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4"/>
  </p:notesMasterIdLst>
  <p:sldIdLst>
    <p:sldId id="256" r:id="rId2"/>
    <p:sldId id="342" r:id="rId3"/>
    <p:sldId id="345" r:id="rId4"/>
    <p:sldId id="346" r:id="rId5"/>
    <p:sldId id="300" r:id="rId6"/>
    <p:sldId id="301" r:id="rId7"/>
    <p:sldId id="347" r:id="rId8"/>
    <p:sldId id="348" r:id="rId9"/>
    <p:sldId id="302" r:id="rId10"/>
    <p:sldId id="349" r:id="rId11"/>
    <p:sldId id="381" r:id="rId12"/>
    <p:sldId id="382" r:id="rId13"/>
    <p:sldId id="352" r:id="rId14"/>
    <p:sldId id="353" r:id="rId15"/>
    <p:sldId id="354" r:id="rId16"/>
    <p:sldId id="380" r:id="rId17"/>
    <p:sldId id="356" r:id="rId18"/>
    <p:sldId id="357" r:id="rId19"/>
    <p:sldId id="316" r:id="rId20"/>
    <p:sldId id="304" r:id="rId21"/>
    <p:sldId id="318" r:id="rId22"/>
    <p:sldId id="308" r:id="rId23"/>
    <p:sldId id="317" r:id="rId24"/>
    <p:sldId id="309" r:id="rId25"/>
    <p:sldId id="311" r:id="rId26"/>
    <p:sldId id="314" r:id="rId27"/>
    <p:sldId id="315" r:id="rId28"/>
    <p:sldId id="319" r:id="rId29"/>
    <p:sldId id="320" r:id="rId30"/>
    <p:sldId id="322" r:id="rId31"/>
    <p:sldId id="323" r:id="rId32"/>
    <p:sldId id="324" r:id="rId33"/>
    <p:sldId id="325" r:id="rId34"/>
    <p:sldId id="326" r:id="rId35"/>
    <p:sldId id="327" r:id="rId36"/>
    <p:sldId id="328" r:id="rId37"/>
    <p:sldId id="359" r:id="rId38"/>
    <p:sldId id="360" r:id="rId39"/>
    <p:sldId id="332" r:id="rId40"/>
    <p:sldId id="333" r:id="rId41"/>
    <p:sldId id="334" r:id="rId42"/>
    <p:sldId id="335" r:id="rId43"/>
    <p:sldId id="336" r:id="rId44"/>
    <p:sldId id="337" r:id="rId45"/>
    <p:sldId id="339" r:id="rId46"/>
    <p:sldId id="340" r:id="rId47"/>
    <p:sldId id="366" r:id="rId48"/>
    <p:sldId id="367" r:id="rId49"/>
    <p:sldId id="368" r:id="rId50"/>
    <p:sldId id="369" r:id="rId51"/>
    <p:sldId id="370" r:id="rId52"/>
    <p:sldId id="371" r:id="rId53"/>
    <p:sldId id="372" r:id="rId54"/>
    <p:sldId id="373" r:id="rId55"/>
    <p:sldId id="374" r:id="rId56"/>
    <p:sldId id="375" r:id="rId57"/>
    <p:sldId id="376" r:id="rId58"/>
    <p:sldId id="377" r:id="rId59"/>
    <p:sldId id="378" r:id="rId60"/>
    <p:sldId id="379" r:id="rId61"/>
    <p:sldId id="383" r:id="rId62"/>
    <p:sldId id="361"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initials="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92" autoAdjust="0"/>
  </p:normalViewPr>
  <p:slideViewPr>
    <p:cSldViewPr>
      <p:cViewPr varScale="1">
        <p:scale>
          <a:sx n="81" d="100"/>
          <a:sy n="81" d="100"/>
        </p:scale>
        <p:origin x="-1644" y="-90"/>
      </p:cViewPr>
      <p:guideLst>
        <p:guide orient="horz" pos="2160"/>
        <p:guide pos="2880"/>
      </p:guideLst>
    </p:cSldViewPr>
  </p:slideViewPr>
  <p:notesTextViewPr>
    <p:cViewPr>
      <p:scale>
        <a:sx n="1" d="1"/>
        <a:sy n="1" d="1"/>
      </p:scale>
      <p:origin x="0" y="0"/>
    </p:cViewPr>
  </p:notesTextViewPr>
  <p:sorterViewPr>
    <p:cViewPr>
      <p:scale>
        <a:sx n="100" d="100"/>
        <a:sy n="100" d="100"/>
      </p:scale>
      <p:origin x="0" y="32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8791B-EB88-40D3-89F7-009638C975F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045EA49-F33F-4999-A175-1179965838EA}">
      <dgm:prSet phldrT="[Текст]" custT="1"/>
      <dgm:spPr>
        <a:solidFill>
          <a:schemeClr val="accent2">
            <a:lumMod val="75000"/>
          </a:schemeClr>
        </a:solidFill>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600" dirty="0" smtClean="0">
            <a:solidFill>
              <a:sysClr val="windowText" lastClr="000000"/>
            </a:solidFill>
            <a:latin typeface="Cambri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1" dirty="0" err="1" smtClean="0">
              <a:solidFill>
                <a:sysClr val="windowText" lastClr="000000"/>
              </a:solidFill>
              <a:latin typeface="+mj-lt"/>
              <a:ea typeface="+mn-ea"/>
              <a:cs typeface="+mn-cs"/>
            </a:rPr>
            <a:t>Corres</a:t>
          </a:r>
          <a:r>
            <a:rPr lang="en-US" sz="1800" b="1" dirty="0" smtClean="0">
              <a:solidFill>
                <a:sysClr val="windowText" lastClr="000000"/>
              </a:solidFill>
              <a:latin typeface="+mj-lt"/>
              <a:ea typeface="+mn-ea"/>
              <a:cs typeface="+mn-cs"/>
            </a:rPr>
            <a:t>- </a:t>
          </a:r>
          <a:r>
            <a:rPr lang="en-US" sz="1800" b="1" dirty="0" err="1" smtClean="0">
              <a:solidFill>
                <a:sysClr val="windowText" lastClr="000000"/>
              </a:solidFill>
              <a:latin typeface="+mj-lt"/>
              <a:ea typeface="+mn-ea"/>
              <a:cs typeface="+mn-cs"/>
            </a:rPr>
            <a:t>pondent</a:t>
          </a:r>
          <a:endParaRPr lang="en-US" sz="1800" b="1" dirty="0" smtClean="0">
            <a:latin typeface="+mj-lt"/>
            <a:ea typeface="Calibri"/>
            <a:cs typeface="Times New Roman"/>
          </a:endParaRPr>
        </a:p>
        <a:p>
          <a:pPr defTabSz="1022350"/>
          <a:endParaRPr lang="en-US" dirty="0"/>
        </a:p>
      </dgm:t>
    </dgm:pt>
    <dgm:pt modelId="{19C371EC-303C-4439-BCF7-396B2E1EB974}" type="parTrans" cxnId="{B35B64B1-BC1F-4306-A4EC-066303CBD2EA}">
      <dgm:prSet/>
      <dgm:spPr/>
      <dgm:t>
        <a:bodyPr/>
        <a:lstStyle/>
        <a:p>
          <a:endParaRPr lang="en-US"/>
        </a:p>
      </dgm:t>
    </dgm:pt>
    <dgm:pt modelId="{FFACF249-C923-4381-B57D-02878AA05487}" type="sibTrans" cxnId="{B35B64B1-BC1F-4306-A4EC-066303CBD2EA}">
      <dgm:prSet/>
      <dgm:spPr/>
      <dgm:t>
        <a:bodyPr/>
        <a:lstStyle/>
        <a:p>
          <a:endParaRPr lang="en-US"/>
        </a:p>
      </dgm:t>
    </dgm:pt>
    <dgm:pt modelId="{C1EFE819-524D-4AF3-A4A8-D42FEAB3152A}">
      <dgm:prSet phldrT="[Текст]" custT="1"/>
      <dgm:spPr>
        <a:solidFill>
          <a:schemeClr val="tx2">
            <a:lumMod val="50000"/>
          </a:schemeClr>
        </a:solidFill>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smtClean="0">
            <a:solidFill>
              <a:sysClr val="windowText" lastClr="000000"/>
            </a:solidFill>
            <a:latin typeface="Cambri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smtClean="0">
            <a:solidFill>
              <a:sysClr val="windowText" lastClr="000000"/>
            </a:solidFill>
            <a:latin typeface="Cambri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smtClean="0">
            <a:solidFill>
              <a:sysClr val="windowText" lastClr="000000"/>
            </a:solidFill>
            <a:latin typeface="Cambria"/>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1" dirty="0" smtClean="0">
              <a:solidFill>
                <a:sysClr val="windowText" lastClr="000000"/>
              </a:solidFill>
              <a:latin typeface="+mj-lt"/>
              <a:ea typeface="+mn-ea"/>
              <a:cs typeface="+mn-cs"/>
            </a:rPr>
            <a:t>PYT </a:t>
          </a:r>
          <a:r>
            <a:rPr lang="en-US" sz="1400" b="1" dirty="0" smtClean="0">
              <a:solidFill>
                <a:sysClr val="windowText" lastClr="000000"/>
              </a:solidFill>
              <a:latin typeface="+mj-lt"/>
              <a:ea typeface="+mn-ea"/>
              <a:cs typeface="+mn-cs"/>
            </a:rPr>
            <a:t>page</a:t>
          </a:r>
          <a:r>
            <a:rPr lang="en-US" sz="1200" b="1" dirty="0" smtClean="0">
              <a:solidFill>
                <a:sysClr val="windowText" lastClr="000000"/>
              </a:solidFill>
              <a:latin typeface="+mj-lt"/>
              <a:ea typeface="+mn-ea"/>
              <a:cs typeface="+mn-cs"/>
            </a:rPr>
            <a:t> </a:t>
          </a:r>
          <a:r>
            <a:rPr lang="en-US" sz="1400" b="1" dirty="0" smtClean="0">
              <a:solidFill>
                <a:sysClr val="windowText" lastClr="000000"/>
              </a:solidFill>
              <a:latin typeface="+mj-lt"/>
              <a:ea typeface="+mn-ea"/>
              <a:cs typeface="+mn-cs"/>
            </a:rPr>
            <a:t>operator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smtClean="0">
              <a:solidFill>
                <a:srgbClr val="FF0000"/>
              </a:solidFill>
              <a:latin typeface="+mj-lt"/>
              <a:ea typeface="+mn-ea"/>
              <a:cs typeface="+mn-cs"/>
            </a:rPr>
            <a:t> </a:t>
          </a:r>
          <a:r>
            <a:rPr lang="en-US" sz="1200" dirty="0" smtClean="0">
              <a:solidFill>
                <a:srgbClr val="C00000"/>
              </a:solidFill>
              <a:latin typeface="+mj-lt"/>
              <a:ea typeface="+mn-ea"/>
              <a:cs typeface="+mn-cs"/>
            </a:rPr>
            <a:t>Regional Emergency  Service </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400" dirty="0" smtClean="0">
            <a:latin typeface="Calibri"/>
            <a:ea typeface="Calibri"/>
            <a:cs typeface="Times New Roman"/>
          </a:endParaRPr>
        </a:p>
        <a:p>
          <a:pPr defTabSz="1022350"/>
          <a:endParaRPr lang="en-US" dirty="0"/>
        </a:p>
      </dgm:t>
    </dgm:pt>
    <dgm:pt modelId="{E888661A-B6B9-4A1F-B43E-83773D852A0C}" type="parTrans" cxnId="{9D6279A5-ED23-4649-8679-62680954B796}">
      <dgm:prSet/>
      <dgm:spPr/>
      <dgm:t>
        <a:bodyPr/>
        <a:lstStyle/>
        <a:p>
          <a:endParaRPr lang="en-US"/>
        </a:p>
      </dgm:t>
    </dgm:pt>
    <dgm:pt modelId="{B41264FD-ACDF-4363-9F08-3833816216CA}" type="sibTrans" cxnId="{9D6279A5-ED23-4649-8679-62680954B796}">
      <dgm:prSet/>
      <dgm:spPr/>
      <dgm:t>
        <a:bodyPr/>
        <a:lstStyle/>
        <a:p>
          <a:endParaRPr lang="en-US"/>
        </a:p>
      </dgm:t>
    </dgm:pt>
    <dgm:pt modelId="{D870E34B-7DB9-4D3D-BE19-FDF6A62C8D03}">
      <dgm:prSet phldrT="[Текст]" custT="1"/>
      <dgm:spPr>
        <a:solidFill>
          <a:schemeClr val="accent5">
            <a:lumMod val="75000"/>
          </a:schemeClr>
        </a:solidFill>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smtClean="0">
              <a:solidFill>
                <a:schemeClr val="tx1"/>
              </a:solidFill>
              <a:latin typeface="Cambria"/>
              <a:ea typeface="+mn-ea"/>
              <a:cs typeface="+mn-cs"/>
            </a:rPr>
            <a:t>MEDIA </a:t>
          </a:r>
          <a:endParaRPr lang="en-US" sz="2000" dirty="0">
            <a:solidFill>
              <a:schemeClr val="tx1"/>
            </a:solidFill>
          </a:endParaRPr>
        </a:p>
      </dgm:t>
    </dgm:pt>
    <dgm:pt modelId="{91EC548D-7EED-4F98-831A-51800EDA8FEC}" type="parTrans" cxnId="{F6365626-F0A0-4A32-9526-7D47A334AB94}">
      <dgm:prSet/>
      <dgm:spPr/>
      <dgm:t>
        <a:bodyPr/>
        <a:lstStyle/>
        <a:p>
          <a:endParaRPr lang="en-US"/>
        </a:p>
      </dgm:t>
    </dgm:pt>
    <dgm:pt modelId="{49CDFB8F-34E3-4621-BCD1-C7769E32CE90}" type="sibTrans" cxnId="{F6365626-F0A0-4A32-9526-7D47A334AB94}">
      <dgm:prSet/>
      <dgm:spPr/>
      <dgm:t>
        <a:bodyPr/>
        <a:lstStyle/>
        <a:p>
          <a:endParaRPr lang="en-US"/>
        </a:p>
      </dgm:t>
    </dgm:pt>
    <dgm:pt modelId="{8AF61A48-EFA2-4CE0-81D7-DE7C2318D04B}">
      <dgm:prSet custT="1"/>
      <dgm:spPr>
        <a:solidFill>
          <a:schemeClr val="bg2">
            <a:lumMod val="60000"/>
            <a:lumOff val="40000"/>
          </a:schemeClr>
        </a:solidFill>
      </dgm:spPr>
      <dgm:t>
        <a:bodyPr/>
        <a:lstStyle/>
        <a:p>
          <a:r>
            <a:rPr lang="en-US" sz="1600" b="1" dirty="0" smtClean="0">
              <a:solidFill>
                <a:srgbClr val="C00000"/>
              </a:solidFill>
              <a:latin typeface="Cambria"/>
              <a:ea typeface="+mn-ea"/>
              <a:cs typeface="+mn-cs"/>
            </a:rPr>
            <a:t>Reply   </a:t>
          </a:r>
          <a:r>
            <a:rPr lang="en-US" sz="1600" dirty="0" smtClean="0">
              <a:solidFill>
                <a:srgbClr val="C00000"/>
              </a:solidFill>
              <a:latin typeface="Cambria"/>
              <a:ea typeface="+mn-ea"/>
              <a:cs typeface="+mn-cs"/>
            </a:rPr>
            <a:t>              </a:t>
          </a:r>
          <a:r>
            <a:rPr lang="en-US" sz="1600" b="1" dirty="0" smtClean="0">
              <a:solidFill>
                <a:srgbClr val="C00000"/>
              </a:solidFill>
              <a:latin typeface="Cambria"/>
              <a:ea typeface="+mn-ea"/>
              <a:cs typeface="+mn-cs"/>
            </a:rPr>
            <a:t>to  the correspondent </a:t>
          </a:r>
          <a:endParaRPr lang="en-US" sz="1600" b="1" dirty="0">
            <a:solidFill>
              <a:srgbClr val="C00000"/>
            </a:solidFill>
          </a:endParaRPr>
        </a:p>
      </dgm:t>
    </dgm:pt>
    <dgm:pt modelId="{ADD31F16-BE53-4E67-9DA9-91A4C164E016}" type="parTrans" cxnId="{E077CF79-C903-4AEF-A144-38059A20F01C}">
      <dgm:prSet/>
      <dgm:spPr/>
      <dgm:t>
        <a:bodyPr/>
        <a:lstStyle/>
        <a:p>
          <a:endParaRPr lang="en-US"/>
        </a:p>
      </dgm:t>
    </dgm:pt>
    <dgm:pt modelId="{1C236F4B-4ED5-46DF-9867-7C17CBF58B6E}" type="sibTrans" cxnId="{E077CF79-C903-4AEF-A144-38059A20F01C}">
      <dgm:prSet/>
      <dgm:spPr/>
      <dgm:t>
        <a:bodyPr/>
        <a:lstStyle/>
        <a:p>
          <a:endParaRPr lang="en-US"/>
        </a:p>
      </dgm:t>
    </dgm:pt>
    <dgm:pt modelId="{D126BEA7-0CD6-49AE-B2EE-631685CC17F4}">
      <dgm:prSet custT="1"/>
      <dgm:spPr>
        <a:solidFill>
          <a:schemeClr val="accent5">
            <a:lumMod val="60000"/>
            <a:lumOff val="40000"/>
          </a:schemeClr>
        </a:solidFill>
      </dgm:spPr>
      <dgm:t>
        <a:bodyPr/>
        <a:lstStyle/>
        <a:p>
          <a:r>
            <a:rPr lang="en-US" sz="1600" b="0" dirty="0" smtClean="0">
              <a:solidFill>
                <a:sysClr val="windowText" lastClr="000000"/>
              </a:solidFill>
              <a:latin typeface="Cambria"/>
              <a:ea typeface="+mn-ea"/>
              <a:cs typeface="+mn-cs"/>
            </a:rPr>
            <a:t>Following actions </a:t>
          </a:r>
          <a:r>
            <a:rPr lang="en-US" sz="1600" b="0" dirty="0" smtClean="0"/>
            <a:t> </a:t>
          </a:r>
          <a:endParaRPr lang="en-US" sz="1600" b="0" dirty="0"/>
        </a:p>
      </dgm:t>
    </dgm:pt>
    <dgm:pt modelId="{B41FDDBA-8504-4406-AFC7-224B40A6FAFB}" type="sibTrans" cxnId="{FC714B30-BFA3-450E-ACC5-A2B7D5F70A4E}">
      <dgm:prSet/>
      <dgm:spPr/>
      <dgm:t>
        <a:bodyPr/>
        <a:lstStyle/>
        <a:p>
          <a:endParaRPr lang="en-US"/>
        </a:p>
      </dgm:t>
    </dgm:pt>
    <dgm:pt modelId="{09BFE1ED-E1D5-413A-9DB0-8201BD365B6B}" type="parTrans" cxnId="{FC714B30-BFA3-450E-ACC5-A2B7D5F70A4E}">
      <dgm:prSet/>
      <dgm:spPr/>
      <dgm:t>
        <a:bodyPr/>
        <a:lstStyle/>
        <a:p>
          <a:endParaRPr lang="en-US"/>
        </a:p>
      </dgm:t>
    </dgm:pt>
    <dgm:pt modelId="{F8FD1677-C9A4-441A-A5E2-508F21DCA824}">
      <dgm:prSet custT="1"/>
      <dgm:spPr>
        <a:solidFill>
          <a:schemeClr val="accent4">
            <a:lumMod val="75000"/>
          </a:schemeClr>
        </a:solidFill>
      </dgm:spPr>
      <dgm:t>
        <a:bodyPr/>
        <a:lstStyle/>
        <a:p>
          <a:r>
            <a:rPr lang="en-US" sz="1400" b="0" dirty="0" smtClean="0">
              <a:solidFill>
                <a:schemeClr val="tx1"/>
              </a:solidFill>
              <a:latin typeface="Cambria"/>
              <a:ea typeface="+mn-ea"/>
              <a:cs typeface="+mn-cs"/>
            </a:rPr>
            <a:t>Competent management authorities </a:t>
          </a:r>
          <a:endParaRPr lang="en-US" sz="1400" b="0" dirty="0">
            <a:solidFill>
              <a:schemeClr val="tx1"/>
            </a:solidFill>
          </a:endParaRPr>
        </a:p>
      </dgm:t>
    </dgm:pt>
    <dgm:pt modelId="{BDC85B58-C4B3-4D32-8CCF-9DD03C03E4C9}" type="sibTrans" cxnId="{230ADC9E-EF1F-4147-B4F9-90ED2E51870C}">
      <dgm:prSet/>
      <dgm:spPr/>
      <dgm:t>
        <a:bodyPr/>
        <a:lstStyle/>
        <a:p>
          <a:endParaRPr lang="en-US"/>
        </a:p>
      </dgm:t>
    </dgm:pt>
    <dgm:pt modelId="{4092DBF0-E2E3-4958-BDCE-7063C1591347}" type="parTrans" cxnId="{230ADC9E-EF1F-4147-B4F9-90ED2E51870C}">
      <dgm:prSet/>
      <dgm:spPr/>
      <dgm:t>
        <a:bodyPr/>
        <a:lstStyle/>
        <a:p>
          <a:endParaRPr lang="en-US"/>
        </a:p>
      </dgm:t>
    </dgm:pt>
    <dgm:pt modelId="{407F575C-42DD-40DF-945B-5FE6E14B9A06}" type="pres">
      <dgm:prSet presAssocID="{76D8791B-EB88-40D3-89F7-009638C975F2}" presName="cycle" presStyleCnt="0">
        <dgm:presLayoutVars>
          <dgm:dir/>
          <dgm:resizeHandles val="exact"/>
        </dgm:presLayoutVars>
      </dgm:prSet>
      <dgm:spPr/>
      <dgm:t>
        <a:bodyPr/>
        <a:lstStyle/>
        <a:p>
          <a:endParaRPr lang="en-US"/>
        </a:p>
      </dgm:t>
    </dgm:pt>
    <dgm:pt modelId="{E59A7422-98CE-4C1A-8D70-7CA279139778}" type="pres">
      <dgm:prSet presAssocID="{5045EA49-F33F-4999-A175-1179965838EA}" presName="node" presStyleLbl="node1" presStyleIdx="0" presStyleCnt="6" custScaleX="117726" custScaleY="113580" custRadScaleRad="100071" custRadScaleInc="2506">
        <dgm:presLayoutVars>
          <dgm:bulletEnabled val="1"/>
        </dgm:presLayoutVars>
      </dgm:prSet>
      <dgm:spPr/>
      <dgm:t>
        <a:bodyPr/>
        <a:lstStyle/>
        <a:p>
          <a:endParaRPr lang="en-US"/>
        </a:p>
      </dgm:t>
    </dgm:pt>
    <dgm:pt modelId="{3FF7DD86-0759-45EE-80AC-6AF3D3952110}" type="pres">
      <dgm:prSet presAssocID="{FFACF249-C923-4381-B57D-02878AA05487}" presName="sibTrans" presStyleLbl="sibTrans2D1" presStyleIdx="0" presStyleCnt="6"/>
      <dgm:spPr/>
      <dgm:t>
        <a:bodyPr/>
        <a:lstStyle/>
        <a:p>
          <a:endParaRPr lang="en-US"/>
        </a:p>
      </dgm:t>
    </dgm:pt>
    <dgm:pt modelId="{5547C5D5-BBAA-47A1-A7C6-D75CAF1E007E}" type="pres">
      <dgm:prSet presAssocID="{FFACF249-C923-4381-B57D-02878AA05487}" presName="connectorText" presStyleLbl="sibTrans2D1" presStyleIdx="0" presStyleCnt="6"/>
      <dgm:spPr/>
      <dgm:t>
        <a:bodyPr/>
        <a:lstStyle/>
        <a:p>
          <a:endParaRPr lang="en-US"/>
        </a:p>
      </dgm:t>
    </dgm:pt>
    <dgm:pt modelId="{A7B8D3CA-1ACE-4880-952C-0E85CBF5110B}" type="pres">
      <dgm:prSet presAssocID="{C1EFE819-524D-4AF3-A4A8-D42FEAB3152A}" presName="node" presStyleLbl="node1" presStyleIdx="1" presStyleCnt="6" custScaleX="120383" custScaleY="110111" custRadScaleRad="101335" custRadScaleInc="6146">
        <dgm:presLayoutVars>
          <dgm:bulletEnabled val="1"/>
        </dgm:presLayoutVars>
      </dgm:prSet>
      <dgm:spPr/>
      <dgm:t>
        <a:bodyPr/>
        <a:lstStyle/>
        <a:p>
          <a:endParaRPr lang="en-US"/>
        </a:p>
      </dgm:t>
    </dgm:pt>
    <dgm:pt modelId="{151BCE01-0BBE-4324-919B-22011DB37425}" type="pres">
      <dgm:prSet presAssocID="{B41264FD-ACDF-4363-9F08-3833816216CA}" presName="sibTrans" presStyleLbl="sibTrans2D1" presStyleIdx="1" presStyleCnt="6"/>
      <dgm:spPr/>
      <dgm:t>
        <a:bodyPr/>
        <a:lstStyle/>
        <a:p>
          <a:endParaRPr lang="en-US"/>
        </a:p>
      </dgm:t>
    </dgm:pt>
    <dgm:pt modelId="{8BFBC55A-0E57-491D-B626-400980BB610C}" type="pres">
      <dgm:prSet presAssocID="{B41264FD-ACDF-4363-9F08-3833816216CA}" presName="connectorText" presStyleLbl="sibTrans2D1" presStyleIdx="1" presStyleCnt="6"/>
      <dgm:spPr/>
      <dgm:t>
        <a:bodyPr/>
        <a:lstStyle/>
        <a:p>
          <a:endParaRPr lang="en-US"/>
        </a:p>
      </dgm:t>
    </dgm:pt>
    <dgm:pt modelId="{0F7EC543-60B2-428E-A3A9-E519925FCE2C}" type="pres">
      <dgm:prSet presAssocID="{F8FD1677-C9A4-441A-A5E2-508F21DCA824}" presName="node" presStyleLbl="node1" presStyleIdx="2" presStyleCnt="6" custScaleX="127203" custScaleY="116911" custRadScaleRad="103315" custRadScaleInc="1298">
        <dgm:presLayoutVars>
          <dgm:bulletEnabled val="1"/>
        </dgm:presLayoutVars>
      </dgm:prSet>
      <dgm:spPr/>
      <dgm:t>
        <a:bodyPr/>
        <a:lstStyle/>
        <a:p>
          <a:endParaRPr lang="en-US"/>
        </a:p>
      </dgm:t>
    </dgm:pt>
    <dgm:pt modelId="{9434935E-B289-44BE-B189-B851673F2078}" type="pres">
      <dgm:prSet presAssocID="{BDC85B58-C4B3-4D32-8CCF-9DD03C03E4C9}" presName="sibTrans" presStyleLbl="sibTrans2D1" presStyleIdx="2" presStyleCnt="6"/>
      <dgm:spPr/>
      <dgm:t>
        <a:bodyPr/>
        <a:lstStyle/>
        <a:p>
          <a:endParaRPr lang="en-US"/>
        </a:p>
      </dgm:t>
    </dgm:pt>
    <dgm:pt modelId="{1D6A2A70-67EE-4A36-B99B-DA549A5C466B}" type="pres">
      <dgm:prSet presAssocID="{BDC85B58-C4B3-4D32-8CCF-9DD03C03E4C9}" presName="connectorText" presStyleLbl="sibTrans2D1" presStyleIdx="2" presStyleCnt="6"/>
      <dgm:spPr/>
      <dgm:t>
        <a:bodyPr/>
        <a:lstStyle/>
        <a:p>
          <a:endParaRPr lang="en-US"/>
        </a:p>
      </dgm:t>
    </dgm:pt>
    <dgm:pt modelId="{08221420-39D0-432E-BD6A-D3815B76A3F6}" type="pres">
      <dgm:prSet presAssocID="{D870E34B-7DB9-4D3D-BE19-FDF6A62C8D03}" presName="node" presStyleLbl="node1" presStyleIdx="3" presStyleCnt="6" custScaleX="120476" custScaleY="111937" custRadScaleRad="99282" custRadScaleInc="-10523">
        <dgm:presLayoutVars>
          <dgm:bulletEnabled val="1"/>
        </dgm:presLayoutVars>
      </dgm:prSet>
      <dgm:spPr/>
      <dgm:t>
        <a:bodyPr/>
        <a:lstStyle/>
        <a:p>
          <a:endParaRPr lang="en-US"/>
        </a:p>
      </dgm:t>
    </dgm:pt>
    <dgm:pt modelId="{5D0BF0FC-7A30-49AC-A57D-CD0EE116A81E}" type="pres">
      <dgm:prSet presAssocID="{49CDFB8F-34E3-4621-BCD1-C7769E32CE90}" presName="sibTrans" presStyleLbl="sibTrans2D1" presStyleIdx="3" presStyleCnt="6"/>
      <dgm:spPr/>
      <dgm:t>
        <a:bodyPr/>
        <a:lstStyle/>
        <a:p>
          <a:endParaRPr lang="en-US"/>
        </a:p>
      </dgm:t>
    </dgm:pt>
    <dgm:pt modelId="{8430F2BF-B274-4C84-B236-034D99B6881B}" type="pres">
      <dgm:prSet presAssocID="{49CDFB8F-34E3-4621-BCD1-C7769E32CE90}" presName="connectorText" presStyleLbl="sibTrans2D1" presStyleIdx="3" presStyleCnt="6"/>
      <dgm:spPr/>
      <dgm:t>
        <a:bodyPr/>
        <a:lstStyle/>
        <a:p>
          <a:endParaRPr lang="en-US"/>
        </a:p>
      </dgm:t>
    </dgm:pt>
    <dgm:pt modelId="{13AADB93-7EF9-4824-9D80-FF44ECD17485}" type="pres">
      <dgm:prSet presAssocID="{D126BEA7-0CD6-49AE-B2EE-631685CC17F4}" presName="node" presStyleLbl="node1" presStyleIdx="4" presStyleCnt="6" custScaleX="116677" custScaleY="110111" custRadScaleRad="102644" custRadScaleInc="-2030">
        <dgm:presLayoutVars>
          <dgm:bulletEnabled val="1"/>
        </dgm:presLayoutVars>
      </dgm:prSet>
      <dgm:spPr/>
      <dgm:t>
        <a:bodyPr/>
        <a:lstStyle/>
        <a:p>
          <a:endParaRPr lang="en-US"/>
        </a:p>
      </dgm:t>
    </dgm:pt>
    <dgm:pt modelId="{7D4A924D-9D6D-4BAA-9557-F69285141B39}" type="pres">
      <dgm:prSet presAssocID="{B41FDDBA-8504-4406-AFC7-224B40A6FAFB}" presName="sibTrans" presStyleLbl="sibTrans2D1" presStyleIdx="4" presStyleCnt="6"/>
      <dgm:spPr/>
      <dgm:t>
        <a:bodyPr/>
        <a:lstStyle/>
        <a:p>
          <a:endParaRPr lang="en-US"/>
        </a:p>
      </dgm:t>
    </dgm:pt>
    <dgm:pt modelId="{CB2751E2-55DD-4DD3-BB5C-DC190CF2E1EC}" type="pres">
      <dgm:prSet presAssocID="{B41FDDBA-8504-4406-AFC7-224B40A6FAFB}" presName="connectorText" presStyleLbl="sibTrans2D1" presStyleIdx="4" presStyleCnt="6"/>
      <dgm:spPr/>
      <dgm:t>
        <a:bodyPr/>
        <a:lstStyle/>
        <a:p>
          <a:endParaRPr lang="en-US"/>
        </a:p>
      </dgm:t>
    </dgm:pt>
    <dgm:pt modelId="{489CC07C-88C2-453D-8D35-EB60965B610F}" type="pres">
      <dgm:prSet presAssocID="{8AF61A48-EFA2-4CE0-81D7-DE7C2318D04B}" presName="node" presStyleLbl="node1" presStyleIdx="5" presStyleCnt="6" custScaleX="120427" custScaleY="113401" custRadScaleRad="96161" custRadScaleInc="-3135">
        <dgm:presLayoutVars>
          <dgm:bulletEnabled val="1"/>
        </dgm:presLayoutVars>
      </dgm:prSet>
      <dgm:spPr/>
      <dgm:t>
        <a:bodyPr/>
        <a:lstStyle/>
        <a:p>
          <a:endParaRPr lang="en-US"/>
        </a:p>
      </dgm:t>
    </dgm:pt>
    <dgm:pt modelId="{B9E182CA-613F-4F64-9C8C-6975E3DC5B8E}" type="pres">
      <dgm:prSet presAssocID="{1C236F4B-4ED5-46DF-9867-7C17CBF58B6E}" presName="sibTrans" presStyleLbl="sibTrans2D1" presStyleIdx="5" presStyleCnt="6"/>
      <dgm:spPr/>
      <dgm:t>
        <a:bodyPr/>
        <a:lstStyle/>
        <a:p>
          <a:endParaRPr lang="en-US"/>
        </a:p>
      </dgm:t>
    </dgm:pt>
    <dgm:pt modelId="{665B1232-2AB8-44F5-9BF4-043763D421EB}" type="pres">
      <dgm:prSet presAssocID="{1C236F4B-4ED5-46DF-9867-7C17CBF58B6E}" presName="connectorText" presStyleLbl="sibTrans2D1" presStyleIdx="5" presStyleCnt="6"/>
      <dgm:spPr/>
      <dgm:t>
        <a:bodyPr/>
        <a:lstStyle/>
        <a:p>
          <a:endParaRPr lang="en-US"/>
        </a:p>
      </dgm:t>
    </dgm:pt>
  </dgm:ptLst>
  <dgm:cxnLst>
    <dgm:cxn modelId="{FF03749C-FE74-40CD-8FE6-C602152A39F5}" type="presOf" srcId="{1C236F4B-4ED5-46DF-9867-7C17CBF58B6E}" destId="{665B1232-2AB8-44F5-9BF4-043763D421EB}" srcOrd="1" destOrd="0" presId="urn:microsoft.com/office/officeart/2005/8/layout/cycle2"/>
    <dgm:cxn modelId="{D538CE5A-6ED1-4D01-A8B1-5E6A2620779A}" type="presOf" srcId="{8AF61A48-EFA2-4CE0-81D7-DE7C2318D04B}" destId="{489CC07C-88C2-453D-8D35-EB60965B610F}" srcOrd="0" destOrd="0" presId="urn:microsoft.com/office/officeart/2005/8/layout/cycle2"/>
    <dgm:cxn modelId="{9D6279A5-ED23-4649-8679-62680954B796}" srcId="{76D8791B-EB88-40D3-89F7-009638C975F2}" destId="{C1EFE819-524D-4AF3-A4A8-D42FEAB3152A}" srcOrd="1" destOrd="0" parTransId="{E888661A-B6B9-4A1F-B43E-83773D852A0C}" sibTransId="{B41264FD-ACDF-4363-9F08-3833816216CA}"/>
    <dgm:cxn modelId="{F6365626-F0A0-4A32-9526-7D47A334AB94}" srcId="{76D8791B-EB88-40D3-89F7-009638C975F2}" destId="{D870E34B-7DB9-4D3D-BE19-FDF6A62C8D03}" srcOrd="3" destOrd="0" parTransId="{91EC548D-7EED-4F98-831A-51800EDA8FEC}" sibTransId="{49CDFB8F-34E3-4621-BCD1-C7769E32CE90}"/>
    <dgm:cxn modelId="{335FB205-43B5-4EF5-B78A-D740C83738E7}" type="presOf" srcId="{D126BEA7-0CD6-49AE-B2EE-631685CC17F4}" destId="{13AADB93-7EF9-4824-9D80-FF44ECD17485}" srcOrd="0" destOrd="0" presId="urn:microsoft.com/office/officeart/2005/8/layout/cycle2"/>
    <dgm:cxn modelId="{FB7DC9F2-C041-4CCD-9D6B-618AB5852124}" type="presOf" srcId="{FFACF249-C923-4381-B57D-02878AA05487}" destId="{3FF7DD86-0759-45EE-80AC-6AF3D3952110}" srcOrd="0" destOrd="0" presId="urn:microsoft.com/office/officeart/2005/8/layout/cycle2"/>
    <dgm:cxn modelId="{56D41CFA-B04E-4C5C-8423-BBD43EEC8042}" type="presOf" srcId="{C1EFE819-524D-4AF3-A4A8-D42FEAB3152A}" destId="{A7B8D3CA-1ACE-4880-952C-0E85CBF5110B}" srcOrd="0" destOrd="0" presId="urn:microsoft.com/office/officeart/2005/8/layout/cycle2"/>
    <dgm:cxn modelId="{64EA8A97-AF9E-4791-B53F-0DA98771027B}" type="presOf" srcId="{5045EA49-F33F-4999-A175-1179965838EA}" destId="{E59A7422-98CE-4C1A-8D70-7CA279139778}" srcOrd="0" destOrd="0" presId="urn:microsoft.com/office/officeart/2005/8/layout/cycle2"/>
    <dgm:cxn modelId="{FC714B30-BFA3-450E-ACC5-A2B7D5F70A4E}" srcId="{76D8791B-EB88-40D3-89F7-009638C975F2}" destId="{D126BEA7-0CD6-49AE-B2EE-631685CC17F4}" srcOrd="4" destOrd="0" parTransId="{09BFE1ED-E1D5-413A-9DB0-8201BD365B6B}" sibTransId="{B41FDDBA-8504-4406-AFC7-224B40A6FAFB}"/>
    <dgm:cxn modelId="{23A366E7-B981-4D3D-9964-FB3A4CBB9839}" type="presOf" srcId="{1C236F4B-4ED5-46DF-9867-7C17CBF58B6E}" destId="{B9E182CA-613F-4F64-9C8C-6975E3DC5B8E}" srcOrd="0" destOrd="0" presId="urn:microsoft.com/office/officeart/2005/8/layout/cycle2"/>
    <dgm:cxn modelId="{34D8ECA7-95F8-4A8F-B633-BCE2C5F966C0}" type="presOf" srcId="{76D8791B-EB88-40D3-89F7-009638C975F2}" destId="{407F575C-42DD-40DF-945B-5FE6E14B9A06}" srcOrd="0" destOrd="0" presId="urn:microsoft.com/office/officeart/2005/8/layout/cycle2"/>
    <dgm:cxn modelId="{537A973E-DC45-4616-8FAA-E70EB094CD02}" type="presOf" srcId="{B41FDDBA-8504-4406-AFC7-224B40A6FAFB}" destId="{7D4A924D-9D6D-4BAA-9557-F69285141B39}" srcOrd="0" destOrd="0" presId="urn:microsoft.com/office/officeart/2005/8/layout/cycle2"/>
    <dgm:cxn modelId="{396DD67A-BD35-4F46-B531-B3599002B44C}" type="presOf" srcId="{49CDFB8F-34E3-4621-BCD1-C7769E32CE90}" destId="{5D0BF0FC-7A30-49AC-A57D-CD0EE116A81E}" srcOrd="0" destOrd="0" presId="urn:microsoft.com/office/officeart/2005/8/layout/cycle2"/>
    <dgm:cxn modelId="{7F650F3C-54C8-44EC-92AB-95E9C1F477CF}" type="presOf" srcId="{B41FDDBA-8504-4406-AFC7-224B40A6FAFB}" destId="{CB2751E2-55DD-4DD3-BB5C-DC190CF2E1EC}" srcOrd="1" destOrd="0" presId="urn:microsoft.com/office/officeart/2005/8/layout/cycle2"/>
    <dgm:cxn modelId="{C9E43587-542C-4BB6-A917-7EE1DBA2FC3F}" type="presOf" srcId="{B41264FD-ACDF-4363-9F08-3833816216CA}" destId="{8BFBC55A-0E57-491D-B626-400980BB610C}" srcOrd="1" destOrd="0" presId="urn:microsoft.com/office/officeart/2005/8/layout/cycle2"/>
    <dgm:cxn modelId="{E077CF79-C903-4AEF-A144-38059A20F01C}" srcId="{76D8791B-EB88-40D3-89F7-009638C975F2}" destId="{8AF61A48-EFA2-4CE0-81D7-DE7C2318D04B}" srcOrd="5" destOrd="0" parTransId="{ADD31F16-BE53-4E67-9DA9-91A4C164E016}" sibTransId="{1C236F4B-4ED5-46DF-9867-7C17CBF58B6E}"/>
    <dgm:cxn modelId="{B35B64B1-BC1F-4306-A4EC-066303CBD2EA}" srcId="{76D8791B-EB88-40D3-89F7-009638C975F2}" destId="{5045EA49-F33F-4999-A175-1179965838EA}" srcOrd="0" destOrd="0" parTransId="{19C371EC-303C-4439-BCF7-396B2E1EB974}" sibTransId="{FFACF249-C923-4381-B57D-02878AA05487}"/>
    <dgm:cxn modelId="{8E045648-1ADC-4E38-B4DA-72ECFFAF3D24}" type="presOf" srcId="{D870E34B-7DB9-4D3D-BE19-FDF6A62C8D03}" destId="{08221420-39D0-432E-BD6A-D3815B76A3F6}" srcOrd="0" destOrd="0" presId="urn:microsoft.com/office/officeart/2005/8/layout/cycle2"/>
    <dgm:cxn modelId="{5ABC1D66-826A-4A09-BE5C-081AAA9F19C2}" type="presOf" srcId="{B41264FD-ACDF-4363-9F08-3833816216CA}" destId="{151BCE01-0BBE-4324-919B-22011DB37425}" srcOrd="0" destOrd="0" presId="urn:microsoft.com/office/officeart/2005/8/layout/cycle2"/>
    <dgm:cxn modelId="{F1DE9D0C-0E28-421E-8F55-AA789068BE81}" type="presOf" srcId="{49CDFB8F-34E3-4621-BCD1-C7769E32CE90}" destId="{8430F2BF-B274-4C84-B236-034D99B6881B}" srcOrd="1" destOrd="0" presId="urn:microsoft.com/office/officeart/2005/8/layout/cycle2"/>
    <dgm:cxn modelId="{D7AC6494-01A6-4E12-8B1D-C86D8B1A05B8}" type="presOf" srcId="{BDC85B58-C4B3-4D32-8CCF-9DD03C03E4C9}" destId="{9434935E-B289-44BE-B189-B851673F2078}" srcOrd="0" destOrd="0" presId="urn:microsoft.com/office/officeart/2005/8/layout/cycle2"/>
    <dgm:cxn modelId="{B190C440-5EF4-4B53-9BFC-B62BD18E2A02}" type="presOf" srcId="{FFACF249-C923-4381-B57D-02878AA05487}" destId="{5547C5D5-BBAA-47A1-A7C6-D75CAF1E007E}" srcOrd="1" destOrd="0" presId="urn:microsoft.com/office/officeart/2005/8/layout/cycle2"/>
    <dgm:cxn modelId="{230ADC9E-EF1F-4147-B4F9-90ED2E51870C}" srcId="{76D8791B-EB88-40D3-89F7-009638C975F2}" destId="{F8FD1677-C9A4-441A-A5E2-508F21DCA824}" srcOrd="2" destOrd="0" parTransId="{4092DBF0-E2E3-4958-BDCE-7063C1591347}" sibTransId="{BDC85B58-C4B3-4D32-8CCF-9DD03C03E4C9}"/>
    <dgm:cxn modelId="{3E3CC4D5-6812-4D50-AC55-8C124A368931}" type="presOf" srcId="{BDC85B58-C4B3-4D32-8CCF-9DD03C03E4C9}" destId="{1D6A2A70-67EE-4A36-B99B-DA549A5C466B}" srcOrd="1" destOrd="0" presId="urn:microsoft.com/office/officeart/2005/8/layout/cycle2"/>
    <dgm:cxn modelId="{F6B4BE4C-88AA-407A-803C-45CE550ED514}" type="presOf" srcId="{F8FD1677-C9A4-441A-A5E2-508F21DCA824}" destId="{0F7EC543-60B2-428E-A3A9-E519925FCE2C}" srcOrd="0" destOrd="0" presId="urn:microsoft.com/office/officeart/2005/8/layout/cycle2"/>
    <dgm:cxn modelId="{4AFC0AC6-8F00-4B50-BF24-8971E4DE3F55}" type="presParOf" srcId="{407F575C-42DD-40DF-945B-5FE6E14B9A06}" destId="{E59A7422-98CE-4C1A-8D70-7CA279139778}" srcOrd="0" destOrd="0" presId="urn:microsoft.com/office/officeart/2005/8/layout/cycle2"/>
    <dgm:cxn modelId="{145D36F5-F2AC-4EA5-B3A5-DE23DE20B2E9}" type="presParOf" srcId="{407F575C-42DD-40DF-945B-5FE6E14B9A06}" destId="{3FF7DD86-0759-45EE-80AC-6AF3D3952110}" srcOrd="1" destOrd="0" presId="urn:microsoft.com/office/officeart/2005/8/layout/cycle2"/>
    <dgm:cxn modelId="{34A77AFC-B66E-4054-9DF7-EFBEF8FC4ECA}" type="presParOf" srcId="{3FF7DD86-0759-45EE-80AC-6AF3D3952110}" destId="{5547C5D5-BBAA-47A1-A7C6-D75CAF1E007E}" srcOrd="0" destOrd="0" presId="urn:microsoft.com/office/officeart/2005/8/layout/cycle2"/>
    <dgm:cxn modelId="{3B190476-31F2-487E-89F2-65671A30A8C6}" type="presParOf" srcId="{407F575C-42DD-40DF-945B-5FE6E14B9A06}" destId="{A7B8D3CA-1ACE-4880-952C-0E85CBF5110B}" srcOrd="2" destOrd="0" presId="urn:microsoft.com/office/officeart/2005/8/layout/cycle2"/>
    <dgm:cxn modelId="{709C5C6B-3FA3-4CA4-A43A-2380807D2CCF}" type="presParOf" srcId="{407F575C-42DD-40DF-945B-5FE6E14B9A06}" destId="{151BCE01-0BBE-4324-919B-22011DB37425}" srcOrd="3" destOrd="0" presId="urn:microsoft.com/office/officeart/2005/8/layout/cycle2"/>
    <dgm:cxn modelId="{D6883E57-B47D-4928-BD20-5F9B797979DF}" type="presParOf" srcId="{151BCE01-0BBE-4324-919B-22011DB37425}" destId="{8BFBC55A-0E57-491D-B626-400980BB610C}" srcOrd="0" destOrd="0" presId="urn:microsoft.com/office/officeart/2005/8/layout/cycle2"/>
    <dgm:cxn modelId="{AB3340BA-7D37-45C7-87F8-72B49F3CD7D4}" type="presParOf" srcId="{407F575C-42DD-40DF-945B-5FE6E14B9A06}" destId="{0F7EC543-60B2-428E-A3A9-E519925FCE2C}" srcOrd="4" destOrd="0" presId="urn:microsoft.com/office/officeart/2005/8/layout/cycle2"/>
    <dgm:cxn modelId="{AD2E5259-0851-4C24-B0E6-EAEB82747E9E}" type="presParOf" srcId="{407F575C-42DD-40DF-945B-5FE6E14B9A06}" destId="{9434935E-B289-44BE-B189-B851673F2078}" srcOrd="5" destOrd="0" presId="urn:microsoft.com/office/officeart/2005/8/layout/cycle2"/>
    <dgm:cxn modelId="{E2675AAE-39B4-454D-BC61-E0BA19DC7594}" type="presParOf" srcId="{9434935E-B289-44BE-B189-B851673F2078}" destId="{1D6A2A70-67EE-4A36-B99B-DA549A5C466B}" srcOrd="0" destOrd="0" presId="urn:microsoft.com/office/officeart/2005/8/layout/cycle2"/>
    <dgm:cxn modelId="{60BE1A92-7976-4EAD-A5CF-BBF4918F257B}" type="presParOf" srcId="{407F575C-42DD-40DF-945B-5FE6E14B9A06}" destId="{08221420-39D0-432E-BD6A-D3815B76A3F6}" srcOrd="6" destOrd="0" presId="urn:microsoft.com/office/officeart/2005/8/layout/cycle2"/>
    <dgm:cxn modelId="{F64FA8C5-79E0-438C-832D-BFE6BD562045}" type="presParOf" srcId="{407F575C-42DD-40DF-945B-5FE6E14B9A06}" destId="{5D0BF0FC-7A30-49AC-A57D-CD0EE116A81E}" srcOrd="7" destOrd="0" presId="urn:microsoft.com/office/officeart/2005/8/layout/cycle2"/>
    <dgm:cxn modelId="{95A41395-BF96-49E8-9EA3-003640454774}" type="presParOf" srcId="{5D0BF0FC-7A30-49AC-A57D-CD0EE116A81E}" destId="{8430F2BF-B274-4C84-B236-034D99B6881B}" srcOrd="0" destOrd="0" presId="urn:microsoft.com/office/officeart/2005/8/layout/cycle2"/>
    <dgm:cxn modelId="{9371CDDA-140B-464E-A421-9988395E9CBE}" type="presParOf" srcId="{407F575C-42DD-40DF-945B-5FE6E14B9A06}" destId="{13AADB93-7EF9-4824-9D80-FF44ECD17485}" srcOrd="8" destOrd="0" presId="urn:microsoft.com/office/officeart/2005/8/layout/cycle2"/>
    <dgm:cxn modelId="{A0094620-2E3B-4110-83E2-E163453B4144}" type="presParOf" srcId="{407F575C-42DD-40DF-945B-5FE6E14B9A06}" destId="{7D4A924D-9D6D-4BAA-9557-F69285141B39}" srcOrd="9" destOrd="0" presId="urn:microsoft.com/office/officeart/2005/8/layout/cycle2"/>
    <dgm:cxn modelId="{CE93D177-7BA8-4CF6-B003-50279CC8EFA1}" type="presParOf" srcId="{7D4A924D-9D6D-4BAA-9557-F69285141B39}" destId="{CB2751E2-55DD-4DD3-BB5C-DC190CF2E1EC}" srcOrd="0" destOrd="0" presId="urn:microsoft.com/office/officeart/2005/8/layout/cycle2"/>
    <dgm:cxn modelId="{BF63C0F2-150C-4345-8AC2-0A476CE802E3}" type="presParOf" srcId="{407F575C-42DD-40DF-945B-5FE6E14B9A06}" destId="{489CC07C-88C2-453D-8D35-EB60965B610F}" srcOrd="10" destOrd="0" presId="urn:microsoft.com/office/officeart/2005/8/layout/cycle2"/>
    <dgm:cxn modelId="{EA454B6D-B551-4DFF-B3AD-6CF47C521D01}" type="presParOf" srcId="{407F575C-42DD-40DF-945B-5FE6E14B9A06}" destId="{B9E182CA-613F-4F64-9C8C-6975E3DC5B8E}" srcOrd="11" destOrd="0" presId="urn:microsoft.com/office/officeart/2005/8/layout/cycle2"/>
    <dgm:cxn modelId="{19E8C361-03DA-4605-BB4E-1442150601D9}" type="presParOf" srcId="{B9E182CA-613F-4F64-9C8C-6975E3DC5B8E}" destId="{665B1232-2AB8-44F5-9BF4-043763D421E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6C906-460B-4741-AF89-AEB7DC9485E9}" type="datetimeFigureOut">
              <a:rPr lang="en-US" smtClean="0"/>
              <a:t>12/10/2023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30C990-4345-4309-B2D6-0529E5A1EF47}" type="slidenum">
              <a:rPr lang="en-US" smtClean="0"/>
              <a:t>‹#›</a:t>
            </a:fld>
            <a:endParaRPr lang="en-US"/>
          </a:p>
        </p:txBody>
      </p:sp>
    </p:spTree>
    <p:extLst>
      <p:ext uri="{BB962C8B-B14F-4D97-AF65-F5344CB8AC3E}">
        <p14:creationId xmlns:p14="http://schemas.microsoft.com/office/powerpoint/2010/main" val="3530842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endParaRPr lang="en-US" sz="11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4130C990-4345-4309-B2D6-0529E5A1EF47}" type="slidenum">
              <a:rPr lang="en-US" smtClean="0"/>
              <a:t>4</a:t>
            </a:fld>
            <a:endParaRPr lang="en-US"/>
          </a:p>
        </p:txBody>
      </p:sp>
    </p:spTree>
    <p:extLst>
      <p:ext uri="{BB962C8B-B14F-4D97-AF65-F5344CB8AC3E}">
        <p14:creationId xmlns:p14="http://schemas.microsoft.com/office/powerpoint/2010/main" val="564310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0C990-4345-4309-B2D6-0529E5A1EF47}" type="slidenum">
              <a:rPr lang="en-US" smtClean="0"/>
              <a:t>21</a:t>
            </a:fld>
            <a:endParaRPr lang="en-US"/>
          </a:p>
        </p:txBody>
      </p:sp>
    </p:spTree>
    <p:extLst>
      <p:ext uri="{BB962C8B-B14F-4D97-AF65-F5344CB8AC3E}">
        <p14:creationId xmlns:p14="http://schemas.microsoft.com/office/powerpoint/2010/main" val="3810608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0C990-4345-4309-B2D6-0529E5A1EF47}" type="slidenum">
              <a:rPr lang="en-US" smtClean="0"/>
              <a:t>32</a:t>
            </a:fld>
            <a:endParaRPr lang="en-US"/>
          </a:p>
        </p:txBody>
      </p:sp>
    </p:spTree>
    <p:extLst>
      <p:ext uri="{BB962C8B-B14F-4D97-AF65-F5344CB8AC3E}">
        <p14:creationId xmlns:p14="http://schemas.microsoft.com/office/powerpoint/2010/main" val="1920537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0C990-4345-4309-B2D6-0529E5A1EF47}"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221963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0C990-4345-4309-B2D6-0529E5A1EF47}"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648364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0C990-4345-4309-B2D6-0529E5A1EF47}"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07092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9036DE66-4B11-42EC-B6C7-9E1B78BB2C72}" type="datetimeFigureOut">
              <a:rPr lang="en-US" smtClean="0"/>
              <a:t>12/10/2023</a:t>
            </a:fld>
            <a:endParaRPr lang="en-US"/>
          </a:p>
        </p:txBody>
      </p:sp>
      <p:sp>
        <p:nvSpPr>
          <p:cNvPr id="16" name="Номер слайда 15"/>
          <p:cNvSpPr>
            <a:spLocks noGrp="1"/>
          </p:cNvSpPr>
          <p:nvPr>
            <p:ph type="sldNum" sz="quarter" idx="11"/>
          </p:nvPr>
        </p:nvSpPr>
        <p:spPr/>
        <p:txBody>
          <a:bodyPr/>
          <a:lstStyle/>
          <a:p>
            <a:fld id="{D69EAC70-DA0E-4807-85AF-1014723C1EF6}" type="slidenum">
              <a:rPr lang="en-US" smtClean="0"/>
              <a:t>‹#›</a:t>
            </a:fld>
            <a:endParaRPr lang="en-US"/>
          </a:p>
        </p:txBody>
      </p:sp>
      <p:sp>
        <p:nvSpPr>
          <p:cNvPr id="17" name="Нижний колонтитул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36DE66-4B11-42EC-B6C7-9E1B78BB2C72}" type="datetimeFigureOut">
              <a:rPr lang="en-US" smtClean="0"/>
              <a:t>12/10/2023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69EAC70-DA0E-4807-85AF-1014723C1E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36DE66-4B11-42EC-B6C7-9E1B78BB2C72}" type="datetimeFigureOut">
              <a:rPr lang="en-US" smtClean="0"/>
              <a:t>12/10/2023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69EAC70-DA0E-4807-85AF-1014723C1EF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9036DE66-4B11-42EC-B6C7-9E1B78BB2C72}" type="datetimeFigureOut">
              <a:rPr lang="en-US" smtClean="0"/>
              <a:t>12/10/2023</a:t>
            </a:fld>
            <a:endParaRPr lang="en-US"/>
          </a:p>
        </p:txBody>
      </p:sp>
      <p:sp>
        <p:nvSpPr>
          <p:cNvPr id="15" name="Номер слайда 14"/>
          <p:cNvSpPr>
            <a:spLocks noGrp="1"/>
          </p:cNvSpPr>
          <p:nvPr>
            <p:ph type="sldNum" sz="quarter" idx="15"/>
          </p:nvPr>
        </p:nvSpPr>
        <p:spPr/>
        <p:txBody>
          <a:bodyPr/>
          <a:lstStyle>
            <a:lvl1pPr algn="ctr">
              <a:defRPr/>
            </a:lvl1pPr>
          </a:lstStyle>
          <a:p>
            <a:fld id="{D69EAC70-DA0E-4807-85AF-1014723C1EF6}" type="slidenum">
              <a:rPr lang="en-US" smtClean="0"/>
              <a:t>‹#›</a:t>
            </a:fld>
            <a:endParaRPr lang="en-US"/>
          </a:p>
        </p:txBody>
      </p:sp>
      <p:sp>
        <p:nvSpPr>
          <p:cNvPr id="16" name="Нижний колонтитул 15"/>
          <p:cNvSpPr>
            <a:spLocks noGrp="1"/>
          </p:cNvSpPr>
          <p:nvPr>
            <p:ph type="ftr" sz="quarter" idx="16"/>
          </p:nvPr>
        </p:nvSpPr>
        <p:spPr/>
        <p:txBody>
          <a:bodyPr/>
          <a:lstStyle/>
          <a:p>
            <a:endParaRPr lang="en-US"/>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9036DE66-4B11-42EC-B6C7-9E1B78BB2C72}" type="datetimeFigureOut">
              <a:rPr lang="en-US" smtClean="0"/>
              <a:t>12/10/2023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69EAC70-DA0E-4807-85AF-1014723C1EF6}" type="slidenum">
              <a:rPr lang="en-US" smtClean="0"/>
              <a:t>‹#›</a:t>
            </a:fld>
            <a:endParaRPr lang="en-US"/>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9036DE66-4B11-42EC-B6C7-9E1B78BB2C72}" type="datetimeFigureOut">
              <a:rPr lang="en-US" smtClean="0"/>
              <a:t>12/10/2023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69EAC70-DA0E-4807-85AF-1014723C1EF6}" type="slidenum">
              <a:rPr lang="en-US" smtClean="0"/>
              <a:t>‹#›</a:t>
            </a:fld>
            <a:endParaRPr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D69EAC70-DA0E-4807-85AF-1014723C1EF6}" type="slidenum">
              <a:rPr lang="en-US" smtClean="0"/>
              <a:t>‹#›</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7" name="Дата 6"/>
          <p:cNvSpPr>
            <a:spLocks noGrp="1"/>
          </p:cNvSpPr>
          <p:nvPr>
            <p:ph type="dt" sz="half" idx="10"/>
          </p:nvPr>
        </p:nvSpPr>
        <p:spPr/>
        <p:txBody>
          <a:bodyPr/>
          <a:lstStyle/>
          <a:p>
            <a:fld id="{9036DE66-4B11-42EC-B6C7-9E1B78BB2C72}" type="datetimeFigureOut">
              <a:rPr lang="en-US" smtClean="0"/>
              <a:t>12/10/2023</a:t>
            </a:fld>
            <a:endParaRPr lang="en-US"/>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036DE66-4B11-42EC-B6C7-9E1B78BB2C72}" type="datetimeFigureOut">
              <a:rPr lang="en-US" smtClean="0"/>
              <a:t>12/10/2023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D69EAC70-DA0E-4807-85AF-1014723C1EF6}" type="slidenum">
              <a:rPr lang="en-US" smtClean="0"/>
              <a:t>‹#›</a:t>
            </a:fld>
            <a:endParaRPr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36DE66-4B11-42EC-B6C7-9E1B78BB2C72}" type="datetimeFigureOut">
              <a:rPr lang="en-US" smtClean="0"/>
              <a:t>12/10/2023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D69EAC70-DA0E-4807-85AF-1014723C1E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9036DE66-4B11-42EC-B6C7-9E1B78BB2C72}" type="datetimeFigureOut">
              <a:rPr lang="en-US" smtClean="0"/>
              <a:t>12/10/2023</a:t>
            </a:fld>
            <a:endParaRPr lang="en-US"/>
          </a:p>
        </p:txBody>
      </p:sp>
      <p:sp>
        <p:nvSpPr>
          <p:cNvPr id="9" name="Номер слайда 8"/>
          <p:cNvSpPr>
            <a:spLocks noGrp="1"/>
          </p:cNvSpPr>
          <p:nvPr>
            <p:ph type="sldNum" sz="quarter" idx="15"/>
          </p:nvPr>
        </p:nvSpPr>
        <p:spPr/>
        <p:txBody>
          <a:bodyPr/>
          <a:lstStyle/>
          <a:p>
            <a:fld id="{D69EAC70-DA0E-4807-85AF-1014723C1EF6}" type="slidenum">
              <a:rPr lang="en-US" smtClean="0"/>
              <a:t>‹#›</a:t>
            </a:fld>
            <a:endParaRPr lang="en-US"/>
          </a:p>
        </p:txBody>
      </p:sp>
      <p:sp>
        <p:nvSpPr>
          <p:cNvPr id="10" name="Нижний колонтитул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9036DE66-4B11-42EC-B6C7-9E1B78BB2C72}" type="datetimeFigureOut">
              <a:rPr lang="en-US" smtClean="0"/>
              <a:t>12/10/2023</a:t>
            </a:fld>
            <a:endParaRPr lang="en-US"/>
          </a:p>
        </p:txBody>
      </p:sp>
      <p:sp>
        <p:nvSpPr>
          <p:cNvPr id="9" name="Номер слайда 8"/>
          <p:cNvSpPr>
            <a:spLocks noGrp="1"/>
          </p:cNvSpPr>
          <p:nvPr>
            <p:ph type="sldNum" sz="quarter" idx="11"/>
          </p:nvPr>
        </p:nvSpPr>
        <p:spPr/>
        <p:txBody>
          <a:bodyPr/>
          <a:lstStyle/>
          <a:p>
            <a:fld id="{D69EAC70-DA0E-4807-85AF-1014723C1EF6}" type="slidenum">
              <a:rPr lang="en-US" smtClean="0"/>
              <a:t>‹#›</a:t>
            </a:fld>
            <a:endParaRPr lang="en-US"/>
          </a:p>
        </p:txBody>
      </p:sp>
      <p:sp>
        <p:nvSpPr>
          <p:cNvPr id="10" name="Нижний колонтитул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036DE66-4B11-42EC-B6C7-9E1B78BB2C72}" type="datetimeFigureOut">
              <a:rPr lang="en-US" smtClean="0"/>
              <a:t>12/10/2023</a:t>
            </a:fld>
            <a:endParaRPr lang="en-US"/>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69EAC70-DA0E-4807-85AF-1014723C1EF6}" type="slidenum">
              <a:rPr lang="en-US" smtClean="0"/>
              <a:t>‹#›</a:t>
            </a:fld>
            <a:endParaRPr lang="en-US"/>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65175" y="4040406"/>
            <a:ext cx="7621218" cy="2055594"/>
          </a:xfrm>
          <a:solidFill>
            <a:schemeClr val="accent2">
              <a:lumMod val="60000"/>
              <a:lumOff val="40000"/>
            </a:schemeClr>
          </a:solidFill>
          <a:ln>
            <a:solidFill>
              <a:schemeClr val="accent3">
                <a:lumMod val="75000"/>
              </a:schemeClr>
            </a:solidFill>
          </a:ln>
        </p:spPr>
        <p:txBody>
          <a:bodyPr>
            <a:normAutofit fontScale="92500" lnSpcReduction="20000"/>
            <a:scene3d>
              <a:camera prst="orthographicFront"/>
              <a:lightRig rig="threePt" dir="t"/>
            </a:scene3d>
            <a:sp3d extrusionH="57150">
              <a:bevelT w="38100" h="38100"/>
            </a:sp3d>
          </a:bodyPr>
          <a:lstStyle/>
          <a:p>
            <a:pPr marR="62865">
              <a:lnSpc>
                <a:spcPct val="150000"/>
              </a:lnSpc>
              <a:spcBef>
                <a:spcPts val="0"/>
              </a:spcBef>
              <a:spcAft>
                <a:spcPts val="1000"/>
              </a:spcAft>
              <a:tabLst>
                <a:tab pos="685800" algn="l"/>
              </a:tabLst>
            </a:pPr>
            <a:r>
              <a:rPr lang="en-US" sz="2000" b="1" dirty="0">
                <a:solidFill>
                  <a:srgbClr val="C00000"/>
                </a:solidFill>
                <a:latin typeface="Calibri"/>
                <a:ea typeface="Calibri"/>
                <a:cs typeface="Times New Roman"/>
              </a:rPr>
              <a:t>“LOCAL  KNOWLEDGE, </a:t>
            </a:r>
            <a:endParaRPr lang="en-US" sz="2000" dirty="0">
              <a:solidFill>
                <a:srgbClr val="C00000"/>
              </a:solidFill>
              <a:latin typeface="Calibri"/>
              <a:ea typeface="Calibri"/>
              <a:cs typeface="Times New Roman"/>
            </a:endParaRPr>
          </a:p>
          <a:p>
            <a:pPr marR="62865">
              <a:lnSpc>
                <a:spcPct val="150000"/>
              </a:lnSpc>
              <a:spcBef>
                <a:spcPts val="0"/>
              </a:spcBef>
              <a:spcAft>
                <a:spcPts val="1000"/>
              </a:spcAft>
              <a:tabLst>
                <a:tab pos="685800" algn="l"/>
              </a:tabLst>
            </a:pPr>
            <a:r>
              <a:rPr lang="en-US" sz="2000" b="1" dirty="0" smtClean="0">
                <a:solidFill>
                  <a:srgbClr val="C00000"/>
                </a:solidFill>
                <a:latin typeface="Calibri"/>
                <a:ea typeface="Calibri"/>
                <a:cs typeface="Times New Roman"/>
              </a:rPr>
              <a:t>CREATIVE INFORMATION AND ENGINEERING TECHNOLOGIES </a:t>
            </a:r>
          </a:p>
          <a:p>
            <a:pPr marR="62865">
              <a:lnSpc>
                <a:spcPct val="150000"/>
              </a:lnSpc>
              <a:spcBef>
                <a:spcPts val="0"/>
              </a:spcBef>
              <a:spcAft>
                <a:spcPts val="1000"/>
              </a:spcAft>
              <a:tabLst>
                <a:tab pos="685800" algn="l"/>
              </a:tabLst>
            </a:pPr>
            <a:r>
              <a:rPr lang="en-US" sz="2000" b="1" dirty="0" smtClean="0">
                <a:solidFill>
                  <a:srgbClr val="C00000"/>
                </a:solidFill>
                <a:latin typeface="Calibri"/>
                <a:ea typeface="Calibri"/>
                <a:cs typeface="Times New Roman"/>
              </a:rPr>
              <a:t>OF THE </a:t>
            </a:r>
            <a:r>
              <a:rPr lang="en-US" sz="2000" b="1" dirty="0">
                <a:solidFill>
                  <a:srgbClr val="C00000"/>
                </a:solidFill>
                <a:latin typeface="Calibri"/>
                <a:ea typeface="Calibri"/>
                <a:cs typeface="Times New Roman"/>
              </a:rPr>
              <a:t>STUDENTS </a:t>
            </a:r>
            <a:endParaRPr lang="en-US" sz="2000" dirty="0">
              <a:solidFill>
                <a:srgbClr val="C00000"/>
              </a:solidFill>
              <a:latin typeface="Calibri"/>
              <a:ea typeface="Calibri"/>
              <a:cs typeface="Times New Roman"/>
            </a:endParaRPr>
          </a:p>
          <a:p>
            <a:pPr marR="62865">
              <a:lnSpc>
                <a:spcPct val="150000"/>
              </a:lnSpc>
              <a:spcBef>
                <a:spcPts val="0"/>
              </a:spcBef>
              <a:spcAft>
                <a:spcPts val="1000"/>
              </a:spcAft>
              <a:tabLst>
                <a:tab pos="685800" algn="l"/>
              </a:tabLst>
            </a:pPr>
            <a:r>
              <a:rPr lang="en-US" sz="2000" b="1" dirty="0">
                <a:solidFill>
                  <a:srgbClr val="C00000"/>
                </a:solidFill>
                <a:latin typeface="Calibri"/>
                <a:ea typeface="Calibri"/>
                <a:cs typeface="Times New Roman"/>
              </a:rPr>
              <a:t>AND MASS MEDIA </a:t>
            </a:r>
            <a:r>
              <a:rPr lang="en-US" sz="2000" b="1" dirty="0" smtClean="0">
                <a:solidFill>
                  <a:srgbClr val="C00000"/>
                </a:solidFill>
                <a:latin typeface="Calibri"/>
                <a:ea typeface="Calibri"/>
                <a:cs typeface="Times New Roman"/>
              </a:rPr>
              <a:t>   AGAINST </a:t>
            </a:r>
            <a:r>
              <a:rPr lang="en-US" sz="2000" b="1" dirty="0">
                <a:solidFill>
                  <a:srgbClr val="C00000"/>
                </a:solidFill>
                <a:latin typeface="Calibri"/>
                <a:ea typeface="Calibri"/>
                <a:cs typeface="Times New Roman"/>
              </a:rPr>
              <a:t>DISASTERS”.</a:t>
            </a:r>
            <a:endParaRPr lang="en-US" sz="2000" dirty="0">
              <a:solidFill>
                <a:srgbClr val="C00000"/>
              </a:solidFill>
              <a:effectLst/>
              <a:latin typeface="Calibri"/>
              <a:ea typeface="Calibri"/>
              <a:cs typeface="Times New Roman"/>
            </a:endParaRPr>
          </a:p>
        </p:txBody>
      </p:sp>
      <p:sp>
        <p:nvSpPr>
          <p:cNvPr id="4" name="AutoShape 2" descr="Картинки по запросу армения фото природы"/>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Картинки по запросу армения фото природы"/>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7" descr="Картинки по запросу армения фото природы"/>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0" descr="Картинки по запросу армения фото природы"/>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Заголовок 1"/>
          <p:cNvSpPr>
            <a:spLocks noGrp="1"/>
          </p:cNvSpPr>
          <p:nvPr>
            <p:ph type="ctrTitle"/>
          </p:nvPr>
        </p:nvSpPr>
        <p:spPr>
          <a:xfrm>
            <a:off x="460375" y="1828800"/>
            <a:ext cx="8302625" cy="1981200"/>
          </a:xfrm>
          <a:noFill/>
          <a:ln>
            <a:solidFill>
              <a:schemeClr val="tx2">
                <a:lumMod val="25000"/>
              </a:schemeClr>
            </a:solidFill>
          </a:ln>
          <a:scene3d>
            <a:camera prst="orthographicFront"/>
            <a:lightRig rig="threePt" dir="t"/>
          </a:scene3d>
          <a:sp3d>
            <a:bevelT w="139700" prst="cross"/>
          </a:sp3d>
        </p:spPr>
        <p:txBody>
          <a:bodyPr/>
          <a:lstStyle/>
          <a:p>
            <a:endParaRPr lang="en-US" sz="3600" b="1" dirty="0">
              <a:solidFill>
                <a:srgbClr val="FFFF00"/>
              </a:solidFill>
            </a:endParaRPr>
          </a:p>
        </p:txBody>
      </p:sp>
      <p:sp>
        <p:nvSpPr>
          <p:cNvPr id="11" name="Прямоугольник 10"/>
          <p:cNvSpPr/>
          <p:nvPr/>
        </p:nvSpPr>
        <p:spPr>
          <a:xfrm>
            <a:off x="2391568" y="3329641"/>
            <a:ext cx="4563155" cy="410882"/>
          </a:xfrm>
          <a:prstGeom prst="rect">
            <a:avLst/>
          </a:prstGeom>
        </p:spPr>
        <p:txBody>
          <a:bodyPr wrap="square">
            <a:spAutoFit/>
          </a:bodyPr>
          <a:lstStyle/>
          <a:p>
            <a:pPr algn="ctr">
              <a:lnSpc>
                <a:spcPct val="115000"/>
              </a:lnSpc>
              <a:spcAft>
                <a:spcPts val="1000"/>
              </a:spcAft>
            </a:pPr>
            <a:r>
              <a:rPr lang="en-US" b="1" dirty="0" smtClean="0">
                <a:solidFill>
                  <a:schemeClr val="tx2">
                    <a:lumMod val="50000"/>
                  </a:schemeClr>
                </a:solidFill>
                <a:latin typeface="Sylfaen"/>
                <a:ea typeface="Calibri"/>
                <a:cs typeface="Times New Roman"/>
              </a:rPr>
              <a:t>`</a:t>
            </a:r>
            <a:endParaRPr lang="en-US" sz="1200" dirty="0">
              <a:solidFill>
                <a:schemeClr val="tx2">
                  <a:lumMod val="50000"/>
                </a:schemeClr>
              </a:solidFill>
              <a:effectLst/>
              <a:latin typeface="Calibri"/>
              <a:ea typeface="Calibri"/>
              <a:cs typeface="Times New Roman"/>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1" y="123569"/>
            <a:ext cx="1371600" cy="1219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60375" y="1828800"/>
            <a:ext cx="8302625" cy="2287806"/>
          </a:xfrm>
          <a:prstGeom prst="rect">
            <a:avLst/>
          </a:prstGeom>
        </p:spPr>
        <p:txBody>
          <a:bodyPr wrap="square">
            <a:spAutoFit/>
          </a:bodyPr>
          <a:lstStyle/>
          <a:p>
            <a:pPr marR="62865" algn="ctr">
              <a:lnSpc>
                <a:spcPct val="150000"/>
              </a:lnSpc>
              <a:spcAft>
                <a:spcPts val="1000"/>
              </a:spcAft>
              <a:tabLst>
                <a:tab pos="685800" algn="l"/>
              </a:tabLst>
            </a:pPr>
            <a:r>
              <a:rPr lang="en-US" sz="2800" b="1" dirty="0">
                <a:solidFill>
                  <a:srgbClr val="C00000"/>
                </a:solidFill>
                <a:latin typeface="Calibri"/>
                <a:ea typeface="Calibri"/>
                <a:cs typeface="Times New Roman"/>
              </a:rPr>
              <a:t>“</a:t>
            </a:r>
            <a:r>
              <a:rPr lang="en-US" sz="2800" b="1" dirty="0" smtClean="0">
                <a:solidFill>
                  <a:srgbClr val="C00000"/>
                </a:solidFill>
                <a:latin typeface="Calibri"/>
                <a:ea typeface="Calibri"/>
                <a:cs typeface="Times New Roman"/>
              </a:rPr>
              <a:t>GUIDELINES  </a:t>
            </a:r>
            <a:r>
              <a:rPr lang="en-US" sz="2800" b="1" dirty="0">
                <a:solidFill>
                  <a:srgbClr val="C00000"/>
                </a:solidFill>
                <a:latin typeface="Calibri"/>
                <a:ea typeface="Calibri"/>
                <a:cs typeface="Times New Roman"/>
              </a:rPr>
              <a:t>FOR </a:t>
            </a:r>
            <a:r>
              <a:rPr lang="en-US" sz="2800" b="1" dirty="0" smtClean="0">
                <a:solidFill>
                  <a:srgbClr val="C00000"/>
                </a:solidFill>
                <a:latin typeface="Calibri"/>
                <a:ea typeface="Calibri"/>
                <a:cs typeface="Times New Roman"/>
              </a:rPr>
              <a:t> CREATING</a:t>
            </a:r>
            <a:endParaRPr lang="en-US" sz="2800" b="1" dirty="0">
              <a:solidFill>
                <a:srgbClr val="C00000"/>
              </a:solidFill>
              <a:latin typeface="Calibri"/>
              <a:ea typeface="Calibri"/>
              <a:cs typeface="Times New Roman"/>
            </a:endParaRPr>
          </a:p>
          <a:p>
            <a:pPr marR="62865" algn="ctr">
              <a:lnSpc>
                <a:spcPct val="150000"/>
              </a:lnSpc>
              <a:spcAft>
                <a:spcPts val="1000"/>
              </a:spcAft>
              <a:tabLst>
                <a:tab pos="685800" algn="l"/>
              </a:tabLst>
            </a:pPr>
            <a:r>
              <a:rPr lang="en-US" sz="2800" b="1" dirty="0">
                <a:solidFill>
                  <a:schemeClr val="tx2">
                    <a:lumMod val="75000"/>
                  </a:schemeClr>
                </a:solidFill>
                <a:latin typeface="Calibri"/>
                <a:ea typeface="Calibri"/>
                <a:cs typeface="Times New Roman"/>
              </a:rPr>
              <a:t>A </a:t>
            </a:r>
            <a:r>
              <a:rPr lang="en-US" sz="2800" b="1" dirty="0" smtClean="0">
                <a:solidFill>
                  <a:schemeClr val="tx2">
                    <a:lumMod val="75000"/>
                  </a:schemeClr>
                </a:solidFill>
                <a:latin typeface="Calibri"/>
                <a:ea typeface="Calibri"/>
                <a:cs typeface="Times New Roman"/>
              </a:rPr>
              <a:t> “</a:t>
            </a:r>
            <a:r>
              <a:rPr lang="en-US" sz="2800" b="1" dirty="0">
                <a:solidFill>
                  <a:schemeClr val="tx2">
                    <a:lumMod val="75000"/>
                  </a:schemeClr>
                </a:solidFill>
                <a:latin typeface="Calibri"/>
                <a:ea typeface="Calibri"/>
                <a:cs typeface="Times New Roman"/>
              </a:rPr>
              <a:t>PROTECT </a:t>
            </a:r>
            <a:r>
              <a:rPr lang="en-US" sz="2800" b="1" dirty="0" smtClean="0">
                <a:solidFill>
                  <a:schemeClr val="tx2">
                    <a:lumMod val="75000"/>
                  </a:schemeClr>
                </a:solidFill>
                <a:latin typeface="Calibri"/>
                <a:ea typeface="Calibri"/>
                <a:cs typeface="Times New Roman"/>
              </a:rPr>
              <a:t> YOUR  TERRITORY</a:t>
            </a:r>
            <a:r>
              <a:rPr lang="en-US" sz="2800" b="1" dirty="0">
                <a:solidFill>
                  <a:schemeClr val="tx2">
                    <a:lumMod val="75000"/>
                  </a:schemeClr>
                </a:solidFill>
                <a:latin typeface="Calibri"/>
                <a:ea typeface="Calibri"/>
                <a:cs typeface="Times New Roman"/>
              </a:rPr>
              <a:t>” (PYT)</a:t>
            </a:r>
          </a:p>
          <a:p>
            <a:pPr marR="62865" algn="ctr">
              <a:lnSpc>
                <a:spcPct val="150000"/>
              </a:lnSpc>
              <a:spcAft>
                <a:spcPts val="1000"/>
              </a:spcAft>
              <a:tabLst>
                <a:tab pos="685800" algn="l"/>
              </a:tabLst>
            </a:pPr>
            <a:r>
              <a:rPr lang="en-US" sz="2800" b="1" dirty="0" smtClean="0">
                <a:solidFill>
                  <a:srgbClr val="FFFF00"/>
                </a:solidFill>
                <a:latin typeface="Calibri"/>
                <a:ea typeface="Calibri"/>
                <a:cs typeface="Times New Roman"/>
              </a:rPr>
              <a:t>WEB  </a:t>
            </a:r>
            <a:r>
              <a:rPr lang="en-US" sz="2800" b="1" dirty="0">
                <a:solidFill>
                  <a:srgbClr val="FFFF00"/>
                </a:solidFill>
                <a:latin typeface="Calibri"/>
                <a:ea typeface="Calibri"/>
                <a:cs typeface="Times New Roman"/>
              </a:rPr>
              <a:t>PAGE </a:t>
            </a:r>
            <a:r>
              <a:rPr lang="en-US" sz="2800" b="1" dirty="0" smtClean="0">
                <a:solidFill>
                  <a:srgbClr val="FFFF00"/>
                </a:solidFill>
                <a:latin typeface="Calibri"/>
                <a:ea typeface="Calibri"/>
                <a:cs typeface="Times New Roman"/>
              </a:rPr>
              <a:t> (</a:t>
            </a:r>
            <a:r>
              <a:rPr lang="en-US" sz="2800" b="1" dirty="0">
                <a:solidFill>
                  <a:srgbClr val="FFFF00"/>
                </a:solidFill>
                <a:latin typeface="Calibri"/>
                <a:ea typeface="Calibri"/>
                <a:cs typeface="Times New Roman"/>
              </a:rPr>
              <a:t>SITE) </a:t>
            </a:r>
            <a:r>
              <a:rPr lang="en-US" sz="2800" b="1" dirty="0">
                <a:solidFill>
                  <a:schemeClr val="tx2">
                    <a:lumMod val="75000"/>
                  </a:schemeClr>
                </a:solidFill>
                <a:latin typeface="Calibri"/>
                <a:ea typeface="Calibri"/>
                <a:cs typeface="Times New Roman"/>
              </a:rPr>
              <a:t>–</a:t>
            </a:r>
            <a:endParaRPr lang="en-US" sz="2800" b="1" dirty="0">
              <a:solidFill>
                <a:schemeClr val="tx2">
                  <a:lumMod val="75000"/>
                </a:schemeClr>
              </a:solidFill>
              <a:effectLst/>
              <a:latin typeface="Calibri"/>
              <a:ea typeface="Calibri"/>
              <a:cs typeface="Times New Roman"/>
            </a:endParaRPr>
          </a:p>
        </p:txBody>
      </p:sp>
      <p:pic>
        <p:nvPicPr>
          <p:cNvPr id="16" name="Picture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4" y="200738"/>
            <a:ext cx="1673225" cy="1064861"/>
          </a:xfrm>
          <a:prstGeom prst="rect">
            <a:avLst/>
          </a:prstGeom>
          <a:noFill/>
          <a:ln>
            <a:noFill/>
          </a:ln>
        </p:spPr>
      </p:pic>
      <p:pic>
        <p:nvPicPr>
          <p:cNvPr id="17" name="Picture 1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200738"/>
            <a:ext cx="3276600" cy="1064861"/>
          </a:xfrm>
          <a:prstGeom prst="rect">
            <a:avLst/>
          </a:prstGeom>
          <a:noFill/>
          <a:ln>
            <a:noFill/>
          </a:ln>
        </p:spPr>
      </p:pic>
      <p:pic>
        <p:nvPicPr>
          <p:cNvPr id="18" name="Picture 1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199" y="200738"/>
            <a:ext cx="2057401" cy="1064862"/>
          </a:xfrm>
          <a:prstGeom prst="rect">
            <a:avLst/>
          </a:prstGeom>
          <a:noFill/>
          <a:ln>
            <a:noFill/>
          </a:ln>
        </p:spPr>
      </p:pic>
    </p:spTree>
    <p:extLst>
      <p:ext uri="{BB962C8B-B14F-4D97-AF65-F5344CB8AC3E}">
        <p14:creationId xmlns:p14="http://schemas.microsoft.com/office/powerpoint/2010/main" val="3765822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52600"/>
            <a:ext cx="8839200" cy="4876800"/>
          </a:xfrm>
        </p:spPr>
        <p:txBody>
          <a:bodyPr>
            <a:normAutofit fontScale="25000" lnSpcReduction="20000"/>
          </a:bodyPr>
          <a:lstStyle/>
          <a:p>
            <a:pPr marL="0" marR="0" indent="0" algn="just">
              <a:lnSpc>
                <a:spcPct val="150000"/>
              </a:lnSpc>
              <a:spcBef>
                <a:spcPts val="0"/>
              </a:spcBef>
              <a:spcAft>
                <a:spcPts val="1000"/>
              </a:spcAft>
              <a:buNone/>
              <a:tabLst>
                <a:tab pos="685800" algn="l"/>
              </a:tabLst>
            </a:pPr>
            <a:r>
              <a:rPr lang="en-US" sz="8000" b="1" dirty="0">
                <a:latin typeface="Calibri"/>
                <a:ea typeface="Calibri"/>
                <a:cs typeface="Arial"/>
              </a:rPr>
              <a:t>ECRM, Yerevan, Armenia</a:t>
            </a:r>
            <a:r>
              <a:rPr lang="en-US" sz="8000" dirty="0">
                <a:latin typeface="Calibri"/>
                <a:ea typeface="Calibri"/>
                <a:cs typeface="Arial"/>
              </a:rPr>
              <a:t> started working on the </a:t>
            </a:r>
            <a:r>
              <a:rPr lang="en-US" sz="8000" dirty="0" err="1">
                <a:latin typeface="Calibri"/>
                <a:ea typeface="Calibri"/>
                <a:cs typeface="Arial"/>
              </a:rPr>
              <a:t>LoKSAND</a:t>
            </a:r>
            <a:r>
              <a:rPr lang="en-US" sz="8000" dirty="0">
                <a:latin typeface="Calibri"/>
                <a:ea typeface="Calibri"/>
                <a:cs typeface="Arial"/>
              </a:rPr>
              <a:t> project </a:t>
            </a:r>
            <a:r>
              <a:rPr lang="en-US" sz="8000" b="1" dirty="0">
                <a:latin typeface="Calibri"/>
                <a:ea typeface="Calibri"/>
                <a:cs typeface="Arial"/>
              </a:rPr>
              <a:t>as partner-</a:t>
            </a:r>
            <a:r>
              <a:rPr lang="en-US" sz="8000" b="1" dirty="0" err="1">
                <a:latin typeface="Calibri"/>
                <a:ea typeface="Calibri"/>
                <a:cs typeface="Arial"/>
              </a:rPr>
              <a:t>centre</a:t>
            </a:r>
            <a:r>
              <a:rPr lang="en-US" sz="8000" b="1" dirty="0">
                <a:latin typeface="Calibri"/>
                <a:ea typeface="Calibri"/>
                <a:cs typeface="Arial"/>
              </a:rPr>
              <a:t>,</a:t>
            </a:r>
            <a:r>
              <a:rPr lang="en-US" sz="8000" dirty="0">
                <a:latin typeface="Calibri"/>
                <a:ea typeface="Calibri"/>
                <a:cs typeface="Arial"/>
              </a:rPr>
              <a:t> based on the </a:t>
            </a:r>
            <a:r>
              <a:rPr lang="en-US" sz="8000" dirty="0">
                <a:latin typeface="Calibri"/>
                <a:ea typeface="Calibri"/>
                <a:cs typeface="Times New Roman"/>
              </a:rPr>
              <a:t>documents of information and methodological nature, kindly provided by the </a:t>
            </a:r>
            <a:r>
              <a:rPr lang="en-US" sz="8000" b="1" dirty="0">
                <a:latin typeface="Calibri"/>
                <a:ea typeface="Calibri"/>
                <a:cs typeface="Times New Roman"/>
              </a:rPr>
              <a:t>CUEPS, </a:t>
            </a:r>
            <a:r>
              <a:rPr lang="en-US" sz="8000" b="1" dirty="0" err="1">
                <a:latin typeface="Calibri"/>
                <a:ea typeface="Calibri"/>
                <a:cs typeface="Times New Roman"/>
              </a:rPr>
              <a:t>Ravello</a:t>
            </a:r>
            <a:r>
              <a:rPr lang="en-US" sz="8000" b="1" dirty="0">
                <a:latin typeface="Calibri"/>
                <a:ea typeface="Calibri"/>
                <a:cs typeface="Times New Roman"/>
              </a:rPr>
              <a:t>, Italy the Coordinator Centre of the Project, </a:t>
            </a:r>
            <a:r>
              <a:rPr lang="en-GB" sz="8000" dirty="0">
                <a:latin typeface="Calibri"/>
                <a:ea typeface="Times New Roman"/>
                <a:cs typeface="Helvetica"/>
              </a:rPr>
              <a:t>by given the specifics of Armenia. </a:t>
            </a:r>
            <a:r>
              <a:rPr lang="en-GB" sz="8000" dirty="0" smtClean="0">
                <a:latin typeface="Calibri"/>
                <a:ea typeface="Times New Roman"/>
                <a:cs typeface="Helvetica"/>
              </a:rPr>
              <a:t>  </a:t>
            </a:r>
            <a:r>
              <a:rPr lang="en-US" sz="8000" dirty="0" smtClean="0">
                <a:latin typeface="Calibri"/>
                <a:ea typeface="Calibri"/>
                <a:cs typeface="Times New Roman"/>
              </a:rPr>
              <a:t>Due </a:t>
            </a:r>
            <a:r>
              <a:rPr lang="en-US" sz="8000" dirty="0">
                <a:latin typeface="Calibri"/>
                <a:ea typeface="Calibri"/>
                <a:cs typeface="Times New Roman"/>
              </a:rPr>
              <a:t>to certain objective</a:t>
            </a:r>
            <a:r>
              <a:rPr lang="en-US" sz="8000" b="1" dirty="0">
                <a:latin typeface="Calibri"/>
                <a:ea typeface="Calibri"/>
                <a:cs typeface="Times New Roman"/>
              </a:rPr>
              <a:t> </a:t>
            </a:r>
            <a:r>
              <a:rPr lang="en-US" sz="8000" dirty="0">
                <a:latin typeface="Calibri"/>
                <a:ea typeface="Calibri"/>
                <a:cs typeface="Times New Roman"/>
              </a:rPr>
              <a:t>reasons work on the Project by ECRM </a:t>
            </a:r>
            <a:r>
              <a:rPr lang="en-US" sz="8000" dirty="0" smtClean="0">
                <a:latin typeface="Calibri"/>
                <a:ea typeface="Calibri"/>
                <a:cs typeface="Times New Roman"/>
              </a:rPr>
              <a:t>in </a:t>
            </a:r>
            <a:r>
              <a:rPr lang="en-US" sz="8000" dirty="0">
                <a:latin typeface="Calibri"/>
                <a:ea typeface="Calibri"/>
                <a:cs typeface="Times New Roman"/>
              </a:rPr>
              <a:t>2021 was </a:t>
            </a:r>
            <a:r>
              <a:rPr lang="en-US" sz="8000" dirty="0" smtClean="0">
                <a:latin typeface="Calibri"/>
                <a:ea typeface="Calibri"/>
                <a:cs typeface="Times New Roman"/>
              </a:rPr>
              <a:t>interrupted and decided to be suspended till </a:t>
            </a:r>
            <a:r>
              <a:rPr lang="en-US" sz="8000" b="1" dirty="0" smtClean="0">
                <a:latin typeface="Calibri"/>
                <a:ea typeface="Calibri"/>
                <a:cs typeface="Times New Roman"/>
              </a:rPr>
              <a:t>2022-23. </a:t>
            </a:r>
            <a:endParaRPr lang="en-US" sz="8000" dirty="0" smtClean="0">
              <a:latin typeface="Calibri"/>
              <a:ea typeface="Calibri"/>
              <a:cs typeface="Times New Roman"/>
            </a:endParaRPr>
          </a:p>
          <a:p>
            <a:pPr marL="0" marR="0" indent="0" algn="just">
              <a:lnSpc>
                <a:spcPct val="150000"/>
              </a:lnSpc>
              <a:spcBef>
                <a:spcPts val="0"/>
              </a:spcBef>
              <a:spcAft>
                <a:spcPts val="1000"/>
              </a:spcAft>
              <a:buNone/>
              <a:tabLst>
                <a:tab pos="685800" algn="l"/>
              </a:tabLst>
            </a:pPr>
            <a:r>
              <a:rPr lang="en-US" sz="9600" dirty="0" smtClean="0">
                <a:solidFill>
                  <a:schemeClr val="accent2">
                    <a:lumMod val="60000"/>
                    <a:lumOff val="40000"/>
                  </a:schemeClr>
                </a:solidFill>
                <a:latin typeface="Calibri"/>
                <a:ea typeface="Calibri"/>
                <a:cs typeface="Times New Roman"/>
              </a:rPr>
              <a:t>Starting 2023 we began </a:t>
            </a:r>
            <a:r>
              <a:rPr lang="en-US" sz="9600" b="1" dirty="0" smtClean="0">
                <a:solidFill>
                  <a:schemeClr val="accent2">
                    <a:lumMod val="60000"/>
                    <a:lumOff val="40000"/>
                  </a:schemeClr>
                </a:solidFill>
                <a:latin typeface="Calibri"/>
                <a:ea typeface="Calibri"/>
                <a:cs typeface="Times New Roman"/>
              </a:rPr>
              <a:t>to develop independently a new, modified pilot Project</a:t>
            </a:r>
            <a:r>
              <a:rPr lang="en-US" sz="9600" dirty="0" smtClean="0">
                <a:solidFill>
                  <a:schemeClr val="accent2">
                    <a:lumMod val="60000"/>
                    <a:lumOff val="40000"/>
                  </a:schemeClr>
                </a:solidFill>
                <a:latin typeface="Calibri"/>
                <a:ea typeface="Calibri"/>
                <a:cs typeface="Times New Roman"/>
              </a:rPr>
              <a:t>, by given the specifics of Armenia,  </a:t>
            </a:r>
            <a:r>
              <a:rPr lang="en-US" sz="9600" b="1" i="1" dirty="0" smtClean="0">
                <a:solidFill>
                  <a:schemeClr val="accent2">
                    <a:lumMod val="60000"/>
                    <a:lumOff val="40000"/>
                  </a:schemeClr>
                </a:solidFill>
                <a:latin typeface="Calibri"/>
                <a:ea typeface="Calibri"/>
                <a:cs typeface="Times New Roman"/>
              </a:rPr>
              <a:t>namely</a:t>
            </a:r>
            <a:r>
              <a:rPr lang="en-US" sz="9600" dirty="0" smtClean="0">
                <a:solidFill>
                  <a:schemeClr val="accent2">
                    <a:lumMod val="60000"/>
                    <a:lumOff val="40000"/>
                  </a:schemeClr>
                </a:solidFill>
                <a:latin typeface="Calibri"/>
                <a:ea typeface="Calibri"/>
                <a:cs typeface="Times New Roman"/>
              </a:rPr>
              <a:t>:                                       </a:t>
            </a:r>
            <a:r>
              <a:rPr lang="en-US" sz="9600" b="1" dirty="0" smtClean="0">
                <a:solidFill>
                  <a:schemeClr val="accent2">
                    <a:lumMod val="60000"/>
                    <a:lumOff val="40000"/>
                  </a:schemeClr>
                </a:solidFill>
                <a:latin typeface="Calibri"/>
                <a:ea typeface="Calibri"/>
                <a:cs typeface="Times New Roman"/>
              </a:rPr>
              <a:t>   </a:t>
            </a:r>
            <a:endParaRPr lang="en-US" sz="9600" dirty="0" smtClean="0">
              <a:solidFill>
                <a:schemeClr val="accent2">
                  <a:lumMod val="60000"/>
                  <a:lumOff val="40000"/>
                </a:schemeClr>
              </a:solidFill>
              <a:latin typeface="Calibri"/>
              <a:ea typeface="Calibri"/>
              <a:cs typeface="Times New Roman"/>
            </a:endParaRPr>
          </a:p>
          <a:p>
            <a:pPr marL="0" lvl="0" indent="0" algn="just">
              <a:lnSpc>
                <a:spcPct val="115000"/>
              </a:lnSpc>
              <a:spcBef>
                <a:spcPts val="0"/>
              </a:spcBef>
              <a:spcAft>
                <a:spcPts val="1000"/>
              </a:spcAft>
              <a:buClr>
                <a:srgbClr val="F3A447"/>
              </a:buClr>
              <a:buNone/>
            </a:pPr>
            <a:r>
              <a:rPr lang="en-US" sz="8000" b="1" dirty="0" smtClean="0">
                <a:solidFill>
                  <a:prstClr val="white"/>
                </a:solidFill>
                <a:latin typeface="Calibri"/>
                <a:ea typeface="Calibri"/>
                <a:cs typeface="Times New Roman"/>
              </a:rPr>
              <a:t>“</a:t>
            </a:r>
            <a:r>
              <a:rPr lang="en-US" sz="8000" b="1" dirty="0">
                <a:solidFill>
                  <a:prstClr val="white"/>
                </a:solidFill>
                <a:latin typeface="Calibri"/>
                <a:ea typeface="Calibri"/>
                <a:cs typeface="Times New Roman"/>
              </a:rPr>
              <a:t>LOCAL KNOWLEDGE, CREATIVE INFORMATION AND ENGINEERING TECHNOLOGIES OF THE STUDENTS AND MASS MEDIA AGAINST DISASTERS”.  (Involving School Students into Creative Activities in the Field of Development </a:t>
            </a:r>
            <a:r>
              <a:rPr lang="en-US" sz="8000" b="1" dirty="0">
                <a:solidFill>
                  <a:prstClr val="white"/>
                </a:solidFill>
                <a:latin typeface="Calibri"/>
                <a:ea typeface="SimSun"/>
                <a:cs typeface="Times New Roman"/>
              </a:rPr>
              <a:t>and Ensuring Effective Functioning of Territorial Online Tools</a:t>
            </a:r>
            <a:r>
              <a:rPr lang="en-US" sz="8000" b="1" dirty="0">
                <a:solidFill>
                  <a:prstClr val="white"/>
                </a:solidFill>
                <a:latin typeface="Calibri"/>
                <a:ea typeface="Calibri"/>
                <a:cs typeface="Times New Roman"/>
              </a:rPr>
              <a:t> (“Protect Your Territory” PYT Web Page) through Information and Engineering Technologies).                                    </a:t>
            </a:r>
            <a:endParaRPr lang="en-US" sz="8000" dirty="0">
              <a:solidFill>
                <a:prstClr val="white"/>
              </a:solidFill>
              <a:latin typeface="Calibri"/>
              <a:ea typeface="Calibri"/>
              <a:cs typeface="Times New Roman"/>
            </a:endParaRPr>
          </a:p>
          <a:p>
            <a:pPr lvl="0">
              <a:buClr>
                <a:srgbClr val="F3A447"/>
              </a:buClr>
            </a:pPr>
            <a:r>
              <a:rPr lang="en-US" sz="4000" dirty="0">
                <a:solidFill>
                  <a:prstClr val="white"/>
                </a:solidFill>
              </a:rPr>
              <a:t> </a:t>
            </a:r>
          </a:p>
          <a:p>
            <a:pPr marL="0" marR="114300" lvl="0" indent="0" algn="just">
              <a:lnSpc>
                <a:spcPct val="150000"/>
              </a:lnSpc>
              <a:spcBef>
                <a:spcPts val="0"/>
              </a:spcBef>
              <a:spcAft>
                <a:spcPts val="1000"/>
              </a:spcAft>
              <a:buClr>
                <a:srgbClr val="F3A447"/>
              </a:buClr>
              <a:buNone/>
              <a:tabLst>
                <a:tab pos="685800" algn="l"/>
                <a:tab pos="6115050" algn="l"/>
                <a:tab pos="6286500" algn="l"/>
              </a:tabLst>
            </a:pPr>
            <a:endParaRPr lang="en-US" sz="9600" b="1" dirty="0">
              <a:latin typeface="Calibri"/>
              <a:ea typeface="Calibri"/>
              <a:cs typeface="Times New Roman"/>
            </a:endParaRPr>
          </a:p>
          <a:p>
            <a:pPr marL="0" marR="114300" lvl="0" indent="0" algn="just">
              <a:lnSpc>
                <a:spcPct val="150000"/>
              </a:lnSpc>
              <a:spcBef>
                <a:spcPts val="0"/>
              </a:spcBef>
              <a:spcAft>
                <a:spcPts val="1000"/>
              </a:spcAft>
              <a:buClr>
                <a:srgbClr val="F3A447"/>
              </a:buClr>
              <a:buNone/>
              <a:tabLst>
                <a:tab pos="685800" algn="l"/>
                <a:tab pos="6115050" algn="l"/>
                <a:tab pos="6286500" algn="l"/>
              </a:tabLst>
            </a:pPr>
            <a:endParaRPr lang="en-US" sz="9600" b="1" dirty="0" smtClean="0">
              <a:latin typeface="Calibri"/>
              <a:ea typeface="Calibri"/>
              <a:cs typeface="Times New Roman"/>
            </a:endParaRPr>
          </a:p>
          <a:p>
            <a:pPr marL="0" marR="114300" lvl="0" indent="0" algn="just">
              <a:lnSpc>
                <a:spcPct val="150000"/>
              </a:lnSpc>
              <a:spcBef>
                <a:spcPts val="0"/>
              </a:spcBef>
              <a:spcAft>
                <a:spcPts val="1000"/>
              </a:spcAft>
              <a:buClr>
                <a:srgbClr val="F3A447"/>
              </a:buClr>
              <a:buNone/>
              <a:tabLst>
                <a:tab pos="685800" algn="l"/>
                <a:tab pos="6115050" algn="l"/>
                <a:tab pos="6286500" algn="l"/>
              </a:tabLst>
            </a:pPr>
            <a:endParaRPr lang="en-US" sz="9600" b="1" dirty="0">
              <a:latin typeface="Calibri"/>
              <a:ea typeface="Calibri"/>
              <a:cs typeface="Times New Roman"/>
            </a:endParaRPr>
          </a:p>
          <a:p>
            <a:pPr marL="0" marR="114300" lvl="0" indent="0" algn="just">
              <a:lnSpc>
                <a:spcPct val="150000"/>
              </a:lnSpc>
              <a:spcBef>
                <a:spcPts val="0"/>
              </a:spcBef>
              <a:spcAft>
                <a:spcPts val="1000"/>
              </a:spcAft>
              <a:buClr>
                <a:srgbClr val="F3A447"/>
              </a:buClr>
              <a:buNone/>
              <a:tabLst>
                <a:tab pos="685800" algn="l"/>
                <a:tab pos="6115050" algn="l"/>
                <a:tab pos="6286500" algn="l"/>
              </a:tabLst>
            </a:pPr>
            <a:r>
              <a:rPr lang="en-US" sz="8000" b="1" dirty="0" smtClean="0">
                <a:latin typeface="Calibri"/>
                <a:ea typeface="Calibri"/>
                <a:cs typeface="Times New Roman"/>
              </a:rPr>
              <a:t>“</a:t>
            </a:r>
            <a:r>
              <a:rPr lang="en-US" sz="8000" b="1" dirty="0">
                <a:latin typeface="Calibri"/>
                <a:ea typeface="Calibri"/>
                <a:cs typeface="Times New Roman"/>
              </a:rPr>
              <a:t>LOCAL KNOWLEDGE, CREATIVE INFORMATION AND ENGINEERING TECHNOLOGIES OF THE STUDENTS AND MASS MEDIA AGAINST DISASTERS”.  (Involving School Students into Creative Activities in the Field of Development </a:t>
            </a:r>
            <a:r>
              <a:rPr lang="en-US" sz="8000" b="1" dirty="0">
                <a:latin typeface="Calibri"/>
                <a:ea typeface="SimSun"/>
                <a:cs typeface="Times New Roman"/>
              </a:rPr>
              <a:t>and Ensuring Effective Functioning of Territorial Online Tools</a:t>
            </a:r>
            <a:r>
              <a:rPr lang="en-US" sz="8000" b="1" dirty="0">
                <a:latin typeface="Calibri"/>
                <a:ea typeface="Calibri"/>
                <a:cs typeface="Times New Roman"/>
              </a:rPr>
              <a:t> (“Protect Your Territory” PYT Web Page) through Information and Engineering Technologies).                                    </a:t>
            </a:r>
            <a:endParaRPr lang="en-US" sz="8000" dirty="0">
              <a:latin typeface="Calibri"/>
              <a:ea typeface="Calibri"/>
              <a:cs typeface="Times New Roman"/>
            </a:endParaRPr>
          </a:p>
          <a:p>
            <a:r>
              <a:rPr lang="en-US" sz="4000" dirty="0" smtClean="0"/>
              <a:t> </a:t>
            </a:r>
            <a:endParaRPr lang="en-US" sz="4000" dirty="0"/>
          </a:p>
        </p:txBody>
      </p:sp>
      <p:sp>
        <p:nvSpPr>
          <p:cNvPr id="3" name="Title 2"/>
          <p:cNvSpPr>
            <a:spLocks noGrp="1"/>
          </p:cNvSpPr>
          <p:nvPr>
            <p:ph type="title"/>
          </p:nvPr>
        </p:nvSpPr>
        <p:spPr>
          <a:xfrm>
            <a:off x="152400" y="152400"/>
            <a:ext cx="8839200" cy="1447800"/>
          </a:xfrm>
          <a:solidFill>
            <a:schemeClr val="accent2">
              <a:lumMod val="60000"/>
              <a:lumOff val="40000"/>
            </a:schemeClr>
          </a:solidFill>
        </p:spPr>
        <p:txBody>
          <a:bodyPr>
            <a:noAutofit/>
          </a:bodyPr>
          <a:lstStyle/>
          <a:p>
            <a:pPr marL="0" marR="0" algn="ctr">
              <a:lnSpc>
                <a:spcPct val="115000"/>
              </a:lnSpc>
              <a:spcBef>
                <a:spcPts val="0"/>
              </a:spcBef>
              <a:spcAft>
                <a:spcPts val="0"/>
              </a:spcAft>
            </a:pPr>
            <a:r>
              <a:rPr lang="en-US" sz="2000" b="1" dirty="0" smtClean="0">
                <a:solidFill>
                  <a:schemeClr val="accent4">
                    <a:lumMod val="75000"/>
                  </a:schemeClr>
                </a:solidFill>
                <a:effectLst/>
                <a:ea typeface="Calibri"/>
                <a:cs typeface="Times New Roman"/>
              </a:rPr>
              <a:t>LOCAL   KNOWLEDGE</a:t>
            </a:r>
            <a:r>
              <a:rPr lang="en-US" sz="2000" b="1" dirty="0">
                <a:solidFill>
                  <a:schemeClr val="accent4">
                    <a:lumMod val="75000"/>
                  </a:schemeClr>
                </a:solidFill>
                <a:effectLst/>
                <a:ea typeface="Calibri"/>
                <a:cs typeface="Times New Roman"/>
              </a:rPr>
              <a:t>, </a:t>
            </a:r>
            <a:r>
              <a:rPr lang="en-US" sz="2000" b="1" dirty="0" smtClean="0">
                <a:solidFill>
                  <a:schemeClr val="accent4">
                    <a:lumMod val="75000"/>
                  </a:schemeClr>
                </a:solidFill>
                <a:effectLst/>
                <a:ea typeface="Calibri"/>
                <a:cs typeface="Times New Roman"/>
              </a:rPr>
              <a:t/>
            </a:r>
            <a:br>
              <a:rPr lang="en-US" sz="2000" b="1" dirty="0" smtClean="0">
                <a:solidFill>
                  <a:schemeClr val="accent4">
                    <a:lumMod val="75000"/>
                  </a:schemeClr>
                </a:solidFill>
                <a:effectLst/>
                <a:ea typeface="Calibri"/>
                <a:cs typeface="Times New Roman"/>
              </a:rPr>
            </a:br>
            <a:r>
              <a:rPr lang="en-US" sz="2000" b="1" dirty="0" smtClean="0">
                <a:solidFill>
                  <a:schemeClr val="accent4">
                    <a:lumMod val="75000"/>
                  </a:schemeClr>
                </a:solidFill>
                <a:effectLst/>
                <a:ea typeface="Calibri"/>
                <a:cs typeface="Times New Roman"/>
              </a:rPr>
              <a:t>CREATIVE   INFORMATION   AND   ENGINEERING   </a:t>
            </a:r>
            <a:r>
              <a:rPr lang="en-US" sz="2000" b="1" dirty="0">
                <a:solidFill>
                  <a:schemeClr val="accent4">
                    <a:lumMod val="75000"/>
                  </a:schemeClr>
                </a:solidFill>
                <a:effectLst/>
                <a:ea typeface="Calibri"/>
                <a:cs typeface="Times New Roman"/>
              </a:rPr>
              <a:t>TECHNOLOGIES </a:t>
            </a:r>
            <a:r>
              <a:rPr lang="en-US" sz="2000" b="1" dirty="0" smtClean="0">
                <a:solidFill>
                  <a:schemeClr val="accent4">
                    <a:lumMod val="75000"/>
                  </a:schemeClr>
                </a:solidFill>
                <a:effectLst/>
                <a:ea typeface="Calibri"/>
                <a:cs typeface="Times New Roman"/>
              </a:rPr>
              <a:t>  OF   THE   </a:t>
            </a:r>
            <a:r>
              <a:rPr lang="en-US" sz="2000" b="1" dirty="0">
                <a:solidFill>
                  <a:schemeClr val="accent4">
                    <a:lumMod val="75000"/>
                  </a:schemeClr>
                </a:solidFill>
                <a:effectLst/>
                <a:ea typeface="Calibri"/>
                <a:cs typeface="Times New Roman"/>
              </a:rPr>
              <a:t>STUDENTS </a:t>
            </a:r>
            <a:r>
              <a:rPr lang="en-US" sz="2000" b="1" dirty="0" smtClean="0">
                <a:solidFill>
                  <a:schemeClr val="accent4">
                    <a:lumMod val="75000"/>
                  </a:schemeClr>
                </a:solidFill>
                <a:effectLst/>
                <a:ea typeface="Calibri"/>
                <a:cs typeface="Times New Roman"/>
              </a:rPr>
              <a:t/>
            </a:r>
            <a:br>
              <a:rPr lang="en-US" sz="2000" b="1" dirty="0" smtClean="0">
                <a:solidFill>
                  <a:schemeClr val="accent4">
                    <a:lumMod val="75000"/>
                  </a:schemeClr>
                </a:solidFill>
                <a:effectLst/>
                <a:ea typeface="Calibri"/>
                <a:cs typeface="Times New Roman"/>
              </a:rPr>
            </a:br>
            <a:r>
              <a:rPr lang="en-US" sz="2000" b="1" dirty="0" smtClean="0">
                <a:solidFill>
                  <a:schemeClr val="accent4">
                    <a:lumMod val="75000"/>
                  </a:schemeClr>
                </a:solidFill>
                <a:effectLst/>
                <a:ea typeface="Calibri"/>
                <a:cs typeface="Times New Roman"/>
              </a:rPr>
              <a:t>AND   MASS   </a:t>
            </a:r>
            <a:r>
              <a:rPr lang="en-US" sz="2000" b="1" dirty="0">
                <a:solidFill>
                  <a:schemeClr val="accent4">
                    <a:lumMod val="75000"/>
                  </a:schemeClr>
                </a:solidFill>
                <a:effectLst/>
                <a:ea typeface="Calibri"/>
                <a:cs typeface="Times New Roman"/>
              </a:rPr>
              <a:t>MEDIA </a:t>
            </a:r>
            <a:r>
              <a:rPr lang="en-US" sz="2000" b="1" dirty="0" smtClean="0">
                <a:solidFill>
                  <a:schemeClr val="accent4">
                    <a:lumMod val="75000"/>
                  </a:schemeClr>
                </a:solidFill>
                <a:effectLst/>
                <a:ea typeface="Calibri"/>
                <a:cs typeface="Times New Roman"/>
              </a:rPr>
              <a:t> </a:t>
            </a:r>
            <a:r>
              <a:rPr lang="en-US" sz="2000" dirty="0" smtClean="0">
                <a:solidFill>
                  <a:schemeClr val="accent4">
                    <a:lumMod val="75000"/>
                  </a:schemeClr>
                </a:solidFill>
                <a:effectLst/>
                <a:ea typeface="Calibri"/>
                <a:cs typeface="Times New Roman"/>
              </a:rPr>
              <a:t/>
            </a:r>
            <a:br>
              <a:rPr lang="en-US" sz="2000" dirty="0" smtClean="0">
                <a:solidFill>
                  <a:schemeClr val="accent4">
                    <a:lumMod val="75000"/>
                  </a:schemeClr>
                </a:solidFill>
                <a:effectLst/>
                <a:ea typeface="Calibri"/>
                <a:cs typeface="Times New Roman"/>
              </a:rPr>
            </a:br>
            <a:r>
              <a:rPr lang="en-US" sz="2000" dirty="0" smtClean="0">
                <a:solidFill>
                  <a:schemeClr val="accent4">
                    <a:lumMod val="75000"/>
                  </a:schemeClr>
                </a:solidFill>
                <a:effectLst/>
                <a:ea typeface="Calibri"/>
                <a:cs typeface="Times New Roman"/>
              </a:rPr>
              <a:t>   </a:t>
            </a:r>
            <a:r>
              <a:rPr lang="en-US" sz="2000" b="1" dirty="0" smtClean="0">
                <a:solidFill>
                  <a:schemeClr val="accent4">
                    <a:lumMod val="75000"/>
                  </a:schemeClr>
                </a:solidFill>
                <a:effectLst/>
                <a:ea typeface="Calibri"/>
                <a:cs typeface="Times New Roman"/>
              </a:rPr>
              <a:t>AGAINST   DISASTERS</a:t>
            </a:r>
            <a:endParaRPr lang="en-US" sz="2000" dirty="0">
              <a:solidFill>
                <a:srgbClr val="C00000"/>
              </a:solidFill>
            </a:endParaRPr>
          </a:p>
        </p:txBody>
      </p:sp>
    </p:spTree>
    <p:extLst>
      <p:ext uri="{BB962C8B-B14F-4D97-AF65-F5344CB8AC3E}">
        <p14:creationId xmlns:p14="http://schemas.microsoft.com/office/powerpoint/2010/main" val="3935789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8686800" cy="4800600"/>
          </a:xfrm>
        </p:spPr>
        <p:txBody>
          <a:bodyPr>
            <a:normAutofit fontScale="25000" lnSpcReduction="20000"/>
          </a:bodyPr>
          <a:lstStyle/>
          <a:p>
            <a:pPr marL="0" indent="0" algn="just">
              <a:lnSpc>
                <a:spcPct val="150000"/>
              </a:lnSpc>
              <a:buNone/>
            </a:pPr>
            <a:r>
              <a:rPr lang="en-US" sz="7200" b="1" dirty="0" smtClean="0">
                <a:ea typeface="SimSun"/>
                <a:cs typeface="Times New Roman"/>
              </a:rPr>
              <a:t>Naturally </a:t>
            </a:r>
            <a:r>
              <a:rPr lang="en-US" sz="7200" b="1" i="1" dirty="0">
                <a:solidFill>
                  <a:srgbClr val="FFC000"/>
                </a:solidFill>
                <a:ea typeface="SimSun"/>
                <a:cs typeface="Times New Roman"/>
              </a:rPr>
              <a:t>the new, modified</a:t>
            </a:r>
            <a:r>
              <a:rPr lang="en-US" sz="7200" b="1" dirty="0">
                <a:solidFill>
                  <a:srgbClr val="FFC000"/>
                </a:solidFill>
                <a:ea typeface="Calibri"/>
                <a:cs typeface="Times New Roman"/>
              </a:rPr>
              <a:t> </a:t>
            </a:r>
            <a:r>
              <a:rPr lang="en-US" sz="7200" b="1" i="1" dirty="0">
                <a:solidFill>
                  <a:srgbClr val="FFC000"/>
                </a:solidFill>
                <a:ea typeface="Calibri"/>
                <a:cs typeface="Times New Roman"/>
              </a:rPr>
              <a:t>pilot </a:t>
            </a:r>
            <a:r>
              <a:rPr lang="en-US" sz="7200" b="1" i="1" dirty="0">
                <a:solidFill>
                  <a:srgbClr val="FFC000"/>
                </a:solidFill>
                <a:ea typeface="SimSun"/>
                <a:cs typeface="Times New Roman"/>
              </a:rPr>
              <a:t>Project</a:t>
            </a:r>
            <a:r>
              <a:rPr lang="en-US" sz="7200" b="1" dirty="0">
                <a:solidFill>
                  <a:srgbClr val="FFC000"/>
                </a:solidFill>
                <a:ea typeface="SimSun"/>
                <a:cs typeface="Times New Roman"/>
              </a:rPr>
              <a:t> </a:t>
            </a:r>
            <a:r>
              <a:rPr lang="en-US" sz="7200" b="1" dirty="0">
                <a:ea typeface="SimSun"/>
                <a:cs typeface="Times New Roman"/>
              </a:rPr>
              <a:t>proposed by us is being elaborated, bringing a new quality to the development of ideas underlying the previous Project, and </a:t>
            </a:r>
            <a:r>
              <a:rPr lang="en-US" sz="7200" b="1" dirty="0">
                <a:solidFill>
                  <a:srgbClr val="FFC000"/>
                </a:solidFill>
                <a:ea typeface="SimSun"/>
                <a:cs typeface="Times New Roman"/>
              </a:rPr>
              <a:t>is  focused primarily on enhancing creativity and motivation for involving </a:t>
            </a:r>
            <a:r>
              <a:rPr lang="en-US" sz="7200" b="1" dirty="0" smtClean="0">
                <a:solidFill>
                  <a:srgbClr val="FFC000"/>
                </a:solidFill>
                <a:ea typeface="SimSun"/>
                <a:cs typeface="Times New Roman"/>
              </a:rPr>
              <a:t>students (young people) </a:t>
            </a:r>
            <a:r>
              <a:rPr lang="en-US" sz="7200" b="1" dirty="0">
                <a:ea typeface="SimSun"/>
                <a:cs typeface="Times New Roman"/>
              </a:rPr>
              <a:t>in the processes of increasing the effectiveness of functioning of territorial online tools  </a:t>
            </a:r>
            <a:r>
              <a:rPr lang="en-US" sz="7200" b="1" dirty="0">
                <a:cs typeface="Arial"/>
              </a:rPr>
              <a:t>(</a:t>
            </a:r>
            <a:r>
              <a:rPr lang="en-US" sz="7200" b="1" dirty="0">
                <a:ea typeface="Calibri"/>
                <a:cs typeface="Times New Roman"/>
              </a:rPr>
              <a:t>PYT Pages) </a:t>
            </a:r>
            <a:r>
              <a:rPr lang="en-US" sz="7200" b="1" dirty="0">
                <a:ea typeface="SimSun"/>
                <a:cs typeface="Times New Roman"/>
              </a:rPr>
              <a:t> for reporting hazards and preventing disasters, for increasing responsibility and active participation of  everyone in the  protection of his/her territory.  </a:t>
            </a:r>
            <a:endParaRPr lang="en-US" sz="7200" dirty="0"/>
          </a:p>
          <a:p>
            <a:pPr marL="0" indent="0" algn="just">
              <a:lnSpc>
                <a:spcPct val="150000"/>
              </a:lnSpc>
              <a:buNone/>
            </a:pPr>
            <a:r>
              <a:rPr lang="en-US" sz="8000" b="1" dirty="0" smtClean="0">
                <a:solidFill>
                  <a:srgbClr val="FFC000"/>
                </a:solidFill>
                <a:latin typeface="+mj-lt"/>
                <a:ea typeface="SimSun"/>
                <a:cs typeface="Times New Roman"/>
              </a:rPr>
              <a:t>The elaboration of new Project is being carried out by given valuable experience of</a:t>
            </a:r>
            <a:r>
              <a:rPr lang="en-US" sz="8000" b="1" dirty="0" smtClean="0">
                <a:solidFill>
                  <a:srgbClr val="FFC000"/>
                </a:solidFill>
                <a:latin typeface="+mj-lt"/>
                <a:ea typeface="Calibri"/>
                <a:cs typeface="Times New Roman"/>
              </a:rPr>
              <a:t> CUEPS</a:t>
            </a:r>
            <a:r>
              <a:rPr lang="en-US" sz="8000" b="1" dirty="0" smtClean="0">
                <a:solidFill>
                  <a:srgbClr val="FFC000"/>
                </a:solidFill>
                <a:latin typeface="+mj-lt"/>
                <a:ea typeface="SimSun"/>
                <a:cs typeface="Times New Roman"/>
              </a:rPr>
              <a:t>, taking into consideration the European values. </a:t>
            </a:r>
            <a:r>
              <a:rPr lang="en-US" sz="8000" b="1" dirty="0" smtClean="0">
                <a:latin typeface="+mj-lt"/>
                <a:ea typeface="SimSun"/>
                <a:cs typeface="Times New Roman"/>
              </a:rPr>
              <a:t>However</a:t>
            </a:r>
            <a:r>
              <a:rPr lang="en-US" sz="8000" b="1" dirty="0">
                <a:latin typeface="+mj-lt"/>
                <a:ea typeface="SimSun"/>
                <a:cs typeface="Times New Roman"/>
              </a:rPr>
              <a:t>, the facilitation process not a one-way communication process</a:t>
            </a:r>
            <a:r>
              <a:rPr lang="en-US" sz="8000" b="1" dirty="0">
                <a:solidFill>
                  <a:srgbClr val="FFC000"/>
                </a:solidFill>
                <a:latin typeface="+mj-lt"/>
                <a:ea typeface="SimSun"/>
                <a:cs typeface="Times New Roman"/>
              </a:rPr>
              <a:t>, at </a:t>
            </a:r>
            <a:r>
              <a:rPr lang="en-US" sz="8000" b="1" dirty="0" smtClean="0">
                <a:solidFill>
                  <a:srgbClr val="FFC000"/>
                </a:solidFill>
                <a:latin typeface="+mj-lt"/>
                <a:ea typeface="SimSun"/>
                <a:cs typeface="Times New Roman"/>
              </a:rPr>
              <a:t>the </a:t>
            </a:r>
            <a:r>
              <a:rPr lang="en-US" sz="8000" b="1" dirty="0">
                <a:solidFill>
                  <a:srgbClr val="FFC000"/>
                </a:solidFill>
                <a:latin typeface="+mj-lt"/>
                <a:ea typeface="SimSun"/>
                <a:cs typeface="Times New Roman"/>
              </a:rPr>
              <a:t>same time it is an interaction process based on the transfer of problems, exchange of experiences and results.     </a:t>
            </a:r>
            <a:endParaRPr lang="en-US" sz="8000" b="1" dirty="0">
              <a:solidFill>
                <a:srgbClr val="FFC000"/>
              </a:solidFill>
              <a:latin typeface="+mj-lt"/>
            </a:endParaRPr>
          </a:p>
          <a:p>
            <a:pPr marL="0" indent="0">
              <a:lnSpc>
                <a:spcPct val="150000"/>
              </a:lnSpc>
              <a:buNone/>
            </a:pPr>
            <a:r>
              <a:rPr lang="en-US" sz="7200" dirty="0" smtClean="0">
                <a:latin typeface="+mj-lt"/>
                <a:ea typeface="SimSun"/>
                <a:cs typeface="Times New Roman"/>
              </a:rPr>
              <a:t>                       </a:t>
            </a:r>
            <a:endParaRPr lang="en-US" sz="7200" dirty="0">
              <a:latin typeface="+mj-lt"/>
            </a:endParaRPr>
          </a:p>
          <a:p>
            <a:endParaRPr lang="en-US" dirty="0"/>
          </a:p>
        </p:txBody>
      </p:sp>
      <p:sp>
        <p:nvSpPr>
          <p:cNvPr id="3" name="Title 2"/>
          <p:cNvSpPr>
            <a:spLocks noGrp="1"/>
          </p:cNvSpPr>
          <p:nvPr>
            <p:ph type="title"/>
          </p:nvPr>
        </p:nvSpPr>
        <p:spPr>
          <a:xfrm>
            <a:off x="228600" y="152400"/>
            <a:ext cx="8686800" cy="1600200"/>
          </a:xfrm>
          <a:solidFill>
            <a:schemeClr val="accent2">
              <a:lumMod val="60000"/>
              <a:lumOff val="40000"/>
            </a:schemeClr>
          </a:solidFill>
        </p:spPr>
        <p:txBody>
          <a:bodyPr>
            <a:noAutofit/>
          </a:bodyPr>
          <a:lstStyle/>
          <a:p>
            <a:pPr algn="ctr">
              <a:lnSpc>
                <a:spcPct val="150000"/>
              </a:lnSpc>
            </a:pPr>
            <a:r>
              <a:rPr lang="en-US" sz="2400" b="1" dirty="0">
                <a:solidFill>
                  <a:srgbClr val="C00000"/>
                </a:solidFill>
                <a:effectLst/>
                <a:ea typeface="SimSun"/>
                <a:cs typeface="Times New Roman"/>
              </a:rPr>
              <a:t>INTERACTION </a:t>
            </a:r>
            <a:r>
              <a:rPr lang="en-US" sz="2400" dirty="0">
                <a:effectLst/>
              </a:rPr>
              <a:t/>
            </a:r>
            <a:br>
              <a:rPr lang="en-US" sz="2400" dirty="0">
                <a:effectLst/>
              </a:rPr>
            </a:br>
            <a:r>
              <a:rPr lang="en-US" sz="2400" dirty="0" smtClean="0">
                <a:effectLst/>
              </a:rPr>
              <a:t>  </a:t>
            </a:r>
            <a:r>
              <a:rPr lang="en-US" sz="2400" b="1" dirty="0" smtClean="0">
                <a:solidFill>
                  <a:srgbClr val="C00000"/>
                </a:solidFill>
                <a:effectLst/>
                <a:ea typeface="SimSun"/>
                <a:cs typeface="Times New Roman"/>
              </a:rPr>
              <a:t>BASED  ON  THE  TRANSFER OF  PROBLEMS</a:t>
            </a:r>
            <a:r>
              <a:rPr lang="en-US" sz="2400" b="1" dirty="0">
                <a:solidFill>
                  <a:srgbClr val="C00000"/>
                </a:solidFill>
                <a:effectLst/>
                <a:ea typeface="SimSun"/>
                <a:cs typeface="Times New Roman"/>
              </a:rPr>
              <a:t>, </a:t>
            </a:r>
            <a:r>
              <a:rPr lang="en-US" sz="2400" dirty="0">
                <a:effectLst/>
              </a:rPr>
              <a:t/>
            </a:r>
            <a:br>
              <a:rPr lang="en-US" sz="2400" dirty="0">
                <a:effectLst/>
              </a:rPr>
            </a:br>
            <a:r>
              <a:rPr lang="en-US" sz="2400" dirty="0" smtClean="0">
                <a:effectLst/>
              </a:rPr>
              <a:t>   </a:t>
            </a:r>
            <a:r>
              <a:rPr lang="en-US" sz="2400" b="1" dirty="0" smtClean="0">
                <a:solidFill>
                  <a:srgbClr val="C00000"/>
                </a:solidFill>
                <a:effectLst/>
                <a:ea typeface="SimSun"/>
                <a:cs typeface="Times New Roman"/>
              </a:rPr>
              <a:t>EXCHANGE  OF  EXPERIENCES  AND  RESULTS</a:t>
            </a:r>
            <a:endParaRPr lang="en-US" sz="2400" dirty="0">
              <a:solidFill>
                <a:srgbClr val="C0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04800"/>
            <a:ext cx="1447800" cy="13481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1676399" cy="121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582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514600"/>
            <a:ext cx="8686800" cy="4114800"/>
          </a:xfrm>
        </p:spPr>
        <p:txBody>
          <a:bodyPr>
            <a:normAutofit fontScale="25000" lnSpcReduction="20000"/>
          </a:bodyPr>
          <a:lstStyle/>
          <a:p>
            <a:pPr marL="0" indent="0" algn="just">
              <a:lnSpc>
                <a:spcPct val="150000"/>
              </a:lnSpc>
              <a:spcBef>
                <a:spcPts val="0"/>
              </a:spcBef>
              <a:spcAft>
                <a:spcPts val="1000"/>
              </a:spcAft>
              <a:buNone/>
            </a:pPr>
            <a:r>
              <a:rPr lang="en-US" sz="8000" b="1" dirty="0" smtClean="0"/>
              <a:t>The </a:t>
            </a:r>
            <a:r>
              <a:rPr lang="en-US" sz="8000" b="1" dirty="0"/>
              <a:t>effectiveness of the Project will be largely predetermined by the degree of motivation, creative involvement and preparedness of </a:t>
            </a:r>
            <a:r>
              <a:rPr lang="en-US" sz="8000" b="1" dirty="0" smtClean="0"/>
              <a:t>students</a:t>
            </a:r>
            <a:r>
              <a:rPr lang="en-US" sz="8000" b="1" dirty="0">
                <a:solidFill>
                  <a:prstClr val="white"/>
                </a:solidFill>
              </a:rPr>
              <a:t> (young peoples</a:t>
            </a:r>
            <a:r>
              <a:rPr lang="en-US" sz="8000" b="1" dirty="0" smtClean="0">
                <a:solidFill>
                  <a:prstClr val="white"/>
                </a:solidFill>
              </a:rPr>
              <a:t>),</a:t>
            </a:r>
            <a:r>
              <a:rPr lang="en-US" sz="8000" dirty="0" smtClean="0"/>
              <a:t> </a:t>
            </a:r>
            <a:r>
              <a:rPr lang="en-US" sz="8000" b="1" dirty="0"/>
              <a:t>which is a task that requires a </a:t>
            </a:r>
            <a:r>
              <a:rPr lang="en-US" sz="8000" b="1" dirty="0" smtClean="0"/>
              <a:t>regular </a:t>
            </a:r>
            <a:r>
              <a:rPr lang="en-US" sz="8000" b="1" dirty="0"/>
              <a:t>solution</a:t>
            </a:r>
            <a:r>
              <a:rPr lang="en-US" sz="8000" b="1" i="1" dirty="0"/>
              <a:t>.</a:t>
            </a:r>
            <a:r>
              <a:rPr lang="en-US" sz="8000" i="1" dirty="0"/>
              <a:t> </a:t>
            </a:r>
            <a:r>
              <a:rPr lang="en-US" sz="8000" i="1" dirty="0" smtClean="0">
                <a:solidFill>
                  <a:schemeClr val="accent2">
                    <a:lumMod val="60000"/>
                    <a:lumOff val="40000"/>
                  </a:schemeClr>
                </a:solidFill>
              </a:rPr>
              <a:t>Fortunately </a:t>
            </a:r>
            <a:r>
              <a:rPr lang="en-US" sz="8000" i="1" dirty="0">
                <a:solidFill>
                  <a:schemeClr val="accent2">
                    <a:lumMod val="60000"/>
                    <a:lumOff val="40000"/>
                  </a:schemeClr>
                </a:solidFill>
              </a:rPr>
              <a:t>in Armenia at school level have been set up unique educational structures successfully operating in the field of information and </a:t>
            </a:r>
            <a:r>
              <a:rPr lang="en-US" sz="8000" i="1" dirty="0">
                <a:solidFill>
                  <a:schemeClr val="accent2">
                    <a:lumMod val="60000"/>
                    <a:lumOff val="40000"/>
                  </a:schemeClr>
                </a:solidFill>
                <a:cs typeface="Times New Roman"/>
              </a:rPr>
              <a:t>engineering</a:t>
            </a:r>
            <a:r>
              <a:rPr lang="en-US" sz="8000" dirty="0">
                <a:solidFill>
                  <a:schemeClr val="accent2">
                    <a:lumMod val="60000"/>
                    <a:lumOff val="40000"/>
                  </a:schemeClr>
                </a:solidFill>
                <a:cs typeface="Times New Roman"/>
              </a:rPr>
              <a:t> </a:t>
            </a:r>
            <a:r>
              <a:rPr lang="en-US" sz="8000" i="1" dirty="0">
                <a:solidFill>
                  <a:schemeClr val="accent2">
                    <a:lumMod val="60000"/>
                    <a:lumOff val="40000"/>
                  </a:schemeClr>
                </a:solidFill>
              </a:rPr>
              <a:t>technologies </a:t>
            </a:r>
            <a:r>
              <a:rPr lang="en-US" sz="8000" i="1" dirty="0" smtClean="0">
                <a:solidFill>
                  <a:schemeClr val="accent2">
                    <a:lumMod val="60000"/>
                    <a:lumOff val="40000"/>
                  </a:schemeClr>
                </a:solidFill>
              </a:rPr>
              <a:t> </a:t>
            </a:r>
            <a:r>
              <a:rPr lang="en-US" sz="8000" b="1" dirty="0" smtClean="0">
                <a:solidFill>
                  <a:schemeClr val="accent2">
                    <a:lumMod val="60000"/>
                    <a:lumOff val="40000"/>
                  </a:schemeClr>
                </a:solidFill>
                <a:cs typeface="Times New Roman"/>
              </a:rPr>
              <a:t>“</a:t>
            </a:r>
            <a:r>
              <a:rPr lang="en-US" sz="8000" b="1" dirty="0">
                <a:solidFill>
                  <a:schemeClr val="accent2">
                    <a:lumMod val="60000"/>
                    <a:lumOff val="40000"/>
                  </a:schemeClr>
                </a:solidFill>
                <a:cs typeface="Times New Roman"/>
              </a:rPr>
              <a:t>TUMO</a:t>
            </a:r>
            <a:r>
              <a:rPr lang="en-US" sz="8000" b="1" dirty="0" smtClean="0">
                <a:solidFill>
                  <a:schemeClr val="accent2">
                    <a:lumMod val="60000"/>
                    <a:lumOff val="40000"/>
                  </a:schemeClr>
                </a:solidFill>
                <a:cs typeface="Times New Roman"/>
              </a:rPr>
              <a:t>”  </a:t>
            </a:r>
            <a:r>
              <a:rPr lang="en-US" sz="8000" b="1" dirty="0" err="1">
                <a:solidFill>
                  <a:schemeClr val="accent2">
                    <a:lumMod val="60000"/>
                    <a:lumOff val="40000"/>
                  </a:schemeClr>
                </a:solidFill>
                <a:cs typeface="Times New Roman"/>
              </a:rPr>
              <a:t>Centres</a:t>
            </a:r>
            <a:r>
              <a:rPr lang="en-US" sz="8000" b="1" dirty="0">
                <a:solidFill>
                  <a:schemeClr val="accent2">
                    <a:lumMod val="60000"/>
                    <a:lumOff val="40000"/>
                  </a:schemeClr>
                </a:solidFill>
                <a:cs typeface="Times New Roman"/>
              </a:rPr>
              <a:t> </a:t>
            </a:r>
            <a:r>
              <a:rPr lang="en-US" sz="8000" b="1" dirty="0" smtClean="0">
                <a:solidFill>
                  <a:schemeClr val="accent2">
                    <a:lumMod val="60000"/>
                    <a:lumOff val="40000"/>
                  </a:schemeClr>
                </a:solidFill>
                <a:cs typeface="Times New Roman"/>
              </a:rPr>
              <a:t>for </a:t>
            </a:r>
          </a:p>
          <a:p>
            <a:pPr marL="0" indent="0" algn="just">
              <a:lnSpc>
                <a:spcPct val="150000"/>
              </a:lnSpc>
              <a:spcBef>
                <a:spcPts val="0"/>
              </a:spcBef>
              <a:spcAft>
                <a:spcPts val="1000"/>
              </a:spcAft>
              <a:buNone/>
            </a:pPr>
            <a:r>
              <a:rPr lang="en-US" sz="8000" b="1" dirty="0" smtClean="0">
                <a:solidFill>
                  <a:schemeClr val="accent2">
                    <a:lumMod val="60000"/>
                    <a:lumOff val="40000"/>
                  </a:schemeClr>
                </a:solidFill>
                <a:cs typeface="Times New Roman"/>
              </a:rPr>
              <a:t>Creative </a:t>
            </a:r>
            <a:r>
              <a:rPr lang="en-US" sz="8000" b="1" dirty="0">
                <a:solidFill>
                  <a:schemeClr val="accent2">
                    <a:lumMod val="60000"/>
                    <a:lumOff val="40000"/>
                  </a:schemeClr>
                </a:solidFill>
                <a:cs typeface="Times New Roman"/>
              </a:rPr>
              <a:t>Technologies </a:t>
            </a:r>
            <a:endParaRPr lang="en-US" sz="8000" b="1" dirty="0" smtClean="0">
              <a:solidFill>
                <a:schemeClr val="accent2">
                  <a:lumMod val="60000"/>
                  <a:lumOff val="40000"/>
                </a:schemeClr>
              </a:solidFill>
              <a:cs typeface="Times New Roman"/>
            </a:endParaRPr>
          </a:p>
          <a:p>
            <a:pPr marL="0" indent="0" algn="just">
              <a:lnSpc>
                <a:spcPct val="150000"/>
              </a:lnSpc>
              <a:spcBef>
                <a:spcPts val="0"/>
              </a:spcBef>
              <a:spcAft>
                <a:spcPts val="1000"/>
              </a:spcAft>
              <a:buNone/>
            </a:pPr>
            <a:r>
              <a:rPr lang="en-US" sz="8000" b="1" dirty="0" smtClean="0">
                <a:solidFill>
                  <a:schemeClr val="accent2">
                    <a:lumMod val="60000"/>
                    <a:lumOff val="40000"/>
                  </a:schemeClr>
                </a:solidFill>
                <a:cs typeface="Times New Roman"/>
              </a:rPr>
              <a:t> </a:t>
            </a:r>
            <a:r>
              <a:rPr lang="en-US" sz="8000" dirty="0" smtClean="0">
                <a:solidFill>
                  <a:schemeClr val="accent2">
                    <a:lumMod val="60000"/>
                    <a:lumOff val="40000"/>
                  </a:schemeClr>
                </a:solidFill>
                <a:cs typeface="Times New Roman"/>
              </a:rPr>
              <a:t>and  </a:t>
            </a:r>
            <a:r>
              <a:rPr lang="en-US" sz="8000" dirty="0">
                <a:solidFill>
                  <a:schemeClr val="accent2">
                    <a:lumMod val="60000"/>
                    <a:lumOff val="40000"/>
                  </a:schemeClr>
                </a:solidFill>
                <a:cs typeface="Times New Roman"/>
              </a:rPr>
              <a:t>the</a:t>
            </a:r>
            <a:r>
              <a:rPr lang="en-US" sz="8000" b="1" dirty="0">
                <a:solidFill>
                  <a:schemeClr val="accent2">
                    <a:lumMod val="60000"/>
                    <a:lumOff val="40000"/>
                  </a:schemeClr>
                </a:solidFill>
                <a:cs typeface="Times New Roman"/>
              </a:rPr>
              <a:t> “ARMATH” </a:t>
            </a:r>
            <a:endParaRPr lang="en-US" sz="8000" b="1" dirty="0" smtClean="0">
              <a:solidFill>
                <a:schemeClr val="accent2">
                  <a:lumMod val="60000"/>
                  <a:lumOff val="40000"/>
                </a:schemeClr>
              </a:solidFill>
              <a:cs typeface="Times New Roman"/>
            </a:endParaRPr>
          </a:p>
          <a:p>
            <a:pPr marL="0" indent="0" algn="just">
              <a:lnSpc>
                <a:spcPct val="150000"/>
              </a:lnSpc>
              <a:spcBef>
                <a:spcPts val="0"/>
              </a:spcBef>
              <a:spcAft>
                <a:spcPts val="1000"/>
              </a:spcAft>
              <a:buNone/>
            </a:pPr>
            <a:r>
              <a:rPr lang="en-US" sz="8000" b="1" dirty="0" smtClean="0">
                <a:solidFill>
                  <a:schemeClr val="accent2">
                    <a:lumMod val="60000"/>
                    <a:lumOff val="40000"/>
                  </a:schemeClr>
                </a:solidFill>
                <a:cs typeface="Times New Roman"/>
              </a:rPr>
              <a:t>Engineering Laboratories</a:t>
            </a:r>
            <a:r>
              <a:rPr lang="en-US" sz="8000" b="1" dirty="0">
                <a:solidFill>
                  <a:schemeClr val="accent2">
                    <a:lumMod val="60000"/>
                    <a:lumOff val="40000"/>
                  </a:schemeClr>
                </a:solidFill>
                <a:cs typeface="Times New Roman"/>
              </a:rPr>
              <a:t>.</a:t>
            </a:r>
            <a:r>
              <a:rPr lang="en-US" sz="8000" dirty="0">
                <a:solidFill>
                  <a:schemeClr val="accent2">
                    <a:lumMod val="60000"/>
                    <a:lumOff val="40000"/>
                  </a:schemeClr>
                </a:solidFill>
                <a:cs typeface="Times New Roman"/>
              </a:rPr>
              <a:t>  </a:t>
            </a:r>
            <a:endParaRPr lang="en-US" sz="8000" dirty="0">
              <a:solidFill>
                <a:schemeClr val="accent2">
                  <a:lumMod val="60000"/>
                  <a:lumOff val="40000"/>
                </a:schemeClr>
              </a:solidFill>
            </a:endParaRPr>
          </a:p>
          <a:p>
            <a:pPr marL="0" marR="62865" algn="just">
              <a:lnSpc>
                <a:spcPct val="150000"/>
              </a:lnSpc>
              <a:spcBef>
                <a:spcPts val="0"/>
              </a:spcBef>
              <a:spcAft>
                <a:spcPts val="1000"/>
              </a:spcAft>
              <a:tabLst>
                <a:tab pos="685800" algn="l"/>
              </a:tabLst>
            </a:pPr>
            <a:r>
              <a:rPr lang="en-US" sz="7400" b="1" dirty="0">
                <a:solidFill>
                  <a:srgbClr val="FF0000"/>
                </a:solidFill>
                <a:latin typeface="Calibri"/>
                <a:ea typeface="Calibri"/>
                <a:cs typeface="Times New Roman"/>
              </a:rPr>
              <a:t> </a:t>
            </a:r>
            <a:endParaRPr lang="en-US" sz="7400" dirty="0">
              <a:latin typeface="Calibri"/>
              <a:ea typeface="Calibri"/>
              <a:cs typeface="Times New Roman"/>
            </a:endParaRPr>
          </a:p>
          <a:p>
            <a:endParaRPr lang="en-US" dirty="0"/>
          </a:p>
        </p:txBody>
      </p:sp>
      <p:sp>
        <p:nvSpPr>
          <p:cNvPr id="3" name="Title 2"/>
          <p:cNvSpPr>
            <a:spLocks noGrp="1"/>
          </p:cNvSpPr>
          <p:nvPr>
            <p:ph type="title"/>
          </p:nvPr>
        </p:nvSpPr>
        <p:spPr>
          <a:xfrm>
            <a:off x="228600" y="152400"/>
            <a:ext cx="8686800" cy="2362200"/>
          </a:xfrm>
          <a:solidFill>
            <a:schemeClr val="accent2">
              <a:lumMod val="60000"/>
              <a:lumOff val="40000"/>
            </a:schemeClr>
          </a:solidFill>
        </p:spPr>
        <p:txBody>
          <a:bodyPr>
            <a:noAutofit/>
          </a:bodyPr>
          <a:lstStyle/>
          <a:p>
            <a:pPr lvl="0" algn="ctr">
              <a:lnSpc>
                <a:spcPct val="150000"/>
              </a:lnSpc>
              <a:spcBef>
                <a:spcPts val="0"/>
              </a:spcBef>
              <a:spcAft>
                <a:spcPts val="1000"/>
              </a:spcAft>
            </a:pPr>
            <a:r>
              <a:rPr lang="en-US" sz="2400" b="1" spc="0" dirty="0" smtClean="0">
                <a:ln>
                  <a:noFill/>
                </a:ln>
                <a:solidFill>
                  <a:srgbClr val="C00000"/>
                </a:solidFill>
                <a:effectLst/>
                <a:ea typeface="+mn-ea"/>
                <a:cs typeface="Times New Roman"/>
              </a:rPr>
              <a:t>“TUMO” </a:t>
            </a:r>
            <a:r>
              <a:rPr lang="en-US" sz="2400" b="1" spc="0" dirty="0" err="1" smtClean="0">
                <a:ln>
                  <a:noFill/>
                </a:ln>
                <a:solidFill>
                  <a:srgbClr val="C00000"/>
                </a:solidFill>
                <a:effectLst/>
                <a:ea typeface="+mn-ea"/>
                <a:cs typeface="Times New Roman"/>
              </a:rPr>
              <a:t>Centres</a:t>
            </a:r>
            <a:r>
              <a:rPr lang="en-US" sz="2400" b="1" spc="0" dirty="0" smtClean="0">
                <a:ln>
                  <a:noFill/>
                </a:ln>
                <a:solidFill>
                  <a:srgbClr val="C00000"/>
                </a:solidFill>
                <a:effectLst/>
                <a:ea typeface="+mn-ea"/>
                <a:cs typeface="Times New Roman"/>
              </a:rPr>
              <a:t> for Creative Technologies </a:t>
            </a:r>
            <a:br>
              <a:rPr lang="en-US" sz="2400" b="1" spc="0" dirty="0" smtClean="0">
                <a:ln>
                  <a:noFill/>
                </a:ln>
                <a:solidFill>
                  <a:srgbClr val="C00000"/>
                </a:solidFill>
                <a:effectLst/>
                <a:ea typeface="+mn-ea"/>
                <a:cs typeface="Times New Roman"/>
              </a:rPr>
            </a:br>
            <a:r>
              <a:rPr lang="en-US" sz="2000" b="1" spc="0" dirty="0" smtClean="0">
                <a:ln>
                  <a:noFill/>
                </a:ln>
                <a:solidFill>
                  <a:srgbClr val="C00000"/>
                </a:solidFill>
                <a:effectLst/>
                <a:ea typeface="+mn-ea"/>
                <a:cs typeface="Times New Roman"/>
              </a:rPr>
              <a:t> </a:t>
            </a:r>
            <a:r>
              <a:rPr lang="en-US" sz="2400" b="1" spc="0" dirty="0" smtClean="0">
                <a:ln>
                  <a:noFill/>
                </a:ln>
                <a:solidFill>
                  <a:srgbClr val="C00000"/>
                </a:solidFill>
                <a:effectLst/>
                <a:ea typeface="+mn-ea"/>
                <a:cs typeface="Times New Roman"/>
              </a:rPr>
              <a:t>and  the “ARMATH” engineering laboratories </a:t>
            </a:r>
            <a:r>
              <a:rPr lang="en-US" sz="2000" b="1" spc="0" dirty="0" smtClean="0">
                <a:ln>
                  <a:noFill/>
                </a:ln>
                <a:solidFill>
                  <a:srgbClr val="C00000"/>
                </a:solidFill>
                <a:effectLst/>
                <a:ea typeface="+mn-ea"/>
                <a:cs typeface="+mn-cs"/>
              </a:rPr>
              <a:t/>
            </a:r>
            <a:br>
              <a:rPr lang="en-US" sz="2000" b="1" spc="0" dirty="0" smtClean="0">
                <a:ln>
                  <a:noFill/>
                </a:ln>
                <a:solidFill>
                  <a:srgbClr val="C00000"/>
                </a:solidFill>
                <a:effectLst/>
                <a:ea typeface="+mn-ea"/>
                <a:cs typeface="+mn-cs"/>
              </a:rPr>
            </a:br>
            <a:r>
              <a:rPr lang="en-US" sz="2000" b="1" dirty="0" smtClean="0">
                <a:solidFill>
                  <a:srgbClr val="C00000"/>
                </a:solidFill>
                <a:effectLst/>
                <a:ea typeface="Calibri"/>
                <a:cs typeface="Times New Roman"/>
              </a:rPr>
              <a:t>UNIQUE  EDUCATIONAL  STRUCTURES  FOR</a:t>
            </a:r>
            <a:br>
              <a:rPr lang="en-US" sz="2000" b="1" dirty="0" smtClean="0">
                <a:solidFill>
                  <a:srgbClr val="C00000"/>
                </a:solidFill>
                <a:effectLst/>
                <a:ea typeface="Calibri"/>
                <a:cs typeface="Times New Roman"/>
              </a:rPr>
            </a:br>
            <a:r>
              <a:rPr lang="en-US" sz="2000" b="1" dirty="0" smtClean="0">
                <a:solidFill>
                  <a:srgbClr val="C00000"/>
                </a:solidFill>
                <a:effectLst/>
                <a:ea typeface="Calibri"/>
                <a:cs typeface="Times New Roman"/>
              </a:rPr>
              <a:t>  CREATIVE  INVOLVEMENT  OF  </a:t>
            </a:r>
            <a:r>
              <a:rPr lang="en-US" sz="2000" b="1" dirty="0" smtClean="0">
                <a:ln w="3200">
                  <a:solidFill>
                    <a:srgbClr val="444D26">
                      <a:shade val="75000"/>
                      <a:alpha val="25000"/>
                    </a:srgbClr>
                  </a:solidFill>
                  <a:prstDash val="solid"/>
                  <a:round/>
                </a:ln>
                <a:solidFill>
                  <a:srgbClr val="C00000"/>
                </a:solidFill>
                <a:effectLst/>
                <a:ea typeface="Calibri"/>
                <a:cs typeface="Times New Roman"/>
              </a:rPr>
              <a:t>STUDENTS </a:t>
            </a:r>
            <a:r>
              <a:rPr lang="en-US" sz="2000" b="1" dirty="0" smtClean="0">
                <a:solidFill>
                  <a:srgbClr val="C00000"/>
                </a:solidFill>
                <a:effectLst/>
                <a:ea typeface="Calibri"/>
                <a:cs typeface="Times New Roman"/>
              </a:rPr>
              <a:t> (</a:t>
            </a:r>
            <a:r>
              <a:rPr lang="en-US" sz="2000" b="1" dirty="0" smtClean="0">
                <a:solidFill>
                  <a:srgbClr val="C00000"/>
                </a:solidFill>
                <a:effectLst/>
                <a:ea typeface="Times New Roman"/>
                <a:cs typeface="Times New Roman"/>
              </a:rPr>
              <a:t>YOUNG  PEOPLE)</a:t>
            </a:r>
            <a:r>
              <a:rPr lang="en-US" sz="2000" b="1" dirty="0" smtClean="0">
                <a:solidFill>
                  <a:srgbClr val="C00000"/>
                </a:solidFill>
                <a:effectLst/>
                <a:ea typeface="Calibri"/>
                <a:cs typeface="Times New Roman"/>
              </a:rPr>
              <a:t/>
            </a:r>
            <a:br>
              <a:rPr lang="en-US" sz="2000" b="1" dirty="0" smtClean="0">
                <a:solidFill>
                  <a:srgbClr val="C00000"/>
                </a:solidFill>
                <a:effectLst/>
                <a:ea typeface="Calibri"/>
                <a:cs typeface="Times New Roman"/>
              </a:rPr>
            </a:br>
            <a:r>
              <a:rPr lang="en-US" sz="2000" b="1" dirty="0" smtClean="0">
                <a:solidFill>
                  <a:srgbClr val="C00000"/>
                </a:solidFill>
                <a:effectLst/>
                <a:ea typeface="Calibri"/>
                <a:cs typeface="Times New Roman"/>
              </a:rPr>
              <a:t>IN  THE  PROTECTION  OF  HIS/HER  TERRITORY</a:t>
            </a:r>
            <a:endParaRPr lang="en-US" sz="2000" b="1" dirty="0">
              <a:solidFill>
                <a:srgbClr val="C00000"/>
              </a:solidFill>
            </a:endParaRPr>
          </a:p>
        </p:txBody>
      </p:sp>
      <p:pic>
        <p:nvPicPr>
          <p:cNvPr id="4" name="Picture 3" descr="TUMO Center for Creative Technologies | Yerevan"/>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1371600" cy="1828800"/>
          </a:xfrm>
          <a:prstGeom prst="rect">
            <a:avLst/>
          </a:prstGeom>
          <a:noFill/>
          <a:ln>
            <a:noFill/>
          </a:ln>
        </p:spPr>
      </p:pic>
      <p:pic>
        <p:nvPicPr>
          <p:cNvPr id="5" name="Picture 4" descr="Home"/>
          <p:cNvPicPr/>
          <p:nvPr/>
        </p:nvPicPr>
        <p:blipFill>
          <a:blip r:embed="rId3">
            <a:extLst>
              <a:ext uri="{28A0092B-C50C-407E-A947-70E740481C1C}">
                <a14:useLocalDpi xmlns:a14="http://schemas.microsoft.com/office/drawing/2010/main" val="0"/>
              </a:ext>
            </a:extLst>
          </a:blip>
          <a:srcRect/>
          <a:stretch>
            <a:fillRect/>
          </a:stretch>
        </p:blipFill>
        <p:spPr bwMode="auto">
          <a:xfrm>
            <a:off x="7391399" y="304800"/>
            <a:ext cx="1462453" cy="1905000"/>
          </a:xfrm>
          <a:prstGeom prst="rect">
            <a:avLst/>
          </a:prstGeom>
          <a:noFill/>
          <a:ln>
            <a:noFill/>
          </a:ln>
        </p:spPr>
      </p:pic>
      <p:pic>
        <p:nvPicPr>
          <p:cNvPr id="6" name="Picture 5" descr="https://armath.am/uploads/events_images/1kiaw86l0jyxnhp22cfneb0y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4572000"/>
            <a:ext cx="4053252" cy="2133600"/>
          </a:xfrm>
          <a:prstGeom prst="rect">
            <a:avLst/>
          </a:prstGeom>
          <a:noFill/>
          <a:ln>
            <a:noFill/>
          </a:ln>
        </p:spPr>
      </p:pic>
    </p:spTree>
    <p:extLst>
      <p:ext uri="{BB962C8B-B14F-4D97-AF65-F5344CB8AC3E}">
        <p14:creationId xmlns:p14="http://schemas.microsoft.com/office/powerpoint/2010/main" val="3836092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763000" cy="5257800"/>
          </a:xfrm>
        </p:spPr>
        <p:txBody>
          <a:bodyPr>
            <a:normAutofit fontScale="25000" lnSpcReduction="20000"/>
          </a:bodyPr>
          <a:lstStyle/>
          <a:p>
            <a:pPr marL="0" marR="0" indent="0" algn="just">
              <a:lnSpc>
                <a:spcPct val="150000"/>
              </a:lnSpc>
              <a:spcBef>
                <a:spcPts val="0"/>
              </a:spcBef>
              <a:spcAft>
                <a:spcPts val="1000"/>
              </a:spcAft>
              <a:buNone/>
              <a:tabLst>
                <a:tab pos="685800" algn="l"/>
              </a:tabLst>
            </a:pPr>
            <a:r>
              <a:rPr lang="en-US" sz="7200" b="1" i="1" dirty="0">
                <a:solidFill>
                  <a:srgbClr val="FFC000"/>
                </a:solidFill>
                <a:latin typeface="Calibri"/>
                <a:ea typeface="Calibri"/>
                <a:cs typeface="Times New Roman"/>
              </a:rPr>
              <a:t>Based on</a:t>
            </a:r>
            <a:r>
              <a:rPr lang="en-US" sz="7200" i="1" dirty="0">
                <a:solidFill>
                  <a:srgbClr val="FFC000"/>
                </a:solidFill>
                <a:latin typeface="Calibri"/>
                <a:ea typeface="Calibri"/>
                <a:cs typeface="Times New Roman"/>
              </a:rPr>
              <a:t> </a:t>
            </a:r>
            <a:r>
              <a:rPr lang="en-US" sz="7200" dirty="0">
                <a:solidFill>
                  <a:srgbClr val="FFC000"/>
                </a:solidFill>
                <a:latin typeface="Calibri"/>
                <a:ea typeface="Calibri"/>
                <a:cs typeface="Times New Roman"/>
              </a:rPr>
              <a:t>a brief description of </a:t>
            </a:r>
            <a:r>
              <a:rPr lang="en-US" sz="7200" dirty="0">
                <a:latin typeface="Calibri"/>
                <a:ea typeface="Calibri"/>
                <a:cs typeface="Times New Roman"/>
              </a:rPr>
              <a:t>unique educational</a:t>
            </a:r>
            <a:r>
              <a:rPr lang="en-US" sz="7200" i="1" dirty="0">
                <a:latin typeface="Calibri"/>
                <a:ea typeface="Calibri"/>
                <a:cs typeface="Times New Roman"/>
              </a:rPr>
              <a:t> </a:t>
            </a:r>
            <a:r>
              <a:rPr lang="en-US" sz="7200" dirty="0">
                <a:latin typeface="Calibri"/>
                <a:ea typeface="Calibri"/>
                <a:cs typeface="Times New Roman"/>
              </a:rPr>
              <a:t>structures in the field of information and engineering technologies: “TUMO” </a:t>
            </a:r>
            <a:r>
              <a:rPr lang="en-US" sz="7200" dirty="0" err="1">
                <a:latin typeface="Calibri"/>
                <a:ea typeface="Calibri"/>
                <a:cs typeface="Times New Roman"/>
              </a:rPr>
              <a:t>Centres</a:t>
            </a:r>
            <a:r>
              <a:rPr lang="en-US" sz="7200" dirty="0">
                <a:latin typeface="Calibri"/>
                <a:ea typeface="Calibri"/>
                <a:cs typeface="Times New Roman"/>
              </a:rPr>
              <a:t> for Creative Technologies and “ARMATH” engineering laboratories, set up and being successfully operated in all provinces of Armenia at the level of public and secondary schools, </a:t>
            </a:r>
            <a:r>
              <a:rPr lang="en-US" sz="7200" b="1" i="1" dirty="0">
                <a:latin typeface="Calibri"/>
                <a:ea typeface="Calibri"/>
                <a:cs typeface="Times New Roman"/>
              </a:rPr>
              <a:t>due to </a:t>
            </a:r>
            <a:r>
              <a:rPr lang="en-US" sz="7200" dirty="0">
                <a:latin typeface="Calibri"/>
                <a:ea typeface="Calibri"/>
                <a:cs typeface="Times New Roman"/>
              </a:rPr>
              <a:t> highly innovative educational methods applied by “TUMO” and “ARMATH”, </a:t>
            </a:r>
            <a:r>
              <a:rPr lang="en-US" sz="7200" b="1" i="1" dirty="0">
                <a:latin typeface="Calibri"/>
                <a:ea typeface="Calibri"/>
                <a:cs typeface="Times New Roman"/>
              </a:rPr>
              <a:t>taking into account</a:t>
            </a:r>
            <a:r>
              <a:rPr lang="en-US" sz="7200" dirty="0">
                <a:latin typeface="Calibri"/>
                <a:ea typeface="Calibri"/>
                <a:cs typeface="Times New Roman"/>
              </a:rPr>
              <a:t>  the presence of </a:t>
            </a:r>
            <a:r>
              <a:rPr lang="en-US" sz="7200" dirty="0">
                <a:latin typeface="Calibri"/>
                <a:ea typeface="Calibri"/>
                <a:cs typeface="Arial"/>
              </a:rPr>
              <a:t>training </a:t>
            </a:r>
            <a:r>
              <a:rPr lang="en-US" sz="7200" dirty="0" err="1">
                <a:latin typeface="Calibri"/>
                <a:ea typeface="Calibri"/>
                <a:cs typeface="Arial"/>
              </a:rPr>
              <a:t>centres</a:t>
            </a:r>
            <a:r>
              <a:rPr lang="en-US" sz="7200" dirty="0">
                <a:latin typeface="Calibri"/>
                <a:ea typeface="Calibri"/>
                <a:cs typeface="Arial"/>
              </a:rPr>
              <a:t>, such as</a:t>
            </a:r>
            <a:r>
              <a:rPr lang="en-US" sz="7200" dirty="0">
                <a:latin typeface="Calibri"/>
                <a:ea typeface="Calibri"/>
                <a:cs typeface="Times New Roman"/>
              </a:rPr>
              <a:t> inter - municipal educational complex in </a:t>
            </a:r>
            <a:r>
              <a:rPr lang="en-US" sz="7200" dirty="0" err="1">
                <a:latin typeface="Calibri"/>
                <a:ea typeface="Calibri"/>
                <a:cs typeface="Times New Roman"/>
              </a:rPr>
              <a:t>Debed</a:t>
            </a:r>
            <a:r>
              <a:rPr lang="en-US" sz="7200" dirty="0">
                <a:latin typeface="Calibri"/>
                <a:ea typeface="Calibri"/>
                <a:cs typeface="Times New Roman"/>
              </a:rPr>
              <a:t> village of the Lori province, where students from dozens of villages</a:t>
            </a:r>
            <a:r>
              <a:rPr lang="en-US" sz="7200" dirty="0">
                <a:solidFill>
                  <a:srgbClr val="FF0000"/>
                </a:solidFill>
                <a:latin typeface="Calibri"/>
                <a:ea typeface="Calibri"/>
                <a:cs typeface="Times New Roman"/>
              </a:rPr>
              <a:t> </a:t>
            </a:r>
            <a:r>
              <a:rPr lang="en-US" sz="7200" dirty="0">
                <a:latin typeface="Calibri"/>
                <a:ea typeface="Calibri"/>
                <a:cs typeface="Times New Roman"/>
              </a:rPr>
              <a:t>among other things are elaborating a Pilot project  for the creation of models and Web Sites aimed at the development of rural municipalities,</a:t>
            </a:r>
          </a:p>
          <a:p>
            <a:pPr marL="342900" marR="0" lvl="0" indent="-342900" algn="just">
              <a:lnSpc>
                <a:spcPct val="150000"/>
              </a:lnSpc>
              <a:spcBef>
                <a:spcPts val="0"/>
              </a:spcBef>
              <a:spcAft>
                <a:spcPts val="1000"/>
              </a:spcAft>
              <a:buFont typeface="Wingdings"/>
              <a:buChar char=""/>
              <a:tabLst>
                <a:tab pos="360045" algn="l"/>
              </a:tabLst>
            </a:pPr>
            <a:r>
              <a:rPr lang="en-US" sz="8000" b="1" dirty="0">
                <a:latin typeface="Calibri"/>
                <a:ea typeface="Calibri"/>
                <a:cs typeface="Times New Roman"/>
              </a:rPr>
              <a:t>students mastering  the developed varies of soft skills, have a high degree of preparedness and motivation sufficient for successful involvement in the processes of reporting hazards through mobile phones to territorial (provincial)  PYT Web Page for preventing disasters, as provided by the </a:t>
            </a:r>
            <a:r>
              <a:rPr lang="en-US" sz="8000" b="1" dirty="0" err="1">
                <a:latin typeface="Calibri"/>
                <a:ea typeface="Calibri"/>
                <a:cs typeface="Times New Roman"/>
              </a:rPr>
              <a:t>LoKSAND</a:t>
            </a:r>
            <a:r>
              <a:rPr lang="en-US" sz="8000" b="1" dirty="0">
                <a:latin typeface="Calibri"/>
                <a:ea typeface="Calibri"/>
                <a:cs typeface="Times New Roman"/>
              </a:rPr>
              <a:t> project methodology,</a:t>
            </a:r>
            <a:endParaRPr lang="en-US" sz="8000" dirty="0">
              <a:latin typeface="Calibri"/>
              <a:ea typeface="Calibri"/>
              <a:cs typeface="Times New Roman"/>
            </a:endParaRPr>
          </a:p>
          <a:p>
            <a:pPr marR="114300" lvl="0" algn="just">
              <a:lnSpc>
                <a:spcPct val="150000"/>
              </a:lnSpc>
              <a:spcBef>
                <a:spcPts val="0"/>
              </a:spcBef>
              <a:spcAft>
                <a:spcPts val="0"/>
              </a:spcAft>
              <a:buFont typeface="Wingdings" panose="05000000000000000000" pitchFamily="2" charset="2"/>
              <a:buChar char="Ø"/>
              <a:tabLst>
                <a:tab pos="360045" algn="l"/>
              </a:tabLst>
            </a:pPr>
            <a:r>
              <a:rPr lang="en-US" sz="2300" dirty="0" smtClean="0">
                <a:latin typeface="Sylfaen"/>
                <a:ea typeface="Calibri"/>
              </a:rPr>
              <a:t>, </a:t>
            </a:r>
            <a:endParaRPr lang="en-US" sz="2300" dirty="0" smtClean="0">
              <a:latin typeface="Times New Roman"/>
              <a:ea typeface="Times New Roman"/>
            </a:endParaRPr>
          </a:p>
          <a:p>
            <a:pPr marL="11430" marR="114300" indent="-285750" algn="just">
              <a:lnSpc>
                <a:spcPct val="150000"/>
              </a:lnSpc>
              <a:spcBef>
                <a:spcPts val="0"/>
              </a:spcBef>
              <a:spcAft>
                <a:spcPts val="1000"/>
              </a:spcAft>
              <a:buFont typeface="Wingdings" panose="05000000000000000000" pitchFamily="2" charset="2"/>
              <a:buChar char="Ø"/>
              <a:tabLst>
                <a:tab pos="685800" algn="l"/>
              </a:tabLst>
            </a:pPr>
            <a:endParaRPr lang="en-US" sz="2300" dirty="0">
              <a:effectLst/>
              <a:latin typeface="Calibri"/>
              <a:ea typeface="Calibri"/>
              <a:cs typeface="Times New Roman"/>
            </a:endParaRPr>
          </a:p>
        </p:txBody>
      </p:sp>
      <p:sp>
        <p:nvSpPr>
          <p:cNvPr id="3" name="Title 2"/>
          <p:cNvSpPr>
            <a:spLocks noGrp="1"/>
          </p:cNvSpPr>
          <p:nvPr>
            <p:ph type="title"/>
          </p:nvPr>
        </p:nvSpPr>
        <p:spPr>
          <a:xfrm>
            <a:off x="152400" y="152400"/>
            <a:ext cx="8763000" cy="1219200"/>
          </a:xfrm>
          <a:solidFill>
            <a:schemeClr val="accent2">
              <a:lumMod val="40000"/>
              <a:lumOff val="60000"/>
            </a:schemeClr>
          </a:solidFill>
        </p:spPr>
        <p:txBody>
          <a:bodyPr>
            <a:normAutofit/>
          </a:bodyPr>
          <a:lstStyle/>
          <a:p>
            <a:pPr algn="ctr"/>
            <a:r>
              <a:rPr lang="en-US" sz="2400" b="1" spc="0" dirty="0" smtClean="0">
                <a:ln>
                  <a:noFill/>
                </a:ln>
                <a:solidFill>
                  <a:srgbClr val="C00000"/>
                </a:solidFill>
                <a:effectLst/>
                <a:ea typeface="Calibri"/>
                <a:cs typeface="Times New Roman"/>
              </a:rPr>
              <a:t>HIGHLY INNOVATIVE EDUCATIONAL METHODS APPLIED BY “TUMO” AND “ARMATH</a:t>
            </a:r>
            <a:r>
              <a:rPr lang="en-US" sz="2400" spc="0" dirty="0" smtClean="0">
                <a:ln>
                  <a:noFill/>
                </a:ln>
                <a:solidFill>
                  <a:prstClr val="white"/>
                </a:solidFill>
                <a:effectLst/>
                <a:ea typeface="Calibri"/>
                <a:cs typeface="Times New Roman"/>
              </a:rPr>
              <a:t>”,</a:t>
            </a:r>
            <a:br>
              <a:rPr lang="en-US" sz="2400" spc="0" dirty="0" smtClean="0">
                <a:ln>
                  <a:noFill/>
                </a:ln>
                <a:solidFill>
                  <a:prstClr val="white"/>
                </a:solidFill>
                <a:effectLst/>
                <a:ea typeface="Calibri"/>
                <a:cs typeface="Times New Roman"/>
              </a:rPr>
            </a:br>
            <a:r>
              <a:rPr lang="en-US" sz="2400" spc="0" dirty="0" smtClean="0">
                <a:ln>
                  <a:noFill/>
                </a:ln>
                <a:solidFill>
                  <a:prstClr val="white"/>
                </a:solidFill>
                <a:effectLst/>
                <a:ea typeface="Calibri"/>
                <a:cs typeface="Times New Roman"/>
              </a:rPr>
              <a:t> </a:t>
            </a:r>
            <a:r>
              <a:rPr lang="en-US" sz="2400" b="1" spc="0" dirty="0" smtClean="0">
                <a:ln>
                  <a:noFill/>
                </a:ln>
                <a:solidFill>
                  <a:srgbClr val="C00000"/>
                </a:solidFill>
                <a:effectLst/>
                <a:ea typeface="Calibri"/>
                <a:cs typeface="Times New Roman"/>
              </a:rPr>
              <a:t>AND  FUNCTIONING  OF THE </a:t>
            </a:r>
            <a:r>
              <a:rPr lang="en-US" sz="2400" b="1" dirty="0" smtClean="0">
                <a:solidFill>
                  <a:srgbClr val="C00000"/>
                </a:solidFill>
                <a:effectLst/>
                <a:ea typeface="Calibri"/>
                <a:cs typeface="Times New Roman"/>
              </a:rPr>
              <a:t>PYT  Web  Pages </a:t>
            </a:r>
            <a:r>
              <a:rPr lang="en-US" sz="2400" dirty="0" smtClean="0">
                <a:solidFill>
                  <a:srgbClr val="C00000"/>
                </a:solidFill>
                <a:effectLst/>
                <a:ea typeface="Calibri"/>
                <a:cs typeface="Times New Roman"/>
              </a:rPr>
              <a:t>   </a:t>
            </a:r>
            <a:endParaRPr lang="en-US" sz="2400" dirty="0">
              <a:solidFill>
                <a:srgbClr val="C00000"/>
              </a:solidFill>
            </a:endParaRPr>
          </a:p>
        </p:txBody>
      </p:sp>
    </p:spTree>
    <p:extLst>
      <p:ext uri="{BB962C8B-B14F-4D97-AF65-F5344CB8AC3E}">
        <p14:creationId xmlns:p14="http://schemas.microsoft.com/office/powerpoint/2010/main" val="1175807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686800" cy="5257800"/>
          </a:xfrm>
        </p:spPr>
        <p:txBody>
          <a:bodyPr>
            <a:normAutofit/>
          </a:bodyPr>
          <a:lstStyle/>
          <a:p>
            <a:pPr marL="342900" marR="0" lvl="0" indent="-342900" algn="just">
              <a:lnSpc>
                <a:spcPct val="150000"/>
              </a:lnSpc>
              <a:spcBef>
                <a:spcPts val="0"/>
              </a:spcBef>
              <a:spcAft>
                <a:spcPts val="1000"/>
              </a:spcAft>
              <a:buFont typeface="Wingdings"/>
              <a:buChar char=""/>
              <a:tabLst>
                <a:tab pos="360045" algn="l"/>
              </a:tabLst>
            </a:pPr>
            <a:r>
              <a:rPr lang="en-US" sz="2000" b="1" dirty="0">
                <a:solidFill>
                  <a:schemeClr val="accent2">
                    <a:lumMod val="60000"/>
                    <a:lumOff val="40000"/>
                  </a:schemeClr>
                </a:solidFill>
                <a:latin typeface="Calibri"/>
                <a:ea typeface="Calibri"/>
                <a:cs typeface="Times New Roman"/>
              </a:rPr>
              <a:t>however  the uniqueness of “TUMO” and “ARMATH” lies in the fact that </a:t>
            </a:r>
            <a:r>
              <a:rPr lang="en-US" sz="2000" b="1" dirty="0">
                <a:latin typeface="Calibri"/>
                <a:ea typeface="Calibri"/>
                <a:cs typeface="Times New Roman"/>
              </a:rPr>
              <a:t>students have the necessary skills and teamwork experience in the field of Robotics, including in the field of designing unmanned aerial vehicles  and various ground - based robots with a wide range of activities.  </a:t>
            </a:r>
            <a:endParaRPr lang="en-US" sz="1800" dirty="0">
              <a:latin typeface="Calibri"/>
              <a:ea typeface="Calibri"/>
              <a:cs typeface="Times New Roman"/>
            </a:endParaRPr>
          </a:p>
          <a:p>
            <a:pPr marL="0" marR="0" indent="0" algn="just">
              <a:lnSpc>
                <a:spcPct val="150000"/>
              </a:lnSpc>
              <a:spcBef>
                <a:spcPts val="0"/>
              </a:spcBef>
              <a:spcAft>
                <a:spcPts val="1000"/>
              </a:spcAft>
              <a:buNone/>
              <a:tabLst>
                <a:tab pos="57150" algn="l"/>
                <a:tab pos="360045" algn="l"/>
              </a:tabLst>
            </a:pPr>
            <a:r>
              <a:rPr lang="en-US" sz="2000" b="1" dirty="0">
                <a:solidFill>
                  <a:schemeClr val="accent2">
                    <a:lumMod val="60000"/>
                    <a:lumOff val="40000"/>
                  </a:schemeClr>
                </a:solidFill>
                <a:latin typeface="Calibri"/>
                <a:ea typeface="Calibri"/>
                <a:cs typeface="Times New Roman"/>
              </a:rPr>
              <a:t>And thus</a:t>
            </a:r>
            <a:r>
              <a:rPr lang="en-US" sz="2000" b="1" dirty="0">
                <a:latin typeface="Calibri"/>
                <a:ea typeface="Calibri"/>
                <a:cs typeface="Times New Roman"/>
              </a:rPr>
              <a:t>, subject to a clear gradation and description of probable hazards characterizing of a particular province, opens up wide opportunities for involving students also in the design and use of both: flying vehicles and ground - based robots to detect and monitor hazards and online  transfer of more visual and complete information and to report about risks, including from hard-to reach for human territories and hazardous areas, on the modified provincial  “PYT Web Page</a:t>
            </a:r>
            <a:r>
              <a:rPr lang="en-US" sz="2000" b="1" dirty="0" smtClean="0">
                <a:latin typeface="Calibri"/>
                <a:ea typeface="Calibri"/>
                <a:cs typeface="Times New Roman"/>
              </a:rPr>
              <a:t>”.</a:t>
            </a:r>
            <a:endParaRPr lang="en-US" sz="2000" dirty="0">
              <a:effectLst/>
              <a:latin typeface="Calibri"/>
              <a:ea typeface="Calibri"/>
              <a:cs typeface="Times New Roman"/>
            </a:endParaRPr>
          </a:p>
        </p:txBody>
      </p:sp>
      <p:sp>
        <p:nvSpPr>
          <p:cNvPr id="3" name="Title 2"/>
          <p:cNvSpPr>
            <a:spLocks noGrp="1"/>
          </p:cNvSpPr>
          <p:nvPr>
            <p:ph type="title"/>
          </p:nvPr>
        </p:nvSpPr>
        <p:spPr>
          <a:xfrm>
            <a:off x="228600" y="152400"/>
            <a:ext cx="8686800" cy="1143000"/>
          </a:xfrm>
          <a:solidFill>
            <a:schemeClr val="accent2">
              <a:lumMod val="40000"/>
              <a:lumOff val="60000"/>
            </a:schemeClr>
          </a:solidFill>
        </p:spPr>
        <p:txBody>
          <a:bodyPr>
            <a:noAutofit/>
          </a:bodyPr>
          <a:lstStyle/>
          <a:p>
            <a:pPr algn="ctr"/>
            <a:r>
              <a:rPr lang="en-US" sz="2400" b="1" dirty="0" smtClean="0">
                <a:solidFill>
                  <a:srgbClr val="C00000"/>
                </a:solidFill>
                <a:effectLst/>
                <a:ea typeface="Calibri"/>
                <a:cs typeface="Times New Roman"/>
              </a:rPr>
              <a:t> FLYING  VEHICLES  AND   GROUND – BASED  ROBOTS  </a:t>
            </a:r>
            <a:br>
              <a:rPr lang="en-US" sz="2400" b="1" dirty="0" smtClean="0">
                <a:solidFill>
                  <a:srgbClr val="C00000"/>
                </a:solidFill>
                <a:effectLst/>
                <a:ea typeface="Calibri"/>
                <a:cs typeface="Times New Roman"/>
              </a:rPr>
            </a:br>
            <a:r>
              <a:rPr lang="en-US" sz="2400" b="1" dirty="0" smtClean="0">
                <a:solidFill>
                  <a:srgbClr val="C00000"/>
                </a:solidFill>
                <a:effectLst/>
                <a:ea typeface="Calibri"/>
                <a:cs typeface="Times New Roman"/>
              </a:rPr>
              <a:t>ARE   THE  EFFECTIVE  MECHANISMS   FOR   DETECTING   AND   ELIMINATION   OF   HAZARDS  THREATENING  THEIR  TERRITORY </a:t>
            </a:r>
            <a:endParaRPr lang="en-US" sz="2400" dirty="0">
              <a:solidFill>
                <a:srgbClr val="C00000"/>
              </a:solidFill>
            </a:endParaRPr>
          </a:p>
        </p:txBody>
      </p:sp>
    </p:spTree>
    <p:extLst>
      <p:ext uri="{BB962C8B-B14F-4D97-AF65-F5344CB8AC3E}">
        <p14:creationId xmlns:p14="http://schemas.microsoft.com/office/powerpoint/2010/main" val="4044264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5257800"/>
          </a:xfrm>
        </p:spPr>
        <p:txBody>
          <a:bodyPr>
            <a:normAutofit fontScale="25000" lnSpcReduction="20000"/>
          </a:bodyPr>
          <a:lstStyle/>
          <a:p>
            <a:pPr marL="0" marR="0" indent="0" algn="just">
              <a:lnSpc>
                <a:spcPct val="150000"/>
              </a:lnSpc>
              <a:spcBef>
                <a:spcPts val="0"/>
              </a:spcBef>
              <a:spcAft>
                <a:spcPts val="1000"/>
              </a:spcAft>
              <a:buNone/>
              <a:tabLst>
                <a:tab pos="685800" algn="l"/>
              </a:tabLst>
            </a:pPr>
            <a:r>
              <a:rPr lang="en-US" sz="8000" b="1" dirty="0">
                <a:solidFill>
                  <a:schemeClr val="accent2">
                    <a:lumMod val="60000"/>
                    <a:lumOff val="40000"/>
                  </a:schemeClr>
                </a:solidFill>
                <a:latin typeface="Calibri"/>
                <a:ea typeface="Calibri"/>
                <a:cs typeface="Arial"/>
              </a:rPr>
              <a:t>The above will serve as the best motivation for involving students into creative activities </a:t>
            </a:r>
            <a:r>
              <a:rPr lang="en-US" sz="8000" b="1" dirty="0">
                <a:latin typeface="Calibri"/>
                <a:ea typeface="Calibri"/>
                <a:cs typeface="Arial"/>
              </a:rPr>
              <a:t>in </a:t>
            </a:r>
            <a:r>
              <a:rPr lang="en-US" sz="8000" b="1" dirty="0" smtClean="0">
                <a:latin typeface="Calibri"/>
                <a:ea typeface="Calibri"/>
                <a:cs typeface="Arial"/>
              </a:rPr>
              <a:t>the </a:t>
            </a:r>
            <a:r>
              <a:rPr lang="en-US" sz="8000" b="1" dirty="0">
                <a:latin typeface="Calibri"/>
                <a:ea typeface="Calibri"/>
                <a:cs typeface="Arial"/>
              </a:rPr>
              <a:t>field of disaster risk reduction and protection own territory through information and engineering technologies.</a:t>
            </a:r>
            <a:endParaRPr lang="en-US" sz="8000" dirty="0">
              <a:latin typeface="Calibri"/>
              <a:ea typeface="Calibri"/>
              <a:cs typeface="Times New Roman"/>
            </a:endParaRPr>
          </a:p>
          <a:p>
            <a:pPr marL="0" marR="0" indent="0" algn="just">
              <a:lnSpc>
                <a:spcPct val="150000"/>
              </a:lnSpc>
              <a:spcBef>
                <a:spcPts val="0"/>
              </a:spcBef>
              <a:spcAft>
                <a:spcPts val="1000"/>
              </a:spcAft>
              <a:buNone/>
              <a:tabLst>
                <a:tab pos="685800" algn="l"/>
              </a:tabLst>
            </a:pPr>
            <a:endParaRPr lang="en-US" sz="3600" b="1" dirty="0" smtClean="0">
              <a:latin typeface="Calibri"/>
              <a:ea typeface="Calibri"/>
              <a:cs typeface="Arial"/>
            </a:endParaRPr>
          </a:p>
          <a:p>
            <a:pPr marL="0" marR="0" indent="0" algn="just">
              <a:lnSpc>
                <a:spcPct val="150000"/>
              </a:lnSpc>
              <a:spcBef>
                <a:spcPts val="0"/>
              </a:spcBef>
              <a:spcAft>
                <a:spcPts val="1000"/>
              </a:spcAft>
              <a:buNone/>
              <a:tabLst>
                <a:tab pos="685800" algn="l"/>
              </a:tabLst>
            </a:pPr>
            <a:endParaRPr lang="en-US" sz="2000" b="1" dirty="0">
              <a:latin typeface="Calibri"/>
              <a:ea typeface="Calibri"/>
              <a:cs typeface="Arial"/>
            </a:endParaRPr>
          </a:p>
          <a:p>
            <a:pPr marL="0" marR="0" indent="0" algn="just">
              <a:lnSpc>
                <a:spcPct val="150000"/>
              </a:lnSpc>
              <a:spcBef>
                <a:spcPts val="0"/>
              </a:spcBef>
              <a:spcAft>
                <a:spcPts val="1000"/>
              </a:spcAft>
              <a:buNone/>
              <a:tabLst>
                <a:tab pos="685800" algn="l"/>
              </a:tabLst>
            </a:pPr>
            <a:endParaRPr lang="en-US" sz="2000" b="1" dirty="0" smtClean="0">
              <a:latin typeface="Calibri"/>
              <a:ea typeface="Calibri"/>
              <a:cs typeface="Arial"/>
            </a:endParaRPr>
          </a:p>
          <a:p>
            <a:pPr marL="0" marR="0" indent="0" algn="just">
              <a:lnSpc>
                <a:spcPct val="150000"/>
              </a:lnSpc>
              <a:spcBef>
                <a:spcPts val="0"/>
              </a:spcBef>
              <a:spcAft>
                <a:spcPts val="1000"/>
              </a:spcAft>
              <a:buNone/>
              <a:tabLst>
                <a:tab pos="685800" algn="l"/>
              </a:tabLst>
            </a:pPr>
            <a:endParaRPr lang="en-US" sz="2200" b="1" dirty="0" smtClean="0">
              <a:latin typeface="Calibri"/>
              <a:ea typeface="Calibri"/>
              <a:cs typeface="Arial"/>
            </a:endParaRPr>
          </a:p>
          <a:p>
            <a:pPr marL="0" marR="0" indent="0" algn="just">
              <a:lnSpc>
                <a:spcPct val="150000"/>
              </a:lnSpc>
              <a:spcBef>
                <a:spcPts val="0"/>
              </a:spcBef>
              <a:spcAft>
                <a:spcPts val="1000"/>
              </a:spcAft>
              <a:buNone/>
              <a:tabLst>
                <a:tab pos="685800" algn="l"/>
              </a:tabLst>
            </a:pPr>
            <a:endParaRPr lang="en-US" sz="2200" b="1" dirty="0">
              <a:latin typeface="Calibri"/>
              <a:ea typeface="Calibri"/>
              <a:cs typeface="Arial"/>
            </a:endParaRPr>
          </a:p>
          <a:p>
            <a:pPr marL="0" marR="0" indent="0" algn="just">
              <a:lnSpc>
                <a:spcPct val="150000"/>
              </a:lnSpc>
              <a:spcBef>
                <a:spcPts val="0"/>
              </a:spcBef>
              <a:spcAft>
                <a:spcPts val="1000"/>
              </a:spcAft>
              <a:buNone/>
              <a:tabLst>
                <a:tab pos="685800" algn="l"/>
              </a:tabLst>
            </a:pPr>
            <a:endParaRPr lang="en-US" sz="4200" b="1" dirty="0" smtClean="0">
              <a:latin typeface="Calibri"/>
              <a:ea typeface="Calibri"/>
              <a:cs typeface="Arial"/>
            </a:endParaRPr>
          </a:p>
          <a:p>
            <a:pPr marL="0" marR="0" indent="0" algn="just">
              <a:lnSpc>
                <a:spcPct val="150000"/>
              </a:lnSpc>
              <a:spcBef>
                <a:spcPts val="0"/>
              </a:spcBef>
              <a:spcAft>
                <a:spcPts val="1000"/>
              </a:spcAft>
              <a:buNone/>
              <a:tabLst>
                <a:tab pos="685800" algn="l"/>
              </a:tabLst>
            </a:pPr>
            <a:endParaRPr lang="en-US" sz="4200" b="1" dirty="0" smtClean="0">
              <a:latin typeface="Calibri"/>
              <a:ea typeface="Calibri"/>
              <a:cs typeface="Arial"/>
            </a:endParaRPr>
          </a:p>
          <a:p>
            <a:pPr marL="0" marR="0" indent="0" algn="just">
              <a:lnSpc>
                <a:spcPct val="150000"/>
              </a:lnSpc>
              <a:spcBef>
                <a:spcPts val="0"/>
              </a:spcBef>
              <a:spcAft>
                <a:spcPts val="1000"/>
              </a:spcAft>
              <a:buNone/>
              <a:tabLst>
                <a:tab pos="685800" algn="l"/>
              </a:tabLst>
            </a:pPr>
            <a:r>
              <a:rPr lang="en-US" sz="8000" b="1" dirty="0" smtClean="0">
                <a:latin typeface="Calibri"/>
                <a:ea typeface="Calibri"/>
                <a:cs typeface="Arial"/>
              </a:rPr>
              <a:t>And </a:t>
            </a:r>
            <a:r>
              <a:rPr lang="en-US" sz="8000" b="1" dirty="0">
                <a:latin typeface="Calibri"/>
                <a:ea typeface="Calibri"/>
                <a:cs typeface="Arial"/>
              </a:rPr>
              <a:t>since “TUMO” </a:t>
            </a:r>
            <a:r>
              <a:rPr lang="en-US" sz="8000" b="1" dirty="0" err="1">
                <a:latin typeface="Calibri"/>
                <a:ea typeface="Calibri"/>
                <a:cs typeface="Arial"/>
              </a:rPr>
              <a:t>Centres</a:t>
            </a:r>
            <a:r>
              <a:rPr lang="en-US" sz="8000" b="1" dirty="0">
                <a:latin typeface="Calibri"/>
                <a:ea typeface="Calibri"/>
                <a:cs typeface="Arial"/>
              </a:rPr>
              <a:t> for Creative Technologies and the “ARMATH” engineering laboratories have been set up and successfully operate </a:t>
            </a:r>
            <a:r>
              <a:rPr lang="en-US" sz="8000" b="1" dirty="0">
                <a:solidFill>
                  <a:schemeClr val="accent2">
                    <a:lumMod val="60000"/>
                    <a:lumOff val="40000"/>
                  </a:schemeClr>
                </a:solidFill>
                <a:latin typeface="Calibri"/>
                <a:ea typeface="Calibri"/>
                <a:cs typeface="Arial"/>
              </a:rPr>
              <a:t>in all provinces of Armenia, </a:t>
            </a:r>
            <a:r>
              <a:rPr lang="en-US" sz="8000" b="1" dirty="0">
                <a:latin typeface="Calibri"/>
                <a:ea typeface="Calibri"/>
                <a:cs typeface="Arial"/>
              </a:rPr>
              <a:t>results and valuable experience of suggested </a:t>
            </a:r>
            <a:r>
              <a:rPr lang="en-US" sz="8000" b="1" i="1" dirty="0">
                <a:latin typeface="Calibri"/>
                <a:ea typeface="Calibri"/>
                <a:cs typeface="Arial"/>
              </a:rPr>
              <a:t>new modified </a:t>
            </a:r>
            <a:r>
              <a:rPr lang="en-US" sz="8000" b="1" i="1" dirty="0">
                <a:latin typeface="Calibri"/>
                <a:ea typeface="Calibri"/>
                <a:cs typeface="Times New Roman"/>
              </a:rPr>
              <a:t>pilot</a:t>
            </a:r>
            <a:r>
              <a:rPr lang="en-US" sz="8000" b="1" i="1" dirty="0">
                <a:latin typeface="Calibri"/>
                <a:ea typeface="Calibri"/>
                <a:cs typeface="Arial"/>
              </a:rPr>
              <a:t> Project</a:t>
            </a:r>
            <a:r>
              <a:rPr lang="en-US" sz="8000" b="1" dirty="0">
                <a:latin typeface="Calibri"/>
                <a:ea typeface="Calibri"/>
                <a:cs typeface="Arial"/>
              </a:rPr>
              <a:t> on the example of selected province can be successfully implemented in all other provinces of the republic</a:t>
            </a:r>
            <a:r>
              <a:rPr lang="en-US" sz="8000" b="1" dirty="0" smtClean="0">
                <a:latin typeface="Calibri"/>
                <a:ea typeface="Calibri"/>
                <a:cs typeface="Arial"/>
              </a:rPr>
              <a:t>.</a:t>
            </a:r>
            <a:endParaRPr lang="en-US" sz="8000" dirty="0">
              <a:latin typeface="Calibri"/>
              <a:ea typeface="Calibri"/>
              <a:cs typeface="Times New Roman"/>
            </a:endParaRPr>
          </a:p>
        </p:txBody>
      </p:sp>
      <p:sp>
        <p:nvSpPr>
          <p:cNvPr id="3" name="Title 2"/>
          <p:cNvSpPr>
            <a:spLocks noGrp="1"/>
          </p:cNvSpPr>
          <p:nvPr>
            <p:ph type="title"/>
          </p:nvPr>
        </p:nvSpPr>
        <p:spPr>
          <a:xfrm>
            <a:off x="152400" y="152400"/>
            <a:ext cx="8839200" cy="1295400"/>
          </a:xfrm>
          <a:solidFill>
            <a:schemeClr val="accent2">
              <a:lumMod val="40000"/>
              <a:lumOff val="60000"/>
            </a:schemeClr>
          </a:solidFill>
        </p:spPr>
        <p:txBody>
          <a:bodyPr>
            <a:normAutofit fontScale="90000"/>
          </a:bodyPr>
          <a:lstStyle/>
          <a:p>
            <a:pPr algn="ctr"/>
            <a:r>
              <a:rPr lang="en-US" sz="2400" b="1" spc="0" dirty="0" smtClean="0">
                <a:ln>
                  <a:noFill/>
                </a:ln>
                <a:solidFill>
                  <a:prstClr val="white"/>
                </a:solidFill>
                <a:effectLst/>
                <a:ea typeface="Calibri"/>
                <a:cs typeface="Arial"/>
              </a:rPr>
              <a:t> </a:t>
            </a:r>
            <a:r>
              <a:rPr lang="en-US" sz="2200" b="1" spc="0" dirty="0" smtClean="0">
                <a:ln>
                  <a:noFill/>
                </a:ln>
                <a:solidFill>
                  <a:srgbClr val="C00000"/>
                </a:solidFill>
                <a:effectLst/>
                <a:ea typeface="Calibri"/>
                <a:cs typeface="Arial"/>
              </a:rPr>
              <a:t>RESULTS AND VALUABLE EXPERIENCE</a:t>
            </a:r>
            <a:r>
              <a:rPr lang="en-US" sz="2200" b="1" spc="0" dirty="0" smtClean="0">
                <a:ln>
                  <a:noFill/>
                </a:ln>
                <a:solidFill>
                  <a:prstClr val="white"/>
                </a:solidFill>
                <a:effectLst/>
                <a:ea typeface="Calibri"/>
                <a:cs typeface="Arial"/>
              </a:rPr>
              <a:t> </a:t>
            </a:r>
            <a:r>
              <a:rPr lang="en-US" sz="2200" b="1" spc="0" dirty="0" smtClean="0">
                <a:ln>
                  <a:noFill/>
                </a:ln>
                <a:solidFill>
                  <a:srgbClr val="C00000"/>
                </a:solidFill>
                <a:effectLst/>
                <a:ea typeface="Calibri"/>
                <a:cs typeface="Arial"/>
              </a:rPr>
              <a:t>OF THE “PYT” </a:t>
            </a:r>
            <a:r>
              <a:rPr lang="en-US" sz="2200" b="1" spc="0" dirty="0" smtClean="0">
                <a:ln>
                  <a:noFill/>
                </a:ln>
                <a:solidFill>
                  <a:srgbClr val="C00000"/>
                </a:solidFill>
                <a:effectLst/>
                <a:ea typeface="Calibri"/>
                <a:cs typeface="Times New Roman"/>
              </a:rPr>
              <a:t>PILOT</a:t>
            </a:r>
            <a:r>
              <a:rPr lang="en-US" sz="2200" b="1" spc="0" dirty="0" smtClean="0">
                <a:ln>
                  <a:noFill/>
                </a:ln>
                <a:solidFill>
                  <a:srgbClr val="C00000"/>
                </a:solidFill>
                <a:effectLst/>
                <a:ea typeface="Calibri"/>
                <a:cs typeface="Arial"/>
              </a:rPr>
              <a:t> PROJECT </a:t>
            </a:r>
            <a:r>
              <a:rPr lang="en-US" sz="2200" b="1" dirty="0" smtClean="0">
                <a:solidFill>
                  <a:srgbClr val="C00000"/>
                </a:solidFill>
                <a:effectLst/>
                <a:latin typeface="Sylfaen"/>
                <a:ea typeface="Calibri"/>
                <a:cs typeface="Times New Roman"/>
              </a:rPr>
              <a:t/>
            </a:r>
            <a:br>
              <a:rPr lang="en-US" sz="2200" b="1" dirty="0" smtClean="0">
                <a:solidFill>
                  <a:srgbClr val="C00000"/>
                </a:solidFill>
                <a:effectLst/>
                <a:latin typeface="Sylfaen"/>
                <a:ea typeface="Calibri"/>
                <a:cs typeface="Times New Roman"/>
              </a:rPr>
            </a:br>
            <a:r>
              <a:rPr lang="en-US" sz="2200" b="1" spc="0" dirty="0" smtClean="0">
                <a:ln>
                  <a:noFill/>
                </a:ln>
                <a:solidFill>
                  <a:srgbClr val="C00000"/>
                </a:solidFill>
                <a:effectLst/>
                <a:ea typeface="Calibri"/>
                <a:cs typeface="Arial"/>
              </a:rPr>
              <a:t>ON THE EXAMPLE OF SELECTED PROVINCE </a:t>
            </a:r>
            <a:br>
              <a:rPr lang="en-US" sz="2200" b="1" spc="0" dirty="0" smtClean="0">
                <a:ln>
                  <a:noFill/>
                </a:ln>
                <a:solidFill>
                  <a:srgbClr val="C00000"/>
                </a:solidFill>
                <a:effectLst/>
                <a:ea typeface="Calibri"/>
                <a:cs typeface="Arial"/>
              </a:rPr>
            </a:br>
            <a:r>
              <a:rPr lang="en-US" sz="2200" b="1" spc="0" dirty="0" smtClean="0">
                <a:ln>
                  <a:noFill/>
                </a:ln>
                <a:solidFill>
                  <a:srgbClr val="C00000"/>
                </a:solidFill>
                <a:effectLst/>
                <a:ea typeface="Calibri"/>
                <a:cs typeface="Arial"/>
              </a:rPr>
              <a:t>CAN BE SUCCESSFULLY IMPLEMENTED </a:t>
            </a:r>
            <a:br>
              <a:rPr lang="en-US" sz="2200" b="1" spc="0" dirty="0" smtClean="0">
                <a:ln>
                  <a:noFill/>
                </a:ln>
                <a:solidFill>
                  <a:srgbClr val="C00000"/>
                </a:solidFill>
                <a:effectLst/>
                <a:ea typeface="Calibri"/>
                <a:cs typeface="Arial"/>
              </a:rPr>
            </a:br>
            <a:r>
              <a:rPr lang="en-US" sz="2200" b="1" spc="0" dirty="0" smtClean="0">
                <a:ln>
                  <a:noFill/>
                </a:ln>
                <a:solidFill>
                  <a:srgbClr val="C00000"/>
                </a:solidFill>
                <a:effectLst/>
                <a:ea typeface="Calibri"/>
                <a:cs typeface="Arial"/>
              </a:rPr>
              <a:t>IN ALL OTHER PROVINCES OF THE REPUBLIC. </a:t>
            </a:r>
            <a:endParaRPr lang="en-US" sz="2200" dirty="0">
              <a:solidFill>
                <a:srgbClr val="C00000"/>
              </a:solidFill>
            </a:endParaRPr>
          </a:p>
        </p:txBody>
      </p:sp>
      <p:pic>
        <p:nvPicPr>
          <p:cNvPr id="4" name="Picture 3" descr="50% of all Armenian schools to have Armath labs by yearend in monumental mov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743200"/>
            <a:ext cx="3886200" cy="1905000"/>
          </a:xfrm>
          <a:prstGeom prst="rect">
            <a:avLst/>
          </a:prstGeom>
          <a:noFill/>
          <a:ln>
            <a:noFill/>
          </a:ln>
        </p:spPr>
      </p:pic>
    </p:spTree>
    <p:extLst>
      <p:ext uri="{BB962C8B-B14F-4D97-AF65-F5344CB8AC3E}">
        <p14:creationId xmlns:p14="http://schemas.microsoft.com/office/powerpoint/2010/main" val="3758163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686800" cy="5105400"/>
          </a:xfrm>
        </p:spPr>
        <p:txBody>
          <a:bodyPr>
            <a:normAutofit fontScale="25000" lnSpcReduction="20000"/>
          </a:bodyPr>
          <a:lstStyle/>
          <a:p>
            <a:pPr marL="0" indent="0" algn="just">
              <a:lnSpc>
                <a:spcPct val="150000"/>
              </a:lnSpc>
              <a:buNone/>
              <a:tabLst>
                <a:tab pos="360045" algn="l"/>
              </a:tabLst>
            </a:pPr>
            <a:endParaRPr lang="en-US" sz="2200" b="1" dirty="0" smtClean="0">
              <a:latin typeface="Calibri"/>
              <a:ea typeface="Calibri"/>
              <a:cs typeface="Arial"/>
            </a:endParaRPr>
          </a:p>
          <a:p>
            <a:pPr marL="0" indent="0" algn="just">
              <a:lnSpc>
                <a:spcPct val="150000"/>
              </a:lnSpc>
              <a:buNone/>
              <a:tabLst>
                <a:tab pos="360045" algn="l"/>
              </a:tabLst>
            </a:pPr>
            <a:r>
              <a:rPr lang="en-US" sz="7200" b="1" dirty="0" smtClean="0">
                <a:latin typeface="Calibri"/>
                <a:ea typeface="Calibri"/>
                <a:cs typeface="Arial"/>
              </a:rPr>
              <a:t>In </a:t>
            </a:r>
            <a:r>
              <a:rPr lang="en-US" sz="7200" b="1" dirty="0">
                <a:latin typeface="Calibri"/>
                <a:ea typeface="Calibri"/>
                <a:cs typeface="Arial"/>
              </a:rPr>
              <a:t>turn, </a:t>
            </a:r>
            <a:r>
              <a:rPr lang="en-US" sz="7200" b="1" dirty="0">
                <a:solidFill>
                  <a:schemeClr val="accent2">
                    <a:lumMod val="60000"/>
                    <a:lumOff val="40000"/>
                  </a:schemeClr>
                </a:solidFill>
                <a:latin typeface="Calibri"/>
                <a:ea typeface="Calibri"/>
                <a:cs typeface="Arial"/>
              </a:rPr>
              <a:t>thanks to the close cooperation of “TUMO” and “ARMATH” structures of Armenia with the structures of the same name in partner-countries</a:t>
            </a:r>
            <a:r>
              <a:rPr lang="en-US" sz="7200" b="1" dirty="0">
                <a:latin typeface="Calibri"/>
                <a:ea typeface="Calibri"/>
                <a:cs typeface="Arial"/>
              </a:rPr>
              <a:t>, the experience of CUEPS, </a:t>
            </a:r>
            <a:r>
              <a:rPr lang="en-US" sz="7200" b="1" dirty="0" err="1">
                <a:latin typeface="Calibri"/>
                <a:ea typeface="Calibri"/>
                <a:cs typeface="Arial"/>
              </a:rPr>
              <a:t>Ravello</a:t>
            </a:r>
            <a:r>
              <a:rPr lang="en-US" sz="7200" b="1" dirty="0">
                <a:latin typeface="Calibri"/>
                <a:ea typeface="Calibri"/>
                <a:cs typeface="Arial"/>
              </a:rPr>
              <a:t>, Italy in the developing and operating </a:t>
            </a:r>
            <a:r>
              <a:rPr lang="en-US" sz="7200" b="1" dirty="0" err="1">
                <a:latin typeface="Calibri"/>
                <a:ea typeface="Calibri"/>
                <a:cs typeface="Arial"/>
              </a:rPr>
              <a:t>LoKSAND</a:t>
            </a:r>
            <a:r>
              <a:rPr lang="en-US" sz="7200" b="1" dirty="0">
                <a:latin typeface="Calibri"/>
                <a:ea typeface="Calibri"/>
                <a:cs typeface="Arial"/>
              </a:rPr>
              <a:t> project</a:t>
            </a:r>
            <a:r>
              <a:rPr lang="en-US" sz="7200" b="1" dirty="0" smtClean="0">
                <a:latin typeface="Calibri"/>
                <a:ea typeface="Calibri"/>
                <a:cs typeface="Arial"/>
              </a:rPr>
              <a:t>,</a:t>
            </a:r>
            <a:r>
              <a:rPr lang="en-US" sz="7200" b="1" dirty="0">
                <a:latin typeface="Calibri"/>
                <a:ea typeface="Calibri"/>
                <a:cs typeface="Arial"/>
              </a:rPr>
              <a:t> as well the experience of ECRM, Yerevan, Armenia in suggested </a:t>
            </a:r>
            <a:r>
              <a:rPr lang="en-US" sz="7200" b="1" dirty="0" smtClean="0">
                <a:latin typeface="Calibri"/>
                <a:ea typeface="Calibri"/>
                <a:cs typeface="Arial"/>
              </a:rPr>
              <a:t>MODIFIED Project</a:t>
            </a:r>
            <a:r>
              <a:rPr lang="en-US" sz="7200" b="1" dirty="0" smtClean="0">
                <a:latin typeface="Sylfaen"/>
                <a:ea typeface="Calibri"/>
                <a:cs typeface="Arial"/>
              </a:rPr>
              <a:t>,</a:t>
            </a:r>
            <a:r>
              <a:rPr lang="en-US" sz="7200" b="1" dirty="0" smtClean="0">
                <a:solidFill>
                  <a:srgbClr val="FF0000"/>
                </a:solidFill>
                <a:latin typeface="Sylfaen"/>
                <a:ea typeface="Calibri"/>
                <a:cs typeface="Arial"/>
              </a:rPr>
              <a:t> </a:t>
            </a:r>
            <a:r>
              <a:rPr lang="en-US" sz="7200" b="1" dirty="0">
                <a:latin typeface="Calibri"/>
                <a:ea typeface="Calibri"/>
                <a:cs typeface="Arial"/>
              </a:rPr>
              <a:t>taking into account the creative possibilities of  the students of the “TUMO” and the “ARMATH” in the field of information and engineering technologies, can be transferred to the </a:t>
            </a:r>
            <a:r>
              <a:rPr lang="en-US" sz="7200" b="1" dirty="0" smtClean="0">
                <a:latin typeface="Calibri"/>
                <a:ea typeface="Calibri"/>
                <a:cs typeface="Arial"/>
              </a:rPr>
              <a:t>partner-countries</a:t>
            </a:r>
            <a:r>
              <a:rPr lang="en-US" sz="7200" b="1" dirty="0" smtClean="0">
                <a:latin typeface="+mj-lt"/>
                <a:ea typeface="Calibri"/>
                <a:cs typeface="Times New Roman"/>
              </a:rPr>
              <a:t>, as well as to the other concerned </a:t>
            </a:r>
            <a:r>
              <a:rPr lang="en-US" sz="7200" b="1" dirty="0" smtClean="0">
                <a:solidFill>
                  <a:prstClr val="white"/>
                </a:solidFill>
                <a:latin typeface="+mj-lt"/>
                <a:ea typeface="Calibri"/>
                <a:cs typeface="Arial"/>
              </a:rPr>
              <a:t>countries.</a:t>
            </a:r>
            <a:r>
              <a:rPr lang="en-US" sz="7200" b="1" dirty="0" smtClean="0">
                <a:latin typeface="+mj-lt"/>
                <a:ea typeface="Calibri"/>
                <a:cs typeface="Times New Roman"/>
              </a:rPr>
              <a:t>  </a:t>
            </a:r>
            <a:r>
              <a:rPr lang="en-US" sz="7200" b="1" dirty="0" smtClean="0">
                <a:solidFill>
                  <a:srgbClr val="C00000"/>
                </a:solidFill>
                <a:latin typeface="+mj-lt"/>
                <a:ea typeface="Calibri"/>
                <a:cs typeface="Times New Roman"/>
              </a:rPr>
              <a:t> </a:t>
            </a:r>
          </a:p>
          <a:p>
            <a:pPr marL="0" indent="0" algn="just">
              <a:lnSpc>
                <a:spcPct val="150000"/>
              </a:lnSpc>
              <a:buNone/>
              <a:tabLst>
                <a:tab pos="360045" algn="l"/>
              </a:tabLst>
            </a:pPr>
            <a:endParaRPr lang="en-US" sz="4900" b="1" dirty="0">
              <a:solidFill>
                <a:srgbClr val="C00000"/>
              </a:solidFill>
              <a:latin typeface="+mj-lt"/>
              <a:ea typeface="Calibri"/>
              <a:cs typeface="Times New Roman"/>
            </a:endParaRPr>
          </a:p>
          <a:p>
            <a:pPr marL="0" indent="0" algn="just">
              <a:lnSpc>
                <a:spcPct val="150000"/>
              </a:lnSpc>
              <a:buNone/>
              <a:tabLst>
                <a:tab pos="360045" algn="l"/>
              </a:tabLst>
            </a:pPr>
            <a:endParaRPr lang="en-US" sz="4900" b="1" dirty="0" smtClean="0">
              <a:solidFill>
                <a:srgbClr val="C00000"/>
              </a:solidFill>
              <a:latin typeface="+mj-lt"/>
              <a:ea typeface="Calibri"/>
              <a:cs typeface="Times New Roman"/>
            </a:endParaRPr>
          </a:p>
          <a:p>
            <a:pPr marL="0" marR="0" indent="0">
              <a:lnSpc>
                <a:spcPct val="115000"/>
              </a:lnSpc>
              <a:spcBef>
                <a:spcPts val="0"/>
              </a:spcBef>
              <a:spcAft>
                <a:spcPts val="1000"/>
              </a:spcAft>
              <a:buNone/>
            </a:pPr>
            <a:r>
              <a:rPr lang="en-US" sz="7200" b="1" dirty="0" smtClean="0">
                <a:latin typeface="Calibri"/>
                <a:ea typeface="Calibri"/>
                <a:cs typeface="Calibri"/>
              </a:rPr>
              <a:t>                                                     </a:t>
            </a:r>
            <a:r>
              <a:rPr lang="en-US" sz="7200" b="1" dirty="0" smtClean="0">
                <a:solidFill>
                  <a:schemeClr val="accent2">
                    <a:lumMod val="60000"/>
                    <a:lumOff val="40000"/>
                  </a:schemeClr>
                </a:solidFill>
                <a:latin typeface="Calibri"/>
                <a:ea typeface="Calibri"/>
                <a:cs typeface="Calibri"/>
              </a:rPr>
              <a:t>TUMO  IN  JAPAN</a:t>
            </a:r>
            <a:endParaRPr lang="en-US" sz="7200" dirty="0">
              <a:solidFill>
                <a:schemeClr val="accent2">
                  <a:lumMod val="60000"/>
                  <a:lumOff val="40000"/>
                </a:schemeClr>
              </a:solidFill>
              <a:latin typeface="Calibri"/>
              <a:ea typeface="Calibri"/>
              <a:cs typeface="Times New Roman"/>
            </a:endParaRPr>
          </a:p>
          <a:p>
            <a:pPr marL="0" indent="0" algn="just">
              <a:lnSpc>
                <a:spcPct val="150000"/>
              </a:lnSpc>
              <a:buNone/>
              <a:tabLst>
                <a:tab pos="360045" algn="l"/>
              </a:tabLst>
            </a:pPr>
            <a:endParaRPr lang="en-US" sz="4900" b="1" dirty="0">
              <a:solidFill>
                <a:srgbClr val="C00000"/>
              </a:solidFill>
              <a:latin typeface="+mj-lt"/>
              <a:ea typeface="Calibri"/>
              <a:cs typeface="Times New Roman"/>
            </a:endParaRPr>
          </a:p>
          <a:p>
            <a:pPr marL="0" marR="0" indent="0" algn="just">
              <a:lnSpc>
                <a:spcPct val="150000"/>
              </a:lnSpc>
              <a:spcBef>
                <a:spcPts val="0"/>
              </a:spcBef>
              <a:spcAft>
                <a:spcPts val="1000"/>
              </a:spcAft>
              <a:buNone/>
              <a:tabLst>
                <a:tab pos="685800" algn="l"/>
              </a:tabLst>
            </a:pPr>
            <a:r>
              <a:rPr lang="en-US" sz="7200" b="1" dirty="0" smtClean="0">
                <a:latin typeface="Calibri"/>
                <a:ea typeface="Times New Roman"/>
                <a:cs typeface="Times New Roman"/>
              </a:rPr>
              <a:t>With </a:t>
            </a:r>
            <a:r>
              <a:rPr lang="en-US" sz="7200" b="1" dirty="0">
                <a:latin typeface="Calibri"/>
                <a:ea typeface="Times New Roman"/>
                <a:cs typeface="Times New Roman"/>
              </a:rPr>
              <a:t>the help of Armenian </a:t>
            </a:r>
            <a:r>
              <a:rPr lang="en-US" sz="7200" b="1" dirty="0">
                <a:latin typeface="Calibri"/>
                <a:ea typeface="Calibri"/>
                <a:cs typeface="Times New Roman"/>
              </a:rPr>
              <a:t>“TUMO” Centre for Creative Technologies international “TUMO” </a:t>
            </a:r>
            <a:r>
              <a:rPr lang="en-US" sz="7200" b="1" dirty="0" err="1">
                <a:latin typeface="Calibri"/>
                <a:ea typeface="Calibri"/>
                <a:cs typeface="Times New Roman"/>
              </a:rPr>
              <a:t>Centres</a:t>
            </a:r>
            <a:r>
              <a:rPr lang="en-US" sz="7200" b="1" dirty="0">
                <a:latin typeface="Calibri"/>
                <a:ea typeface="Calibri"/>
                <a:cs typeface="Times New Roman"/>
              </a:rPr>
              <a:t> were opened in partner - countries: </a:t>
            </a:r>
            <a:r>
              <a:rPr lang="en-US" sz="7200" b="1" dirty="0">
                <a:solidFill>
                  <a:schemeClr val="accent2">
                    <a:lumMod val="60000"/>
                    <a:lumOff val="40000"/>
                  </a:schemeClr>
                </a:solidFill>
                <a:latin typeface="Calibri"/>
                <a:ea typeface="Calibri"/>
                <a:cs typeface="Times New Roman"/>
              </a:rPr>
              <a:t>in Paris, Luxemburg, Berlin, Beirut, Tirana, Los Angeles, Tokyo, Moscow, Kiev.</a:t>
            </a:r>
          </a:p>
          <a:p>
            <a:pPr marL="0" indent="0" algn="just">
              <a:lnSpc>
                <a:spcPct val="150000"/>
              </a:lnSpc>
              <a:buNone/>
              <a:tabLst>
                <a:tab pos="360045" algn="l"/>
              </a:tabLst>
            </a:pPr>
            <a:endParaRPr lang="en-US" sz="3600" dirty="0" smtClean="0"/>
          </a:p>
        </p:txBody>
      </p:sp>
      <p:sp>
        <p:nvSpPr>
          <p:cNvPr id="3" name="Title 2"/>
          <p:cNvSpPr>
            <a:spLocks noGrp="1"/>
          </p:cNvSpPr>
          <p:nvPr>
            <p:ph type="title"/>
          </p:nvPr>
        </p:nvSpPr>
        <p:spPr>
          <a:xfrm>
            <a:off x="228600" y="152400"/>
            <a:ext cx="8686800" cy="1524000"/>
          </a:xfrm>
          <a:solidFill>
            <a:schemeClr val="accent2">
              <a:lumMod val="60000"/>
              <a:lumOff val="40000"/>
            </a:schemeClr>
          </a:solidFill>
        </p:spPr>
        <p:txBody>
          <a:bodyPr>
            <a:normAutofit fontScale="90000"/>
          </a:bodyPr>
          <a:lstStyle/>
          <a:p>
            <a:pPr algn="ctr"/>
            <a:r>
              <a:rPr lang="en-US" sz="2000" b="1" spc="0" dirty="0" smtClean="0">
                <a:ln>
                  <a:noFill/>
                </a:ln>
                <a:solidFill>
                  <a:srgbClr val="C00000"/>
                </a:solidFill>
                <a:effectLst/>
                <a:ea typeface="Calibri"/>
                <a:cs typeface="Arial"/>
              </a:rPr>
              <a:t/>
            </a:r>
            <a:br>
              <a:rPr lang="en-US" sz="2000" b="1" spc="0" dirty="0" smtClean="0">
                <a:ln>
                  <a:noFill/>
                </a:ln>
                <a:solidFill>
                  <a:srgbClr val="C00000"/>
                </a:solidFill>
                <a:effectLst/>
                <a:ea typeface="Calibri"/>
                <a:cs typeface="Arial"/>
              </a:rPr>
            </a:br>
            <a:r>
              <a:rPr lang="en-US" sz="2000" b="1" spc="0" dirty="0">
                <a:ln>
                  <a:noFill/>
                </a:ln>
                <a:solidFill>
                  <a:srgbClr val="C00000"/>
                </a:solidFill>
                <a:effectLst/>
                <a:ea typeface="Calibri"/>
                <a:cs typeface="Arial"/>
              </a:rPr>
              <a:t/>
            </a:r>
            <a:br>
              <a:rPr lang="en-US" sz="2000" b="1" spc="0" dirty="0">
                <a:ln>
                  <a:noFill/>
                </a:ln>
                <a:solidFill>
                  <a:srgbClr val="C00000"/>
                </a:solidFill>
                <a:effectLst/>
                <a:ea typeface="Calibri"/>
                <a:cs typeface="Arial"/>
              </a:rPr>
            </a:br>
            <a:r>
              <a:rPr lang="en-US" sz="2000" b="1" spc="0" dirty="0" smtClean="0">
                <a:ln>
                  <a:noFill/>
                </a:ln>
                <a:solidFill>
                  <a:srgbClr val="C00000"/>
                </a:solidFill>
                <a:effectLst/>
                <a:ea typeface="Calibri"/>
                <a:cs typeface="Arial"/>
              </a:rPr>
              <a:t/>
            </a:r>
            <a:br>
              <a:rPr lang="en-US" sz="2000" b="1" spc="0" dirty="0" smtClean="0">
                <a:ln>
                  <a:noFill/>
                </a:ln>
                <a:solidFill>
                  <a:srgbClr val="C00000"/>
                </a:solidFill>
                <a:effectLst/>
                <a:ea typeface="Calibri"/>
                <a:cs typeface="Arial"/>
              </a:rPr>
            </a:br>
            <a:r>
              <a:rPr lang="en-US" sz="2000" b="1" spc="0" dirty="0">
                <a:ln>
                  <a:noFill/>
                </a:ln>
                <a:solidFill>
                  <a:srgbClr val="C00000"/>
                </a:solidFill>
                <a:effectLst/>
                <a:ea typeface="Calibri"/>
                <a:cs typeface="Arial"/>
              </a:rPr>
              <a:t/>
            </a:r>
            <a:br>
              <a:rPr lang="en-US" sz="2000" b="1" spc="0" dirty="0">
                <a:ln>
                  <a:noFill/>
                </a:ln>
                <a:solidFill>
                  <a:srgbClr val="C00000"/>
                </a:solidFill>
                <a:effectLst/>
                <a:ea typeface="Calibri"/>
                <a:cs typeface="Arial"/>
              </a:rPr>
            </a:br>
            <a:r>
              <a:rPr lang="en-US" sz="2000" b="1" spc="0" dirty="0" smtClean="0">
                <a:ln>
                  <a:noFill/>
                </a:ln>
                <a:solidFill>
                  <a:srgbClr val="C00000"/>
                </a:solidFill>
                <a:effectLst/>
                <a:ea typeface="Calibri"/>
                <a:cs typeface="Arial"/>
              </a:rPr>
              <a:t/>
            </a:r>
            <a:br>
              <a:rPr lang="en-US" sz="2000" b="1" spc="0" dirty="0" smtClean="0">
                <a:ln>
                  <a:noFill/>
                </a:ln>
                <a:solidFill>
                  <a:srgbClr val="C00000"/>
                </a:solidFill>
                <a:effectLst/>
                <a:ea typeface="Calibri"/>
                <a:cs typeface="Arial"/>
              </a:rPr>
            </a:br>
            <a:r>
              <a:rPr lang="en-US" sz="2000" b="1" spc="0" dirty="0">
                <a:ln>
                  <a:noFill/>
                </a:ln>
                <a:solidFill>
                  <a:srgbClr val="C00000"/>
                </a:solidFill>
                <a:effectLst/>
                <a:ea typeface="Calibri"/>
                <a:cs typeface="Arial"/>
              </a:rPr>
              <a:t/>
            </a:r>
            <a:br>
              <a:rPr lang="en-US" sz="2000" b="1" spc="0" dirty="0">
                <a:ln>
                  <a:noFill/>
                </a:ln>
                <a:solidFill>
                  <a:srgbClr val="C00000"/>
                </a:solidFill>
                <a:effectLst/>
                <a:ea typeface="Calibri"/>
                <a:cs typeface="Arial"/>
              </a:rPr>
            </a:br>
            <a:r>
              <a:rPr lang="en-US" sz="2000" b="1" spc="0" dirty="0" smtClean="0">
                <a:ln>
                  <a:noFill/>
                </a:ln>
                <a:solidFill>
                  <a:srgbClr val="C00000"/>
                </a:solidFill>
                <a:effectLst/>
                <a:ea typeface="Calibri"/>
                <a:cs typeface="Arial"/>
              </a:rPr>
              <a:t/>
            </a:r>
            <a:br>
              <a:rPr lang="en-US" sz="2000" b="1" spc="0" dirty="0" smtClean="0">
                <a:ln>
                  <a:noFill/>
                </a:ln>
                <a:solidFill>
                  <a:srgbClr val="C00000"/>
                </a:solidFill>
                <a:effectLst/>
                <a:ea typeface="Calibri"/>
                <a:cs typeface="Arial"/>
              </a:rPr>
            </a:br>
            <a:r>
              <a:rPr lang="en-US" sz="2000" b="1" spc="0" dirty="0">
                <a:ln>
                  <a:noFill/>
                </a:ln>
                <a:solidFill>
                  <a:srgbClr val="C00000"/>
                </a:solidFill>
                <a:effectLst/>
                <a:ea typeface="Calibri"/>
                <a:cs typeface="Arial"/>
              </a:rPr>
              <a:t/>
            </a:r>
            <a:br>
              <a:rPr lang="en-US" sz="2000" b="1" spc="0" dirty="0">
                <a:ln>
                  <a:noFill/>
                </a:ln>
                <a:solidFill>
                  <a:srgbClr val="C00000"/>
                </a:solidFill>
                <a:effectLst/>
                <a:ea typeface="Calibri"/>
                <a:cs typeface="Arial"/>
              </a:rPr>
            </a:br>
            <a:r>
              <a:rPr lang="en-US" sz="2000" b="1" spc="0" dirty="0" smtClean="0">
                <a:ln>
                  <a:noFill/>
                </a:ln>
                <a:solidFill>
                  <a:srgbClr val="C00000"/>
                </a:solidFill>
                <a:effectLst/>
                <a:ea typeface="Calibri"/>
                <a:cs typeface="Arial"/>
              </a:rPr>
              <a:t/>
            </a:r>
            <a:br>
              <a:rPr lang="en-US" sz="2000" b="1" spc="0" dirty="0" smtClean="0">
                <a:ln>
                  <a:noFill/>
                </a:ln>
                <a:solidFill>
                  <a:srgbClr val="C00000"/>
                </a:solidFill>
                <a:effectLst/>
                <a:ea typeface="Calibri"/>
                <a:cs typeface="Arial"/>
              </a:rPr>
            </a:br>
            <a:r>
              <a:rPr lang="en-US" sz="2000" b="1" spc="0" dirty="0" smtClean="0">
                <a:ln>
                  <a:noFill/>
                </a:ln>
                <a:solidFill>
                  <a:srgbClr val="C00000"/>
                </a:solidFill>
                <a:effectLst/>
                <a:ea typeface="Calibri"/>
                <a:cs typeface="Arial"/>
              </a:rPr>
              <a:t/>
            </a:r>
            <a:br>
              <a:rPr lang="en-US" sz="2000" b="1" spc="0" dirty="0" smtClean="0">
                <a:ln>
                  <a:noFill/>
                </a:ln>
                <a:solidFill>
                  <a:srgbClr val="C00000"/>
                </a:solidFill>
                <a:effectLst/>
                <a:ea typeface="Calibri"/>
                <a:cs typeface="Arial"/>
              </a:rPr>
            </a:br>
            <a:r>
              <a:rPr lang="en-US" sz="2000" b="1" spc="0" dirty="0">
                <a:ln>
                  <a:noFill/>
                </a:ln>
                <a:solidFill>
                  <a:srgbClr val="C00000"/>
                </a:solidFill>
                <a:effectLst/>
                <a:ea typeface="Calibri"/>
                <a:cs typeface="Arial"/>
              </a:rPr>
              <a:t/>
            </a:r>
            <a:br>
              <a:rPr lang="en-US" sz="2000" b="1" spc="0" dirty="0">
                <a:ln>
                  <a:noFill/>
                </a:ln>
                <a:solidFill>
                  <a:srgbClr val="C00000"/>
                </a:solidFill>
                <a:effectLst/>
                <a:ea typeface="Calibri"/>
                <a:cs typeface="Arial"/>
              </a:rPr>
            </a:br>
            <a:r>
              <a:rPr lang="en-US" sz="2000" b="1" spc="0" dirty="0" smtClean="0">
                <a:ln>
                  <a:noFill/>
                </a:ln>
                <a:solidFill>
                  <a:srgbClr val="C00000"/>
                </a:solidFill>
                <a:effectLst/>
                <a:ea typeface="Calibri"/>
                <a:cs typeface="Arial"/>
              </a:rPr>
              <a:t>THANKS TO THE CLOSE COOPERATION OF “TUMO” AND “ARMATH” STRUCTURES OF ARMENIA WITH THE STRUCTURES OF THE SAME NAME IN PARTNER-COUNTRIES,</a:t>
            </a:r>
            <a:r>
              <a:rPr lang="en-US" sz="2000" b="1" spc="0" dirty="0" smtClean="0">
                <a:ln>
                  <a:noFill/>
                </a:ln>
                <a:solidFill>
                  <a:prstClr val="white"/>
                </a:solidFill>
                <a:effectLst/>
                <a:ea typeface="Calibri"/>
                <a:cs typeface="Arial"/>
              </a:rPr>
              <a:t> </a:t>
            </a:r>
            <a:br>
              <a:rPr lang="en-US" sz="2000" b="1" spc="0" dirty="0" smtClean="0">
                <a:ln>
                  <a:noFill/>
                </a:ln>
                <a:solidFill>
                  <a:prstClr val="white"/>
                </a:solidFill>
                <a:effectLst/>
                <a:ea typeface="Calibri"/>
                <a:cs typeface="Arial"/>
              </a:rPr>
            </a:br>
            <a:r>
              <a:rPr lang="en-US" sz="2000" b="1" spc="0" dirty="0" smtClean="0">
                <a:ln>
                  <a:noFill/>
                </a:ln>
                <a:solidFill>
                  <a:srgbClr val="C00000"/>
                </a:solidFill>
                <a:effectLst/>
                <a:ea typeface="Calibri"/>
                <a:cs typeface="Arial"/>
              </a:rPr>
              <a:t>THE  EXPERIENCE  OF  THE  “PYT”  PILOT  PROJECT </a:t>
            </a:r>
            <a:r>
              <a:rPr lang="en-US" sz="2000" b="1" spc="0" dirty="0" smtClean="0">
                <a:ln>
                  <a:noFill/>
                </a:ln>
                <a:solidFill>
                  <a:prstClr val="white"/>
                </a:solidFill>
                <a:effectLst/>
                <a:ea typeface="Calibri"/>
                <a:cs typeface="Arial"/>
              </a:rPr>
              <a:t> </a:t>
            </a:r>
            <a:r>
              <a:rPr lang="en-US" sz="2000" b="1" spc="0" dirty="0" smtClean="0">
                <a:ln>
                  <a:noFill/>
                </a:ln>
                <a:solidFill>
                  <a:srgbClr val="C00000"/>
                </a:solidFill>
                <a:effectLst/>
                <a:ea typeface="Calibri"/>
                <a:cs typeface="Arial"/>
              </a:rPr>
              <a:t>CAN  BE  TRANSFERRED </a:t>
            </a:r>
            <a:r>
              <a:rPr lang="en-US" sz="2000" b="1" dirty="0" smtClean="0">
                <a:solidFill>
                  <a:srgbClr val="C00000"/>
                </a:solidFill>
                <a:effectLst/>
                <a:latin typeface="Sylfaen"/>
                <a:ea typeface="Calibri"/>
                <a:cs typeface="Times New Roman"/>
              </a:rPr>
              <a:t/>
            </a:r>
            <a:br>
              <a:rPr lang="en-US" sz="2000" b="1" dirty="0" smtClean="0">
                <a:solidFill>
                  <a:srgbClr val="C00000"/>
                </a:solidFill>
                <a:effectLst/>
                <a:latin typeface="Sylfaen"/>
                <a:ea typeface="Calibri"/>
                <a:cs typeface="Times New Roman"/>
              </a:rPr>
            </a:br>
            <a:r>
              <a:rPr lang="en-US" sz="2000" b="1" spc="0" dirty="0" smtClean="0">
                <a:ln>
                  <a:noFill/>
                </a:ln>
                <a:solidFill>
                  <a:srgbClr val="C00000"/>
                </a:solidFill>
                <a:effectLst/>
                <a:ea typeface="Calibri"/>
                <a:cs typeface="Arial"/>
              </a:rPr>
              <a:t>TO THE PARTNER-COUNTRIES</a:t>
            </a:r>
            <a:r>
              <a:rPr lang="en-US" sz="2000" b="1" spc="0" dirty="0" smtClean="0">
                <a:ln>
                  <a:noFill/>
                </a:ln>
                <a:solidFill>
                  <a:srgbClr val="C00000"/>
                </a:solidFill>
                <a:effectLst/>
                <a:latin typeface="Sylfaen"/>
                <a:ea typeface="Calibri"/>
                <a:cs typeface="Times New Roman"/>
              </a:rPr>
              <a:t>, </a:t>
            </a:r>
            <a:r>
              <a:rPr lang="en-US" sz="2000" b="1" spc="0" dirty="0" smtClean="0">
                <a:ln>
                  <a:noFill/>
                </a:ln>
                <a:solidFill>
                  <a:srgbClr val="C00000"/>
                </a:solidFill>
                <a:effectLst/>
                <a:ea typeface="Calibri"/>
                <a:cs typeface="Times New Roman"/>
              </a:rPr>
              <a:t>AS WELL AS TO THE OTHER CONCERNED </a:t>
            </a:r>
            <a:r>
              <a:rPr lang="en-US" sz="2000" b="1" spc="0" dirty="0" smtClean="0">
                <a:ln>
                  <a:noFill/>
                </a:ln>
                <a:solidFill>
                  <a:srgbClr val="C00000"/>
                </a:solidFill>
                <a:effectLst/>
                <a:ea typeface="Calibri"/>
                <a:cs typeface="Arial"/>
              </a:rPr>
              <a:t>COUNTRIES  </a:t>
            </a:r>
            <a:r>
              <a:rPr lang="en-US" sz="2000" b="1" dirty="0" smtClean="0">
                <a:solidFill>
                  <a:srgbClr val="C00000"/>
                </a:solidFill>
                <a:effectLst/>
                <a:ea typeface="Calibri"/>
                <a:cs typeface="Times New Roman"/>
              </a:rPr>
              <a:t/>
            </a:r>
            <a:br>
              <a:rPr lang="en-US" sz="2000" b="1" dirty="0" smtClean="0">
                <a:solidFill>
                  <a:srgbClr val="C00000"/>
                </a:solidFill>
                <a:effectLst/>
                <a:ea typeface="Calibri"/>
                <a:cs typeface="Times New Roman"/>
              </a:rPr>
            </a:br>
            <a:endParaRPr lang="en-US" sz="2000" dirty="0">
              <a:solidFill>
                <a:srgbClr val="C00000"/>
              </a:solidFill>
            </a:endParaRPr>
          </a:p>
        </p:txBody>
      </p:sp>
      <p:pic>
        <p:nvPicPr>
          <p:cNvPr id="5" name="Picture 4" descr="https://panorama.am/news_images/722/2164130_3/f5d7746e36fce1_5d7746e36fd27.thum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962400"/>
            <a:ext cx="3505200" cy="1600200"/>
          </a:xfrm>
          <a:prstGeom prst="rect">
            <a:avLst/>
          </a:prstGeom>
          <a:noFill/>
          <a:ln>
            <a:noFill/>
          </a:ln>
        </p:spPr>
      </p:pic>
    </p:spTree>
    <p:extLst>
      <p:ext uri="{BB962C8B-B14F-4D97-AF65-F5344CB8AC3E}">
        <p14:creationId xmlns:p14="http://schemas.microsoft.com/office/powerpoint/2010/main" val="877836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686800" cy="5105400"/>
          </a:xfrm>
        </p:spPr>
        <p:txBody>
          <a:bodyPr>
            <a:normAutofit/>
          </a:bodyPr>
          <a:lstStyle/>
          <a:p>
            <a:pPr marL="0" marR="0" indent="0" algn="just">
              <a:lnSpc>
                <a:spcPct val="150000"/>
              </a:lnSpc>
              <a:spcBef>
                <a:spcPts val="0"/>
              </a:spcBef>
              <a:spcAft>
                <a:spcPts val="1000"/>
              </a:spcAft>
              <a:buNone/>
              <a:tabLst>
                <a:tab pos="685800" algn="l"/>
              </a:tabLst>
            </a:pPr>
            <a:r>
              <a:rPr lang="en-US" sz="2000" dirty="0">
                <a:latin typeface="Calibri"/>
                <a:ea typeface="Calibri"/>
                <a:cs typeface="Times New Roman"/>
              </a:rPr>
              <a:t>The </a:t>
            </a:r>
            <a:r>
              <a:rPr lang="en-US" sz="2000" b="1" dirty="0">
                <a:latin typeface="Calibri"/>
                <a:ea typeface="Calibri"/>
                <a:cs typeface="Times New Roman"/>
              </a:rPr>
              <a:t>“TUMO” Centre in Paris</a:t>
            </a:r>
            <a:r>
              <a:rPr lang="en-US" sz="2000" dirty="0">
                <a:latin typeface="Calibri"/>
                <a:ea typeface="Calibri"/>
                <a:cs typeface="Times New Roman"/>
              </a:rPr>
              <a:t> was opened on October 15</a:t>
            </a:r>
            <a:r>
              <a:rPr lang="en-US" sz="2000" b="1" dirty="0">
                <a:latin typeface="Calibri"/>
                <a:ea typeface="Calibri"/>
                <a:cs typeface="Times New Roman"/>
              </a:rPr>
              <a:t>, </a:t>
            </a:r>
            <a:r>
              <a:rPr lang="en-US" sz="2000" dirty="0">
                <a:latin typeface="Calibri"/>
                <a:ea typeface="Calibri"/>
                <a:cs typeface="Times New Roman"/>
              </a:rPr>
              <a:t>2019 on the initiative of Mayor of Paris   Anne Hidalgo, who visited    Yerevan in January 2018.</a:t>
            </a:r>
            <a:r>
              <a:rPr lang="en-US" sz="2000" dirty="0">
                <a:latin typeface="Calibri"/>
                <a:ea typeface="Times New Roman"/>
                <a:cs typeface="Times New Roman"/>
              </a:rPr>
              <a:t>  In Parisian "TUMO" have been trained more than 4000 students.  </a:t>
            </a:r>
            <a:r>
              <a:rPr lang="en-US" sz="2000" dirty="0">
                <a:solidFill>
                  <a:schemeClr val="accent2">
                    <a:lumMod val="60000"/>
                    <a:lumOff val="40000"/>
                  </a:schemeClr>
                </a:solidFill>
                <a:latin typeface="Calibri"/>
                <a:ea typeface="Calibri"/>
                <a:cs typeface="Times New Roman"/>
              </a:rPr>
              <a:t>Mayor of Paris </a:t>
            </a:r>
            <a:r>
              <a:rPr lang="en-US" sz="2000" dirty="0">
                <a:solidFill>
                  <a:schemeClr val="accent2">
                    <a:lumMod val="60000"/>
                    <a:lumOff val="40000"/>
                  </a:schemeClr>
                </a:solidFill>
                <a:latin typeface="Calibri"/>
                <a:ea typeface="Times New Roman"/>
                <a:cs typeface="Times New Roman"/>
              </a:rPr>
              <a:t>noted: </a:t>
            </a:r>
            <a:r>
              <a:rPr lang="en-US" sz="2000" b="1" dirty="0">
                <a:solidFill>
                  <a:schemeClr val="accent2">
                    <a:lumMod val="60000"/>
                    <a:lumOff val="40000"/>
                  </a:schemeClr>
                </a:solidFill>
                <a:latin typeface="Calibri"/>
                <a:ea typeface="Times New Roman"/>
                <a:cs typeface="Times New Roman"/>
              </a:rPr>
              <a:t>“With the help of </a:t>
            </a:r>
            <a:r>
              <a:rPr lang="en-US" sz="2000" b="1" dirty="0">
                <a:solidFill>
                  <a:schemeClr val="accent2">
                    <a:lumMod val="60000"/>
                    <a:lumOff val="40000"/>
                  </a:schemeClr>
                </a:solidFill>
                <a:latin typeface="Calibri"/>
                <a:ea typeface="Calibri"/>
                <a:cs typeface="Times New Roman"/>
              </a:rPr>
              <a:t>“TUMO” </a:t>
            </a:r>
            <a:r>
              <a:rPr lang="en-US" sz="2000" b="1" dirty="0">
                <a:solidFill>
                  <a:schemeClr val="accent2">
                    <a:lumMod val="60000"/>
                    <a:lumOff val="40000"/>
                  </a:schemeClr>
                </a:solidFill>
                <a:latin typeface="Calibri"/>
                <a:ea typeface="Times New Roman"/>
                <a:cs typeface="Times New Roman"/>
              </a:rPr>
              <a:t>we  provide the  youth  of  </a:t>
            </a:r>
            <a:r>
              <a:rPr lang="en-US" sz="2000" b="1" dirty="0">
                <a:solidFill>
                  <a:schemeClr val="accent2">
                    <a:lumMod val="60000"/>
                    <a:lumOff val="40000"/>
                  </a:schemeClr>
                </a:solidFill>
                <a:latin typeface="Calibri"/>
                <a:ea typeface="Calibri"/>
                <a:cs typeface="Times New Roman"/>
              </a:rPr>
              <a:t>Paris with all the tools necessary for shaping the future world</a:t>
            </a:r>
            <a:r>
              <a:rPr lang="en-US" sz="2000" b="1" dirty="0" smtClean="0">
                <a:solidFill>
                  <a:schemeClr val="accent2">
                    <a:lumMod val="60000"/>
                    <a:lumOff val="40000"/>
                  </a:schemeClr>
                </a:solidFill>
                <a:latin typeface="Calibri"/>
                <a:ea typeface="Calibri"/>
                <a:cs typeface="Times New Roman"/>
              </a:rPr>
              <a:t>”.</a:t>
            </a:r>
            <a:endParaRPr lang="en-US" sz="2000" dirty="0">
              <a:solidFill>
                <a:schemeClr val="accent2">
                  <a:lumMod val="60000"/>
                  <a:lumOff val="40000"/>
                </a:schemeClr>
              </a:solidFill>
              <a:latin typeface="Calibri"/>
              <a:ea typeface="Calibri"/>
              <a:cs typeface="Times New Roman"/>
            </a:endParaRPr>
          </a:p>
        </p:txBody>
      </p:sp>
      <p:sp>
        <p:nvSpPr>
          <p:cNvPr id="3" name="Title 2"/>
          <p:cNvSpPr>
            <a:spLocks noGrp="1"/>
          </p:cNvSpPr>
          <p:nvPr>
            <p:ph type="title"/>
          </p:nvPr>
        </p:nvSpPr>
        <p:spPr>
          <a:xfrm>
            <a:off x="228600" y="228600"/>
            <a:ext cx="8763000" cy="1295400"/>
          </a:xfrm>
          <a:solidFill>
            <a:schemeClr val="accent2">
              <a:lumMod val="40000"/>
              <a:lumOff val="60000"/>
            </a:schemeClr>
          </a:solidFill>
        </p:spPr>
        <p:txBody>
          <a:bodyPr>
            <a:normAutofit/>
          </a:bodyPr>
          <a:lstStyle/>
          <a:p>
            <a:pPr algn="ctr"/>
            <a:r>
              <a:rPr lang="en-US" sz="2400" b="1" spc="0" dirty="0" smtClean="0">
                <a:ln>
                  <a:noFill/>
                </a:ln>
                <a:solidFill>
                  <a:srgbClr val="C00000"/>
                </a:solidFill>
                <a:effectLst/>
                <a:ea typeface="Calibri"/>
                <a:cs typeface="Times New Roman"/>
              </a:rPr>
              <a:t>THE</a:t>
            </a:r>
            <a:r>
              <a:rPr lang="en-US" sz="2400" spc="0" dirty="0" smtClean="0">
                <a:ln>
                  <a:noFill/>
                </a:ln>
                <a:solidFill>
                  <a:srgbClr val="C00000"/>
                </a:solidFill>
                <a:effectLst/>
                <a:ea typeface="Calibri"/>
                <a:cs typeface="Times New Roman"/>
              </a:rPr>
              <a:t> </a:t>
            </a:r>
            <a:r>
              <a:rPr lang="en-US" sz="2400" b="1" spc="0" dirty="0" smtClean="0">
                <a:ln>
                  <a:noFill/>
                </a:ln>
                <a:solidFill>
                  <a:srgbClr val="C00000"/>
                </a:solidFill>
                <a:effectLst/>
                <a:ea typeface="Calibri"/>
                <a:cs typeface="Times New Roman"/>
              </a:rPr>
              <a:t>“TUMO” CENTRE IN PARIS</a:t>
            </a:r>
            <a:r>
              <a:rPr lang="en-US" sz="2400" b="1" dirty="0" smtClean="0">
                <a:solidFill>
                  <a:srgbClr val="C00000"/>
                </a:solidFill>
                <a:effectLst/>
                <a:latin typeface="Sylfaen"/>
                <a:ea typeface="Calibri"/>
                <a:cs typeface="Times New Roman"/>
              </a:rPr>
              <a:t> </a:t>
            </a:r>
            <a:r>
              <a:rPr lang="en-US" sz="2400" b="1" dirty="0" smtClean="0">
                <a:solidFill>
                  <a:schemeClr val="accent4">
                    <a:lumMod val="75000"/>
                  </a:schemeClr>
                </a:solidFill>
                <a:effectLst/>
                <a:latin typeface="Sylfaen"/>
                <a:ea typeface="Calibri"/>
                <a:cs typeface="Sylfaen"/>
              </a:rPr>
              <a:t/>
            </a:r>
            <a:br>
              <a:rPr lang="en-US" sz="2400" b="1" dirty="0" smtClean="0">
                <a:solidFill>
                  <a:schemeClr val="accent4">
                    <a:lumMod val="75000"/>
                  </a:schemeClr>
                </a:solidFill>
                <a:effectLst/>
                <a:latin typeface="Sylfaen"/>
                <a:ea typeface="Calibri"/>
                <a:cs typeface="Sylfaen"/>
              </a:rPr>
            </a:br>
            <a:r>
              <a:rPr lang="en-US" sz="2400" b="1" spc="0" dirty="0">
                <a:ln>
                  <a:noFill/>
                </a:ln>
                <a:solidFill>
                  <a:srgbClr val="C00000"/>
                </a:solidFill>
                <a:effectLst/>
                <a:ea typeface="Calibri"/>
                <a:cs typeface="Times New Roman"/>
              </a:rPr>
              <a:t>was opened on October 15, 2019 </a:t>
            </a:r>
            <a:r>
              <a:rPr lang="en-US" sz="2400" b="1" dirty="0" smtClean="0">
                <a:solidFill>
                  <a:schemeClr val="accent4">
                    <a:lumMod val="75000"/>
                  </a:schemeClr>
                </a:solidFill>
                <a:effectLst/>
                <a:latin typeface="Sylfaen"/>
                <a:ea typeface="Calibri"/>
                <a:cs typeface="Sylfaen"/>
              </a:rPr>
              <a:t/>
            </a:r>
            <a:br>
              <a:rPr lang="en-US" sz="2400" b="1" dirty="0" smtClean="0">
                <a:solidFill>
                  <a:schemeClr val="accent4">
                    <a:lumMod val="75000"/>
                  </a:schemeClr>
                </a:solidFill>
                <a:effectLst/>
                <a:latin typeface="Sylfaen"/>
                <a:ea typeface="Calibri"/>
                <a:cs typeface="Sylfaen"/>
              </a:rPr>
            </a:br>
            <a:r>
              <a:rPr lang="en-US" sz="2400" b="1" spc="0" dirty="0" smtClean="0">
                <a:ln>
                  <a:noFill/>
                </a:ln>
                <a:solidFill>
                  <a:srgbClr val="C00000"/>
                </a:solidFill>
                <a:effectLst/>
                <a:ea typeface="Calibri"/>
                <a:cs typeface="Times New Roman"/>
              </a:rPr>
              <a:t>ON THE INITIATIVE OF MAYOR OF PARIS  ANNE HIDALGO </a:t>
            </a:r>
            <a:endParaRPr lang="en-US" sz="2400" b="1" dirty="0">
              <a:solidFill>
                <a:srgbClr val="C00000"/>
              </a:solidFill>
            </a:endParaRPr>
          </a:p>
        </p:txBody>
      </p:sp>
      <p:pic>
        <p:nvPicPr>
          <p:cNvPr id="4" name="Рисунок 1" descr="FA1A5697 - Grand Opening of TUMO Pari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962400"/>
            <a:ext cx="4495800" cy="2590800"/>
          </a:xfrm>
          <a:prstGeom prst="rect">
            <a:avLst/>
          </a:prstGeom>
          <a:noFill/>
          <a:ln>
            <a:noFill/>
          </a:ln>
        </p:spPr>
      </p:pic>
    </p:spTree>
    <p:extLst>
      <p:ext uri="{BB962C8B-B14F-4D97-AF65-F5344CB8AC3E}">
        <p14:creationId xmlns:p14="http://schemas.microsoft.com/office/powerpoint/2010/main" val="3877791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686800" cy="5410200"/>
          </a:xfrm>
        </p:spPr>
        <p:txBody>
          <a:bodyPr>
            <a:normAutofit/>
          </a:bodyPr>
          <a:lstStyle/>
          <a:p>
            <a:pPr marL="0" marR="0" indent="0" algn="just">
              <a:lnSpc>
                <a:spcPct val="150000"/>
              </a:lnSpc>
              <a:spcBef>
                <a:spcPts val="0"/>
              </a:spcBef>
              <a:spcAft>
                <a:spcPts val="1000"/>
              </a:spcAft>
              <a:buNone/>
              <a:tabLst>
                <a:tab pos="685800" algn="l"/>
              </a:tabLst>
            </a:pPr>
            <a:r>
              <a:rPr lang="en-US" sz="2400" kern="1800" dirty="0" smtClean="0">
                <a:latin typeface="Calibri"/>
                <a:ea typeface="Times New Roman"/>
                <a:cs typeface="Times New Roman"/>
              </a:rPr>
              <a:t>Armenian </a:t>
            </a:r>
            <a:r>
              <a:rPr lang="en-US" sz="2400" kern="1800" dirty="0">
                <a:latin typeface="Calibri"/>
                <a:ea typeface="Times New Roman"/>
                <a:cs typeface="Times New Roman"/>
              </a:rPr>
              <a:t>technology education model presented by </a:t>
            </a:r>
            <a:r>
              <a:rPr lang="en-US" sz="2400" dirty="0">
                <a:latin typeface="Calibri"/>
                <a:ea typeface="Calibri"/>
                <a:cs typeface="Times New Roman"/>
              </a:rPr>
              <a:t>“ARMATH”</a:t>
            </a:r>
            <a:r>
              <a:rPr lang="en-US" sz="2400" kern="1800" dirty="0">
                <a:latin typeface="Calibri"/>
                <a:ea typeface="Times New Roman"/>
                <a:cs typeface="Times New Roman"/>
              </a:rPr>
              <a:t> have already been implemented in the schools of such countries, as: </a:t>
            </a:r>
            <a:r>
              <a:rPr lang="en-US" sz="2400" b="1" kern="1800" dirty="0">
                <a:solidFill>
                  <a:schemeClr val="accent2">
                    <a:lumMod val="60000"/>
                    <a:lumOff val="40000"/>
                  </a:schemeClr>
                </a:solidFill>
                <a:latin typeface="Calibri"/>
                <a:ea typeface="Times New Roman"/>
                <a:cs typeface="Times New Roman"/>
              </a:rPr>
              <a:t>India, Ethiopia, Afghanistan</a:t>
            </a:r>
            <a:r>
              <a:rPr lang="en-US" sz="2400" kern="1800" dirty="0">
                <a:latin typeface="Calibri"/>
                <a:ea typeface="Times New Roman"/>
                <a:cs typeface="Times New Roman"/>
              </a:rPr>
              <a:t>.</a:t>
            </a:r>
            <a:r>
              <a:rPr lang="en-US" sz="2400" b="1" kern="1800" dirty="0">
                <a:latin typeface="Calibri"/>
                <a:ea typeface="Times New Roman"/>
                <a:cs typeface="Times New Roman"/>
              </a:rPr>
              <a:t>  </a:t>
            </a:r>
            <a:r>
              <a:rPr lang="en-US" sz="2400" dirty="0">
                <a:latin typeface="Calibri"/>
                <a:ea typeface="Calibri"/>
                <a:cs typeface="Times New Roman"/>
              </a:rPr>
              <a:t>Moreover, the number of countries such as</a:t>
            </a:r>
            <a:r>
              <a:rPr lang="en-US" sz="2400" b="1" i="1" dirty="0">
                <a:latin typeface="Calibri"/>
                <a:ea typeface="Calibri"/>
                <a:cs typeface="Times New Roman"/>
              </a:rPr>
              <a:t> Greece, Bulgaria, Lithuania, Estonia,</a:t>
            </a:r>
            <a:r>
              <a:rPr lang="en-US" sz="2400" i="1" dirty="0">
                <a:latin typeface="Calibri"/>
                <a:ea typeface="Calibri"/>
                <a:cs typeface="Times New Roman"/>
              </a:rPr>
              <a:t> </a:t>
            </a:r>
            <a:r>
              <a:rPr lang="en-US" sz="2400" b="1" i="1" dirty="0">
                <a:latin typeface="Calibri"/>
                <a:ea typeface="Calibri"/>
                <a:cs typeface="Times New Roman"/>
              </a:rPr>
              <a:t>Bangladesh, Malaysia, Brazil, Iraq </a:t>
            </a:r>
            <a:r>
              <a:rPr lang="en-US" sz="2400" dirty="0">
                <a:latin typeface="Calibri"/>
                <a:ea typeface="Calibri"/>
                <a:cs typeface="Times New Roman"/>
              </a:rPr>
              <a:t>and a number of other countries as well showed </a:t>
            </a:r>
            <a:endParaRPr lang="en-US" sz="2400" dirty="0" smtClean="0">
              <a:latin typeface="Calibri"/>
              <a:ea typeface="Calibri"/>
              <a:cs typeface="Times New Roman"/>
            </a:endParaRPr>
          </a:p>
          <a:p>
            <a:pPr marL="0" marR="0" indent="0" algn="just">
              <a:lnSpc>
                <a:spcPct val="150000"/>
              </a:lnSpc>
              <a:spcBef>
                <a:spcPts val="0"/>
              </a:spcBef>
              <a:spcAft>
                <a:spcPts val="1000"/>
              </a:spcAft>
              <a:buNone/>
              <a:tabLst>
                <a:tab pos="685800" algn="l"/>
              </a:tabLst>
            </a:pPr>
            <a:r>
              <a:rPr lang="en-US" sz="2400" dirty="0" smtClean="0">
                <a:latin typeface="Calibri"/>
                <a:ea typeface="Calibri"/>
                <a:cs typeface="Times New Roman"/>
              </a:rPr>
              <a:t>great </a:t>
            </a:r>
            <a:r>
              <a:rPr lang="en-US" sz="2400" dirty="0">
                <a:latin typeface="Calibri"/>
                <a:ea typeface="Calibri"/>
                <a:cs typeface="Times New Roman"/>
              </a:rPr>
              <a:t>interest towards </a:t>
            </a:r>
            <a:endParaRPr lang="en-US" sz="2400" dirty="0" smtClean="0">
              <a:latin typeface="Calibri"/>
              <a:ea typeface="Calibri"/>
              <a:cs typeface="Times New Roman"/>
            </a:endParaRPr>
          </a:p>
          <a:p>
            <a:pPr marL="0" marR="0" indent="0" algn="just">
              <a:lnSpc>
                <a:spcPct val="150000"/>
              </a:lnSpc>
              <a:spcBef>
                <a:spcPts val="0"/>
              </a:spcBef>
              <a:spcAft>
                <a:spcPts val="1000"/>
              </a:spcAft>
              <a:buNone/>
              <a:tabLst>
                <a:tab pos="685800" algn="l"/>
              </a:tabLst>
            </a:pPr>
            <a:r>
              <a:rPr lang="en-US" sz="2400" dirty="0" smtClean="0">
                <a:latin typeface="Calibri"/>
                <a:ea typeface="Calibri"/>
                <a:cs typeface="Times New Roman"/>
              </a:rPr>
              <a:t>the </a:t>
            </a:r>
            <a:r>
              <a:rPr lang="en-US" sz="2400" dirty="0">
                <a:latin typeface="Calibri"/>
                <a:ea typeface="Calibri"/>
                <a:cs typeface="Times New Roman"/>
              </a:rPr>
              <a:t>“ARMATH”</a:t>
            </a:r>
            <a:r>
              <a:rPr lang="en-US" sz="2400" kern="1800" dirty="0">
                <a:latin typeface="Calibri"/>
                <a:ea typeface="Times New Roman"/>
                <a:cs typeface="Times New Roman"/>
              </a:rPr>
              <a:t> </a:t>
            </a:r>
            <a:r>
              <a:rPr lang="en-US" sz="2400" dirty="0">
                <a:latin typeface="Calibri"/>
                <a:ea typeface="Calibri"/>
                <a:cs typeface="Times New Roman"/>
              </a:rPr>
              <a:t>project.   </a:t>
            </a:r>
          </a:p>
          <a:p>
            <a:endParaRPr lang="en-US" dirty="0"/>
          </a:p>
        </p:txBody>
      </p:sp>
      <p:sp>
        <p:nvSpPr>
          <p:cNvPr id="3" name="Title 2"/>
          <p:cNvSpPr>
            <a:spLocks noGrp="1"/>
          </p:cNvSpPr>
          <p:nvPr>
            <p:ph type="title"/>
          </p:nvPr>
        </p:nvSpPr>
        <p:spPr>
          <a:xfrm>
            <a:off x="152400" y="152400"/>
            <a:ext cx="8763000" cy="1143000"/>
          </a:xfrm>
          <a:solidFill>
            <a:schemeClr val="accent2">
              <a:lumMod val="40000"/>
              <a:lumOff val="60000"/>
            </a:schemeClr>
          </a:solidFill>
        </p:spPr>
        <p:txBody>
          <a:bodyPr>
            <a:normAutofit/>
          </a:bodyPr>
          <a:lstStyle/>
          <a:p>
            <a:pPr algn="ctr"/>
            <a:r>
              <a:rPr lang="en-US" sz="2000" b="1" kern="1800" dirty="0" smtClean="0">
                <a:solidFill>
                  <a:srgbClr val="C00000"/>
                </a:solidFill>
                <a:effectLst/>
                <a:ea typeface="Times New Roman"/>
                <a:cs typeface="Times New Roman"/>
              </a:rPr>
              <a:t>ARMENIAN  TECHNOLOGY  EDUCATION  MODEL  PRESENTED  BY  </a:t>
            </a:r>
            <a:r>
              <a:rPr lang="en-US" sz="2000" b="1" dirty="0" smtClean="0">
                <a:solidFill>
                  <a:srgbClr val="C00000"/>
                </a:solidFill>
                <a:effectLst/>
                <a:ea typeface="Calibri"/>
                <a:cs typeface="Times New Roman"/>
              </a:rPr>
              <a:t>“ARMATH”</a:t>
            </a:r>
            <a:r>
              <a:rPr lang="en-US" sz="2000" b="1" dirty="0" smtClean="0">
                <a:solidFill>
                  <a:srgbClr val="C00000"/>
                </a:solidFill>
                <a:effectLst/>
                <a:latin typeface="Sylfaen"/>
                <a:ea typeface="Calibri"/>
                <a:cs typeface="Times New Roman"/>
              </a:rPr>
              <a:t/>
            </a:r>
            <a:br>
              <a:rPr lang="en-US" sz="2000" b="1" dirty="0" smtClean="0">
                <a:solidFill>
                  <a:srgbClr val="C00000"/>
                </a:solidFill>
                <a:effectLst/>
                <a:latin typeface="Sylfaen"/>
                <a:ea typeface="Calibri"/>
                <a:cs typeface="Times New Roman"/>
              </a:rPr>
            </a:br>
            <a:r>
              <a:rPr lang="en-US" sz="2000" b="1" kern="1800" spc="0" dirty="0" smtClean="0">
                <a:ln>
                  <a:noFill/>
                </a:ln>
                <a:solidFill>
                  <a:srgbClr val="C00000"/>
                </a:solidFill>
                <a:effectLst/>
                <a:ea typeface="Times New Roman"/>
                <a:cs typeface="Times New Roman"/>
              </a:rPr>
              <a:t> HAVE  ALREADY  BEEN  IMPLEMENTED</a:t>
            </a:r>
            <a:r>
              <a:rPr lang="en-US" sz="2000" b="1" dirty="0" smtClean="0">
                <a:solidFill>
                  <a:srgbClr val="C00000"/>
                </a:solidFill>
                <a:effectLst/>
                <a:latin typeface="Sylfaen"/>
                <a:ea typeface="Calibri"/>
                <a:cs typeface="Times New Roman"/>
              </a:rPr>
              <a:t> </a:t>
            </a:r>
            <a:br>
              <a:rPr lang="en-US" sz="2000" b="1" dirty="0" smtClean="0">
                <a:solidFill>
                  <a:srgbClr val="C00000"/>
                </a:solidFill>
                <a:effectLst/>
                <a:latin typeface="Sylfaen"/>
                <a:ea typeface="Calibri"/>
                <a:cs typeface="Times New Roman"/>
              </a:rPr>
            </a:br>
            <a:r>
              <a:rPr lang="en-US" sz="2000" b="1" kern="1800" spc="0" dirty="0" smtClean="0">
                <a:ln>
                  <a:noFill/>
                </a:ln>
                <a:solidFill>
                  <a:srgbClr val="C00000"/>
                </a:solidFill>
                <a:effectLst/>
                <a:ea typeface="Times New Roman"/>
                <a:cs typeface="Times New Roman"/>
              </a:rPr>
              <a:t>IN  THE  SCHOOLS  OF  DIFFERENT  COUNTRIES</a:t>
            </a:r>
            <a:endParaRPr lang="en-US" sz="2000" b="1" dirty="0">
              <a:solidFill>
                <a:schemeClr val="accent4">
                  <a:lumMod val="75000"/>
                </a:schemeClr>
              </a:solidFill>
            </a:endParaRPr>
          </a:p>
        </p:txBody>
      </p:sp>
      <p:pic>
        <p:nvPicPr>
          <p:cNvPr id="4" name="Picture 3" descr="https://armath.am/uploads/news/67131824_2308001749517143_2802103807134138368_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4191000"/>
            <a:ext cx="4876800" cy="2362200"/>
          </a:xfrm>
          <a:prstGeom prst="rect">
            <a:avLst/>
          </a:prstGeom>
          <a:noFill/>
          <a:ln>
            <a:noFill/>
          </a:ln>
        </p:spPr>
      </p:pic>
    </p:spTree>
    <p:extLst>
      <p:ext uri="{BB962C8B-B14F-4D97-AF65-F5344CB8AC3E}">
        <p14:creationId xmlns:p14="http://schemas.microsoft.com/office/powerpoint/2010/main" val="3494774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8600" y="1752600"/>
            <a:ext cx="8763000" cy="4876800"/>
          </a:xfrm>
        </p:spPr>
        <p:txBody>
          <a:bodyPr/>
          <a:lstStyle/>
          <a:p>
            <a:pPr marL="0" marR="0" algn="just">
              <a:lnSpc>
                <a:spcPct val="115000"/>
              </a:lnSpc>
              <a:spcBef>
                <a:spcPts val="0"/>
              </a:spcBef>
              <a:spcAft>
                <a:spcPts val="1000"/>
              </a:spcAft>
            </a:pPr>
            <a:r>
              <a:rPr lang="en-US" sz="2800" dirty="0">
                <a:latin typeface="Calibri"/>
                <a:ea typeface="Calibri"/>
                <a:cs typeface="Tahoma"/>
              </a:rPr>
              <a:t>To make </a:t>
            </a:r>
            <a:r>
              <a:rPr lang="en-US" sz="2800" b="1" i="1" dirty="0">
                <a:latin typeface="Calibri"/>
                <a:ea typeface="Calibri"/>
                <a:cs typeface="Tahoma"/>
              </a:rPr>
              <a:t>PYT </a:t>
            </a:r>
            <a:r>
              <a:rPr lang="en-US" sz="2800" b="1" i="1" dirty="0">
                <a:latin typeface="Calibri"/>
                <a:ea typeface="Calibri"/>
                <a:cs typeface="Times New Roman"/>
              </a:rPr>
              <a:t>Web </a:t>
            </a:r>
            <a:r>
              <a:rPr lang="en-US" sz="2800" b="1" i="1" dirty="0">
                <a:latin typeface="Calibri"/>
                <a:ea typeface="Calibri"/>
                <a:cs typeface="Tahoma"/>
              </a:rPr>
              <a:t>pages</a:t>
            </a:r>
            <a:r>
              <a:rPr lang="en-US" sz="2800" b="1" dirty="0">
                <a:latin typeface="Calibri"/>
                <a:ea typeface="Calibri"/>
                <a:cs typeface="Tahoma"/>
              </a:rPr>
              <a:t> an effective tool for disaster prevention,</a:t>
            </a:r>
            <a:r>
              <a:rPr lang="en-US" sz="2800" dirty="0">
                <a:latin typeface="Calibri"/>
                <a:ea typeface="Calibri"/>
                <a:cs typeface="Tahoma"/>
              </a:rPr>
              <a:t> it is important </a:t>
            </a:r>
            <a:r>
              <a:rPr lang="en-US" sz="2800" b="1" dirty="0">
                <a:latin typeface="+mj-lt"/>
                <a:ea typeface="Calibri"/>
                <a:cs typeface="Tahoma"/>
              </a:rPr>
              <a:t>to involve the local community </a:t>
            </a:r>
            <a:r>
              <a:rPr lang="en-US" sz="2800" b="1" dirty="0" smtClean="0">
                <a:latin typeface="+mj-lt"/>
                <a:ea typeface="Calibri"/>
                <a:cs typeface="Times New Roman"/>
              </a:rPr>
              <a:t>(primary the young people)  </a:t>
            </a:r>
            <a:endParaRPr lang="en-US" sz="2800" b="1" dirty="0">
              <a:latin typeface="+mj-lt"/>
              <a:ea typeface="Calibri"/>
              <a:cs typeface="Times New Roman"/>
            </a:endParaRPr>
          </a:p>
          <a:p>
            <a:pPr marL="0" marR="0" indent="0" algn="just">
              <a:lnSpc>
                <a:spcPct val="115000"/>
              </a:lnSpc>
              <a:spcBef>
                <a:spcPts val="0"/>
              </a:spcBef>
              <a:spcAft>
                <a:spcPts val="1000"/>
              </a:spcAft>
              <a:buNone/>
            </a:pPr>
            <a:r>
              <a:rPr lang="en-US" sz="3200" b="1" dirty="0" smtClean="0">
                <a:solidFill>
                  <a:schemeClr val="accent2">
                    <a:lumMod val="60000"/>
                    <a:lumOff val="40000"/>
                  </a:schemeClr>
                </a:solidFill>
                <a:latin typeface="Calibri"/>
                <a:ea typeface="Calibri"/>
                <a:cs typeface="Tahoma"/>
              </a:rPr>
              <a:t>not only </a:t>
            </a:r>
            <a:r>
              <a:rPr lang="en-US" sz="3200" b="1" dirty="0">
                <a:solidFill>
                  <a:schemeClr val="accent2">
                    <a:lumMod val="60000"/>
                    <a:lumOff val="40000"/>
                  </a:schemeClr>
                </a:solidFill>
                <a:latin typeface="Calibri"/>
                <a:ea typeface="Calibri"/>
                <a:cs typeface="Tahoma"/>
              </a:rPr>
              <a:t>in their use, but also in their creation</a:t>
            </a:r>
            <a:r>
              <a:rPr lang="en-US" sz="3200" b="1" dirty="0" smtClean="0">
                <a:solidFill>
                  <a:schemeClr val="accent2">
                    <a:lumMod val="60000"/>
                    <a:lumOff val="40000"/>
                  </a:schemeClr>
                </a:solidFill>
                <a:latin typeface="Calibri"/>
                <a:ea typeface="Calibri"/>
                <a:cs typeface="Tahoma"/>
              </a:rPr>
              <a:t>.</a:t>
            </a:r>
            <a:endParaRPr lang="en-US" sz="3200" b="1" dirty="0">
              <a:solidFill>
                <a:schemeClr val="accent2">
                  <a:lumMod val="60000"/>
                  <a:lumOff val="40000"/>
                </a:schemeClr>
              </a:solidFill>
              <a:latin typeface="Calibri"/>
              <a:ea typeface="Calibri"/>
              <a:cs typeface="Times New Roman"/>
            </a:endParaRPr>
          </a:p>
        </p:txBody>
      </p:sp>
      <p:sp>
        <p:nvSpPr>
          <p:cNvPr id="3" name="Заголовок 2"/>
          <p:cNvSpPr>
            <a:spLocks noGrp="1"/>
          </p:cNvSpPr>
          <p:nvPr>
            <p:ph type="title"/>
          </p:nvPr>
        </p:nvSpPr>
        <p:spPr>
          <a:xfrm>
            <a:off x="228600" y="152400"/>
            <a:ext cx="8763000" cy="1524000"/>
          </a:xfrm>
          <a:solidFill>
            <a:schemeClr val="accent2">
              <a:lumMod val="60000"/>
              <a:lumOff val="40000"/>
            </a:schemeClr>
          </a:solidFill>
        </p:spPr>
        <p:txBody>
          <a:bodyPr>
            <a:noAutofit/>
          </a:bodyPr>
          <a:lstStyle/>
          <a:p>
            <a:pPr marL="0" marR="0" algn="ctr">
              <a:spcBef>
                <a:spcPts val="0"/>
              </a:spcBef>
              <a:spcAft>
                <a:spcPts val="0"/>
              </a:spcAft>
            </a:pPr>
            <a:r>
              <a:rPr lang="en-US" sz="3200" dirty="0" smtClean="0">
                <a:ln w="3200">
                  <a:solidFill>
                    <a:srgbClr val="444D26">
                      <a:shade val="75000"/>
                      <a:alpha val="25000"/>
                    </a:srgbClr>
                  </a:solidFill>
                  <a:prstDash val="solid"/>
                  <a:round/>
                </a:ln>
                <a:solidFill>
                  <a:srgbClr val="C00000"/>
                </a:solidFill>
                <a:effectLst/>
                <a:ea typeface="Calibri"/>
                <a:cs typeface="Times New Roman"/>
              </a:rPr>
              <a:t> </a:t>
            </a:r>
            <a:r>
              <a:rPr lang="en-US" sz="3200" b="1" dirty="0" smtClean="0">
                <a:ln w="3200">
                  <a:solidFill>
                    <a:srgbClr val="444D26">
                      <a:shade val="75000"/>
                      <a:alpha val="25000"/>
                    </a:srgbClr>
                  </a:solidFill>
                  <a:prstDash val="solid"/>
                  <a:round/>
                </a:ln>
                <a:solidFill>
                  <a:srgbClr val="C00000"/>
                </a:solidFill>
                <a:effectLst/>
                <a:ea typeface="Calibri"/>
                <a:cs typeface="Times New Roman"/>
              </a:rPr>
              <a:t>2.</a:t>
            </a:r>
            <a:r>
              <a:rPr lang="en-US" sz="3200" dirty="0" smtClean="0">
                <a:ln w="3200">
                  <a:solidFill>
                    <a:srgbClr val="444D26">
                      <a:shade val="75000"/>
                      <a:alpha val="25000"/>
                    </a:srgbClr>
                  </a:solidFill>
                  <a:prstDash val="solid"/>
                  <a:round/>
                </a:ln>
                <a:solidFill>
                  <a:srgbClr val="C00000"/>
                </a:solidFill>
                <a:effectLst/>
                <a:ea typeface="Calibri"/>
                <a:cs typeface="Times New Roman"/>
              </a:rPr>
              <a:t>  </a:t>
            </a:r>
            <a:r>
              <a:rPr lang="en-US" sz="3200" b="1" dirty="0" smtClean="0">
                <a:ln w="3200">
                  <a:solidFill>
                    <a:srgbClr val="444D26">
                      <a:shade val="75000"/>
                      <a:alpha val="25000"/>
                    </a:srgbClr>
                  </a:solidFill>
                  <a:prstDash val="solid"/>
                  <a:round/>
                </a:ln>
                <a:solidFill>
                  <a:srgbClr val="C00000"/>
                </a:solidFill>
                <a:effectLst/>
                <a:ea typeface="Calibri"/>
                <a:cs typeface="Times New Roman"/>
              </a:rPr>
              <a:t>USEFUL   GUIDELINES</a:t>
            </a:r>
            <a:r>
              <a:rPr lang="en-US" sz="3200" b="1" dirty="0">
                <a:ln w="3200">
                  <a:solidFill>
                    <a:srgbClr val="444D26">
                      <a:shade val="75000"/>
                      <a:alpha val="25000"/>
                    </a:srgbClr>
                  </a:solidFill>
                  <a:prstDash val="solid"/>
                  <a:round/>
                </a:ln>
                <a:solidFill>
                  <a:srgbClr val="C00000"/>
                </a:solidFill>
                <a:effectLst/>
                <a:ea typeface="Calibri"/>
                <a:cs typeface="Times New Roman"/>
              </a:rPr>
              <a:t/>
            </a:r>
            <a:br>
              <a:rPr lang="en-US" sz="3200" b="1" dirty="0">
                <a:ln w="3200">
                  <a:solidFill>
                    <a:srgbClr val="444D26">
                      <a:shade val="75000"/>
                      <a:alpha val="25000"/>
                    </a:srgbClr>
                  </a:solidFill>
                  <a:prstDash val="solid"/>
                  <a:round/>
                </a:ln>
                <a:solidFill>
                  <a:srgbClr val="C00000"/>
                </a:solidFill>
                <a:effectLst/>
                <a:ea typeface="Calibri"/>
                <a:cs typeface="Times New Roman"/>
              </a:rPr>
            </a:br>
            <a:r>
              <a:rPr lang="en-US" sz="3200" b="1" dirty="0" smtClean="0">
                <a:ln w="3200">
                  <a:solidFill>
                    <a:srgbClr val="444D26">
                      <a:shade val="75000"/>
                      <a:alpha val="25000"/>
                    </a:srgbClr>
                  </a:solidFill>
                  <a:prstDash val="solid"/>
                  <a:round/>
                </a:ln>
                <a:solidFill>
                  <a:srgbClr val="C00000"/>
                </a:solidFill>
                <a:effectLst/>
                <a:ea typeface="Calibri"/>
                <a:cs typeface="Times New Roman"/>
              </a:rPr>
              <a:t>    FOR  THE  CREATION  OF  THE </a:t>
            </a:r>
            <a:r>
              <a:rPr lang="en-US" sz="3200" b="1" i="1" dirty="0" smtClean="0">
                <a:solidFill>
                  <a:srgbClr val="C00000"/>
                </a:solidFill>
                <a:effectLst/>
                <a:ea typeface="Calibri"/>
                <a:cs typeface="Times New Roman"/>
              </a:rPr>
              <a:t>  </a:t>
            </a:r>
            <a:r>
              <a:rPr lang="en-US" sz="3200" b="1" dirty="0">
                <a:solidFill>
                  <a:srgbClr val="C00000"/>
                </a:solidFill>
                <a:effectLst/>
                <a:ea typeface="Calibri"/>
                <a:cs typeface="Times New Roman"/>
              </a:rPr>
              <a:t/>
            </a:r>
            <a:br>
              <a:rPr lang="en-US" sz="3200" b="1" dirty="0">
                <a:solidFill>
                  <a:srgbClr val="C00000"/>
                </a:solidFill>
                <a:effectLst/>
                <a:ea typeface="Calibri"/>
                <a:cs typeface="Times New Roman"/>
              </a:rPr>
            </a:br>
            <a:r>
              <a:rPr lang="en-US" sz="3200" b="1" dirty="0" smtClean="0">
                <a:ln w="3200">
                  <a:solidFill>
                    <a:srgbClr val="444D26">
                      <a:shade val="75000"/>
                      <a:alpha val="25000"/>
                    </a:srgbClr>
                  </a:solidFill>
                  <a:prstDash val="solid"/>
                  <a:round/>
                </a:ln>
                <a:solidFill>
                  <a:srgbClr val="C00000"/>
                </a:solidFill>
                <a:effectLst/>
                <a:ea typeface="Calibri"/>
                <a:cs typeface="Times New Roman"/>
              </a:rPr>
              <a:t>“PROTECT  </a:t>
            </a:r>
            <a:r>
              <a:rPr lang="en-US" sz="3200" b="1" dirty="0">
                <a:ln w="3200">
                  <a:solidFill>
                    <a:srgbClr val="444D26">
                      <a:shade val="75000"/>
                      <a:alpha val="25000"/>
                    </a:srgbClr>
                  </a:solidFill>
                  <a:prstDash val="solid"/>
                  <a:round/>
                </a:ln>
                <a:solidFill>
                  <a:srgbClr val="C00000"/>
                </a:solidFill>
                <a:effectLst/>
                <a:ea typeface="Calibri"/>
                <a:cs typeface="Times New Roman"/>
              </a:rPr>
              <a:t>YOUR  TERRITORY ” </a:t>
            </a:r>
            <a:r>
              <a:rPr lang="en-US" sz="3200" b="1" dirty="0" smtClean="0">
                <a:ln w="3200">
                  <a:solidFill>
                    <a:srgbClr val="444D26">
                      <a:shade val="75000"/>
                      <a:alpha val="25000"/>
                    </a:srgbClr>
                  </a:solidFill>
                  <a:prstDash val="solid"/>
                  <a:round/>
                </a:ln>
                <a:solidFill>
                  <a:srgbClr val="C00000"/>
                </a:solidFill>
                <a:effectLst/>
                <a:ea typeface="Calibri"/>
                <a:cs typeface="Times New Roman"/>
              </a:rPr>
              <a:t> (</a:t>
            </a:r>
            <a:r>
              <a:rPr lang="en-US" sz="3200" b="1" dirty="0">
                <a:ln w="3200">
                  <a:solidFill>
                    <a:srgbClr val="444D26">
                      <a:shade val="75000"/>
                      <a:alpha val="25000"/>
                    </a:srgbClr>
                  </a:solidFill>
                  <a:prstDash val="solid"/>
                  <a:round/>
                </a:ln>
                <a:solidFill>
                  <a:srgbClr val="C00000"/>
                </a:solidFill>
                <a:effectLst/>
                <a:ea typeface="Calibri"/>
                <a:cs typeface="Times New Roman"/>
              </a:rPr>
              <a:t>PYT)  </a:t>
            </a:r>
            <a:r>
              <a:rPr lang="en-US" sz="3200" b="1" i="1" dirty="0">
                <a:ln w="3200">
                  <a:solidFill>
                    <a:srgbClr val="444D26">
                      <a:shade val="75000"/>
                      <a:alpha val="25000"/>
                    </a:srgbClr>
                  </a:solidFill>
                  <a:prstDash val="solid"/>
                  <a:round/>
                </a:ln>
                <a:solidFill>
                  <a:srgbClr val="C00000"/>
                </a:solidFill>
                <a:effectLst/>
                <a:ea typeface="Calibri"/>
                <a:cs typeface="Times New Roman"/>
              </a:rPr>
              <a:t>Web  - pages</a:t>
            </a:r>
            <a:endParaRPr lang="en-US" sz="3200" b="1" dirty="0">
              <a:solidFill>
                <a:schemeClr val="accent2">
                  <a:lumMod val="75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3810000" cy="2590800"/>
          </a:xfrm>
          <a:prstGeom prst="rect">
            <a:avLst/>
          </a:prstGeom>
          <a:ln/>
          <a:extLst/>
        </p:spPr>
        <p:style>
          <a:lnRef idx="3">
            <a:schemeClr val="lt1"/>
          </a:lnRef>
          <a:fillRef idx="1">
            <a:schemeClr val="accent2"/>
          </a:fillRef>
          <a:effectRef idx="1">
            <a:schemeClr val="accent2"/>
          </a:effectRef>
          <a:fontRef idx="minor">
            <a:schemeClr val="lt1"/>
          </a:fontRef>
        </p:style>
      </p:pic>
      <p:pic>
        <p:nvPicPr>
          <p:cNvPr id="6" name="Picture 5" descr="https://armath.am/uploads/events_images/gn4043svcppvu4dnor2kel5h1.jpg"/>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038600"/>
            <a:ext cx="4343400" cy="2667000"/>
          </a:xfrm>
          <a:prstGeom prst="rect">
            <a:avLst/>
          </a:prstGeom>
          <a:noFill/>
          <a:ln>
            <a:noFill/>
          </a:ln>
        </p:spPr>
      </p:pic>
    </p:spTree>
    <p:extLst>
      <p:ext uri="{BB962C8B-B14F-4D97-AF65-F5344CB8AC3E}">
        <p14:creationId xmlns:p14="http://schemas.microsoft.com/office/powerpoint/2010/main" val="3576131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28600" y="152400"/>
            <a:ext cx="8686800" cy="2057400"/>
          </a:xfrm>
          <a:solidFill>
            <a:schemeClr val="accent2">
              <a:lumMod val="60000"/>
              <a:lumOff val="40000"/>
            </a:schemeClr>
          </a:solidFill>
        </p:spPr>
        <p:txBody>
          <a:bodyPr>
            <a:noAutofit/>
          </a:bodyPr>
          <a:lstStyle/>
          <a:p>
            <a:pPr lvl="0">
              <a:spcBef>
                <a:spcPts val="0"/>
              </a:spcBef>
            </a:pPr>
            <a:r>
              <a:rPr lang="en-US" sz="2400" b="1" dirty="0" smtClean="0">
                <a:solidFill>
                  <a:schemeClr val="accent2">
                    <a:lumMod val="75000"/>
                  </a:schemeClr>
                </a:solidFill>
                <a:latin typeface="Calibri" panose="020F0502020204030204" pitchFamily="34" charset="0"/>
                <a:ea typeface="Calibri"/>
                <a:cs typeface="Calibri" panose="020F0502020204030204" pitchFamily="34" charset="0"/>
              </a:rPr>
              <a:t>COORDINATOR   OF   THE    PROJECT :</a:t>
            </a:r>
            <a:br>
              <a:rPr lang="en-US" sz="2400" b="1" dirty="0" smtClean="0">
                <a:solidFill>
                  <a:schemeClr val="accent2">
                    <a:lumMod val="75000"/>
                  </a:schemeClr>
                </a:solidFill>
                <a:latin typeface="Calibri" panose="020F0502020204030204" pitchFamily="34" charset="0"/>
                <a:ea typeface="Calibri"/>
                <a:cs typeface="Calibri" panose="020F0502020204030204" pitchFamily="34" charset="0"/>
              </a:rPr>
            </a:br>
            <a:r>
              <a:rPr lang="en-US" sz="2400" b="1" dirty="0" smtClean="0">
                <a:solidFill>
                  <a:schemeClr val="accent6"/>
                </a:solidFill>
                <a:latin typeface="Calibri" panose="020F0502020204030204" pitchFamily="34" charset="0"/>
                <a:ea typeface="Calibri"/>
                <a:cs typeface="Calibri" panose="020F0502020204030204" pitchFamily="34" charset="0"/>
              </a:rPr>
              <a:t>European   Interregional   Scientific   and   Educational   Centre</a:t>
            </a:r>
            <a:br>
              <a:rPr lang="en-US" sz="2400" b="1" dirty="0" smtClean="0">
                <a:solidFill>
                  <a:schemeClr val="accent6"/>
                </a:solidFill>
                <a:latin typeface="Calibri" panose="020F0502020204030204" pitchFamily="34" charset="0"/>
                <a:ea typeface="Calibri"/>
                <a:cs typeface="Calibri" panose="020F0502020204030204" pitchFamily="34" charset="0"/>
              </a:rPr>
            </a:br>
            <a:r>
              <a:rPr lang="en-US" sz="2400" b="1" dirty="0" smtClean="0">
                <a:solidFill>
                  <a:schemeClr val="accent6"/>
                </a:solidFill>
                <a:latin typeface="Calibri" panose="020F0502020204030204" pitchFamily="34" charset="0"/>
                <a:ea typeface="Calibri"/>
                <a:cs typeface="Calibri" panose="020F0502020204030204" pitchFamily="34" charset="0"/>
              </a:rPr>
              <a:t>on   Major   Risk   Management,</a:t>
            </a:r>
            <a:r>
              <a:rPr lang="en-US" sz="2400" spc="0" dirty="0">
                <a:ln>
                  <a:noFill/>
                </a:ln>
                <a:solidFill>
                  <a:schemeClr val="accent6"/>
                </a:solidFill>
                <a:effectLst/>
                <a:latin typeface="Calibri" panose="020F0502020204030204" pitchFamily="34" charset="0"/>
                <a:ea typeface="Calibri"/>
                <a:cs typeface="Calibri" panose="020F0502020204030204" pitchFamily="34" charset="0"/>
              </a:rPr>
              <a:t/>
            </a:r>
            <a:br>
              <a:rPr lang="en-US" sz="2400" spc="0" dirty="0">
                <a:ln>
                  <a:noFill/>
                </a:ln>
                <a:solidFill>
                  <a:schemeClr val="accent6"/>
                </a:solidFill>
                <a:effectLst/>
                <a:latin typeface="Calibri" panose="020F0502020204030204" pitchFamily="34" charset="0"/>
                <a:ea typeface="Calibri"/>
                <a:cs typeface="Calibri" panose="020F0502020204030204" pitchFamily="34" charset="0"/>
              </a:rPr>
            </a:br>
            <a:r>
              <a:rPr lang="en-US" sz="2400" b="1" spc="0" dirty="0" smtClean="0">
                <a:ln>
                  <a:noFill/>
                </a:ln>
                <a:solidFill>
                  <a:schemeClr val="accent6"/>
                </a:solidFill>
                <a:effectLst/>
                <a:latin typeface="Calibri" panose="020F0502020204030204" pitchFamily="34" charset="0"/>
                <a:ea typeface="Calibri"/>
                <a:cs typeface="Calibri" panose="020F0502020204030204" pitchFamily="34" charset="0"/>
              </a:rPr>
              <a:t>Yerevan,  Armenia</a:t>
            </a:r>
            <a:r>
              <a:rPr lang="en-US" sz="2400" spc="0" dirty="0" smtClean="0">
                <a:ln>
                  <a:noFill/>
                </a:ln>
                <a:solidFill>
                  <a:schemeClr val="accent6"/>
                </a:solidFill>
                <a:effectLst/>
                <a:latin typeface="Calibri" panose="020F0502020204030204" pitchFamily="34" charset="0"/>
                <a:ea typeface="Calibri"/>
                <a:cs typeface="Calibri" panose="020F0502020204030204" pitchFamily="34" charset="0"/>
              </a:rPr>
              <a:t/>
            </a:r>
            <a:br>
              <a:rPr lang="en-US" sz="2400" spc="0" dirty="0" smtClean="0">
                <a:ln>
                  <a:noFill/>
                </a:ln>
                <a:solidFill>
                  <a:schemeClr val="accent6"/>
                </a:solidFill>
                <a:effectLst/>
                <a:latin typeface="Calibri" panose="020F0502020204030204" pitchFamily="34" charset="0"/>
                <a:ea typeface="Calibri"/>
                <a:cs typeface="Calibri" panose="020F0502020204030204" pitchFamily="34" charset="0"/>
              </a:rPr>
            </a:br>
            <a:endParaRPr lang="en-US" sz="2400" dirty="0">
              <a:solidFill>
                <a:schemeClr val="accent6"/>
              </a:solidFill>
              <a:latin typeface="Calibri" panose="020F0502020204030204" pitchFamily="34" charset="0"/>
              <a:cs typeface="Calibri" panose="020F0502020204030204" pitchFamily="34"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2819400"/>
            <a:ext cx="2819257"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325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04800" y="1371600"/>
            <a:ext cx="8534400" cy="5257800"/>
          </a:xfrm>
        </p:spPr>
        <p:txBody>
          <a:bodyPr>
            <a:normAutofit fontScale="25000" lnSpcReduction="20000"/>
          </a:bodyPr>
          <a:lstStyle/>
          <a:p>
            <a:pPr marL="1005840" lvl="3" indent="0">
              <a:spcBef>
                <a:spcPts val="0"/>
              </a:spcBef>
              <a:spcAft>
                <a:spcPts val="120"/>
              </a:spcAft>
              <a:buClr>
                <a:srgbClr val="F3A447">
                  <a:shade val="75000"/>
                </a:srgbClr>
              </a:buClr>
              <a:buNone/>
            </a:pPr>
            <a:r>
              <a:rPr lang="en-US" sz="9600" b="1" i="1" dirty="0" smtClean="0">
                <a:solidFill>
                  <a:prstClr val="white"/>
                </a:solidFill>
                <a:latin typeface="Calibri"/>
                <a:ea typeface="Calibri"/>
              </a:rPr>
              <a:t>a) PRELIMINARY STAGE </a:t>
            </a:r>
          </a:p>
          <a:p>
            <a:pPr algn="just"/>
            <a:r>
              <a:rPr lang="en-US" sz="9600" dirty="0" smtClean="0">
                <a:solidFill>
                  <a:schemeClr val="accent2">
                    <a:lumMod val="60000"/>
                    <a:lumOff val="40000"/>
                  </a:schemeClr>
                </a:solidFill>
                <a:latin typeface="+mj-lt"/>
                <a:cs typeface="Calibri" panose="020F0502020204030204" pitchFamily="34" charset="0"/>
              </a:rPr>
              <a:t>A </a:t>
            </a:r>
            <a:r>
              <a:rPr lang="en-US" sz="9600" dirty="0">
                <a:solidFill>
                  <a:schemeClr val="accent2">
                    <a:lumMod val="60000"/>
                    <a:lumOff val="40000"/>
                  </a:schemeClr>
                </a:solidFill>
                <a:latin typeface="+mj-lt"/>
                <a:cs typeface="Calibri" panose="020F0502020204030204" pitchFamily="34" charset="0"/>
              </a:rPr>
              <a:t>research on the local media websites </a:t>
            </a:r>
            <a:r>
              <a:rPr lang="en-US" sz="9600" dirty="0">
                <a:latin typeface="+mj-lt"/>
                <a:cs typeface="Calibri" panose="020F0502020204030204" pitchFamily="34" charset="0"/>
              </a:rPr>
              <a:t>can help selecting the most recurring news about the instability affecting the territory over the last years. </a:t>
            </a:r>
          </a:p>
          <a:p>
            <a:pPr algn="just"/>
            <a:r>
              <a:rPr lang="en-US" sz="9600" dirty="0" smtClean="0">
                <a:latin typeface="+mj-lt"/>
              </a:rPr>
              <a:t>Another </a:t>
            </a:r>
            <a:r>
              <a:rPr lang="en-US" sz="9600" dirty="0">
                <a:latin typeface="+mj-lt"/>
              </a:rPr>
              <a:t>very useful instrument is </a:t>
            </a:r>
            <a:r>
              <a:rPr lang="en-US" sz="9600" dirty="0">
                <a:solidFill>
                  <a:schemeClr val="accent2">
                    <a:lumMod val="60000"/>
                    <a:lumOff val="40000"/>
                  </a:schemeClr>
                </a:solidFill>
                <a:latin typeface="+mj-lt"/>
              </a:rPr>
              <a:t>a map of the local environmental </a:t>
            </a:r>
            <a:r>
              <a:rPr lang="en-US" sz="9600" dirty="0" smtClean="0">
                <a:solidFill>
                  <a:schemeClr val="accent2">
                    <a:lumMod val="60000"/>
                    <a:lumOff val="40000"/>
                  </a:schemeClr>
                </a:solidFill>
                <a:latin typeface="+mj-lt"/>
              </a:rPr>
              <a:t>protection  associations </a:t>
            </a:r>
            <a:endParaRPr lang="en-US" sz="9600" dirty="0">
              <a:solidFill>
                <a:schemeClr val="accent2">
                  <a:lumMod val="60000"/>
                  <a:lumOff val="40000"/>
                </a:schemeClr>
              </a:solidFill>
              <a:latin typeface="+mj-lt"/>
            </a:endParaRPr>
          </a:p>
          <a:p>
            <a:pPr algn="just"/>
            <a:r>
              <a:rPr lang="en-US" sz="9600" dirty="0" smtClean="0">
                <a:latin typeface="+mj-lt"/>
              </a:rPr>
              <a:t>The </a:t>
            </a:r>
            <a:r>
              <a:rPr lang="en-US" sz="9600" dirty="0">
                <a:latin typeface="+mj-lt"/>
              </a:rPr>
              <a:t>data which can be collected at this stage help to carry out a more </a:t>
            </a:r>
            <a:r>
              <a:rPr lang="en-US" sz="9600">
                <a:latin typeface="+mj-lt"/>
              </a:rPr>
              <a:t>specific </a:t>
            </a:r>
            <a:r>
              <a:rPr lang="en-US" sz="9600" smtClean="0">
                <a:latin typeface="+mj-lt"/>
              </a:rPr>
              <a:t>research</a:t>
            </a:r>
            <a:r>
              <a:rPr lang="en-US" sz="9600" dirty="0">
                <a:latin typeface="+mj-lt"/>
              </a:rPr>
              <a:t>, according to the scientific literature found, </a:t>
            </a:r>
            <a:r>
              <a:rPr lang="en-US" sz="9600" dirty="0">
                <a:solidFill>
                  <a:schemeClr val="accent2">
                    <a:lumMod val="60000"/>
                    <a:lumOff val="40000"/>
                  </a:schemeClr>
                </a:solidFill>
                <a:latin typeface="+mj-lt"/>
              </a:rPr>
              <a:t>as regards </a:t>
            </a:r>
            <a:r>
              <a:rPr lang="en-US" sz="9600" dirty="0" smtClean="0">
                <a:solidFill>
                  <a:schemeClr val="accent2">
                    <a:lumMod val="60000"/>
                    <a:lumOff val="40000"/>
                  </a:schemeClr>
                </a:solidFill>
                <a:latin typeface="+mj-lt"/>
              </a:rPr>
              <a:t>  the </a:t>
            </a:r>
            <a:r>
              <a:rPr lang="en-US" sz="9600" dirty="0">
                <a:solidFill>
                  <a:schemeClr val="accent2">
                    <a:lumMod val="60000"/>
                    <a:lumOff val="40000"/>
                  </a:schemeClr>
                </a:solidFill>
                <a:latin typeface="+mj-lt"/>
              </a:rPr>
              <a:t>disasters that have affected that territory</a:t>
            </a:r>
            <a:r>
              <a:rPr lang="en-US" sz="9600" dirty="0">
                <a:latin typeface="+mj-lt"/>
              </a:rPr>
              <a:t>. </a:t>
            </a:r>
            <a:endParaRPr lang="en-US" sz="9600" dirty="0" smtClean="0">
              <a:latin typeface="+mj-lt"/>
            </a:endParaRPr>
          </a:p>
          <a:p>
            <a:pPr algn="just"/>
            <a:endParaRPr lang="en-US" sz="6000" dirty="0" smtClean="0">
              <a:latin typeface="+mj-lt"/>
            </a:endParaRPr>
          </a:p>
          <a:p>
            <a:pPr marL="0" marR="0" indent="0" algn="just">
              <a:lnSpc>
                <a:spcPct val="115000"/>
              </a:lnSpc>
              <a:spcBef>
                <a:spcPts val="0"/>
              </a:spcBef>
              <a:spcAft>
                <a:spcPts val="1000"/>
              </a:spcAft>
              <a:buNone/>
            </a:pPr>
            <a:r>
              <a:rPr lang="en-US" sz="8000" b="1" i="1" dirty="0" smtClean="0">
                <a:latin typeface="Calibri"/>
                <a:ea typeface="Calibri"/>
                <a:cs typeface="Times New Roman"/>
              </a:rPr>
              <a:t>b</a:t>
            </a:r>
            <a:r>
              <a:rPr lang="en-US" sz="8000" b="1" i="1" dirty="0">
                <a:latin typeface="Calibri"/>
                <a:ea typeface="Calibri"/>
                <a:cs typeface="Times New Roman"/>
              </a:rPr>
              <a:t>) </a:t>
            </a:r>
            <a:r>
              <a:rPr lang="en-US" sz="8000" b="1" i="1" dirty="0" smtClean="0">
                <a:latin typeface="Calibri"/>
                <a:ea typeface="Calibri"/>
                <a:cs typeface="Times New Roman"/>
              </a:rPr>
              <a:t>ACQUISITION OF DATA ON THE LOCAL DISASTERS AND ABOUT THE KNOWLEDGE  THAT  THE  LOCAL  POPULATION  HAD  ABOUT  THEM</a:t>
            </a:r>
            <a:endParaRPr lang="en-US" sz="8000" dirty="0" smtClean="0">
              <a:latin typeface="Calibri"/>
              <a:ea typeface="Calibri"/>
              <a:cs typeface="Times New Roman"/>
            </a:endParaRPr>
          </a:p>
          <a:p>
            <a:pPr marL="0" marR="0" indent="0" algn="just">
              <a:lnSpc>
                <a:spcPct val="115000"/>
              </a:lnSpc>
              <a:spcBef>
                <a:spcPts val="0"/>
              </a:spcBef>
              <a:spcAft>
                <a:spcPts val="1000"/>
              </a:spcAft>
              <a:buNone/>
            </a:pPr>
            <a:r>
              <a:rPr lang="en-US" sz="9600" b="1" dirty="0" smtClean="0">
                <a:latin typeface="Calibri"/>
                <a:ea typeface="Calibri"/>
                <a:cs typeface="Times New Roman"/>
              </a:rPr>
              <a:t>The </a:t>
            </a:r>
            <a:r>
              <a:rPr lang="en-US" sz="9600" b="1" dirty="0">
                <a:latin typeface="Calibri"/>
                <a:ea typeface="Calibri"/>
                <a:cs typeface="Times New Roman"/>
              </a:rPr>
              <a:t>preliminary analysis of the news, the map of the local </a:t>
            </a:r>
            <a:endParaRPr lang="en-US" sz="9600" b="1" dirty="0" smtClean="0">
              <a:latin typeface="Calibri"/>
              <a:ea typeface="Calibri"/>
              <a:cs typeface="Times New Roman"/>
            </a:endParaRPr>
          </a:p>
          <a:p>
            <a:pPr marL="0" marR="0" indent="0" algn="just">
              <a:lnSpc>
                <a:spcPct val="115000"/>
              </a:lnSpc>
              <a:spcBef>
                <a:spcPts val="0"/>
              </a:spcBef>
              <a:spcAft>
                <a:spcPts val="1000"/>
              </a:spcAft>
              <a:buNone/>
            </a:pPr>
            <a:r>
              <a:rPr lang="en-US" sz="9600" b="1" dirty="0" smtClean="0">
                <a:latin typeface="Calibri"/>
                <a:ea typeface="Calibri"/>
                <a:cs typeface="Times New Roman"/>
              </a:rPr>
              <a:t>associations and </a:t>
            </a:r>
            <a:r>
              <a:rPr lang="en-US" sz="9600" b="1" dirty="0">
                <a:latin typeface="Calibri"/>
                <a:ea typeface="Calibri"/>
                <a:cs typeface="Times New Roman"/>
              </a:rPr>
              <a:t>the </a:t>
            </a:r>
            <a:r>
              <a:rPr lang="en-US" sz="9600" b="1" dirty="0" smtClean="0">
                <a:latin typeface="Calibri"/>
                <a:ea typeface="Calibri"/>
                <a:cs typeface="Times New Roman"/>
              </a:rPr>
              <a:t>scientific literature </a:t>
            </a:r>
            <a:r>
              <a:rPr lang="en-US" sz="9600" b="1" dirty="0">
                <a:latin typeface="Calibri"/>
                <a:ea typeface="Calibri"/>
                <a:cs typeface="Times New Roman"/>
              </a:rPr>
              <a:t>found allow us </a:t>
            </a:r>
            <a:endParaRPr lang="en-US" sz="9600" b="1" dirty="0" smtClean="0">
              <a:latin typeface="Calibri"/>
              <a:ea typeface="Calibri"/>
              <a:cs typeface="Times New Roman"/>
            </a:endParaRPr>
          </a:p>
          <a:p>
            <a:pPr marL="0" marR="0" indent="0" algn="just">
              <a:lnSpc>
                <a:spcPct val="115000"/>
              </a:lnSpc>
              <a:spcBef>
                <a:spcPts val="0"/>
              </a:spcBef>
              <a:spcAft>
                <a:spcPts val="1000"/>
              </a:spcAft>
              <a:buNone/>
            </a:pPr>
            <a:r>
              <a:rPr lang="en-US" sz="9600" b="1" dirty="0" smtClean="0">
                <a:latin typeface="Calibri"/>
                <a:ea typeface="Calibri"/>
                <a:cs typeface="Times New Roman"/>
              </a:rPr>
              <a:t>to </a:t>
            </a:r>
            <a:r>
              <a:rPr lang="en-US" sz="9600" b="1" dirty="0">
                <a:latin typeface="Calibri"/>
                <a:ea typeface="Calibri"/>
                <a:cs typeface="Times New Roman"/>
              </a:rPr>
              <a:t>determine:</a:t>
            </a:r>
          </a:p>
          <a:p>
            <a:pPr marL="342900" marR="0" lvl="0" indent="-342900" algn="just">
              <a:lnSpc>
                <a:spcPct val="115000"/>
              </a:lnSpc>
              <a:spcBef>
                <a:spcPts val="0"/>
              </a:spcBef>
              <a:spcAft>
                <a:spcPts val="0"/>
              </a:spcAft>
              <a:buFont typeface="Symbol"/>
              <a:buChar char=""/>
            </a:pPr>
            <a:endParaRPr lang="en-US" sz="6000" dirty="0" smtClean="0">
              <a:latin typeface="Sylfaen"/>
              <a:ea typeface="Calibri"/>
              <a:cs typeface="Sylfaen"/>
            </a:endParaRPr>
          </a:p>
          <a:p>
            <a:endParaRPr lang="en-US" dirty="0"/>
          </a:p>
        </p:txBody>
      </p:sp>
      <p:sp>
        <p:nvSpPr>
          <p:cNvPr id="3" name="Заголовок 2"/>
          <p:cNvSpPr>
            <a:spLocks noGrp="1"/>
          </p:cNvSpPr>
          <p:nvPr>
            <p:ph type="title"/>
          </p:nvPr>
        </p:nvSpPr>
        <p:spPr>
          <a:xfrm>
            <a:off x="228600" y="152400"/>
            <a:ext cx="8686800" cy="1143000"/>
          </a:xfrm>
          <a:solidFill>
            <a:schemeClr val="accent2">
              <a:lumMod val="60000"/>
              <a:lumOff val="40000"/>
            </a:schemeClr>
          </a:solidFill>
        </p:spPr>
        <p:txBody>
          <a:bodyPr>
            <a:noAutofit/>
          </a:bodyPr>
          <a:lstStyle/>
          <a:p>
            <a:pPr marL="0" marR="0" algn="ctr">
              <a:spcBef>
                <a:spcPts val="0"/>
              </a:spcBef>
              <a:spcAft>
                <a:spcPts val="0"/>
              </a:spcAft>
            </a:pP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1800" b="1" dirty="0">
                <a:solidFill>
                  <a:schemeClr val="accent2">
                    <a:lumMod val="75000"/>
                  </a:schemeClr>
                </a:solidFill>
                <a:effectLst/>
                <a:latin typeface="Sylfaen"/>
                <a:ea typeface="Calibri"/>
                <a:cs typeface="Sylfaen"/>
              </a:rPr>
              <a:t/>
            </a:r>
            <a:br>
              <a:rPr lang="en-US" sz="1800" b="1" dirty="0">
                <a:solidFill>
                  <a:schemeClr val="accent2">
                    <a:lumMod val="75000"/>
                  </a:schemeClr>
                </a:solidFill>
                <a:effectLst/>
                <a:latin typeface="Sylfaen"/>
                <a:ea typeface="Calibri"/>
                <a:cs typeface="Sylfaen"/>
              </a:rPr>
            </a:b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1800" b="1" dirty="0">
                <a:solidFill>
                  <a:schemeClr val="accent2">
                    <a:lumMod val="75000"/>
                  </a:schemeClr>
                </a:solidFill>
                <a:effectLst/>
                <a:latin typeface="Sylfaen"/>
                <a:ea typeface="Calibri"/>
                <a:cs typeface="Sylfaen"/>
              </a:rPr>
              <a:t/>
            </a:r>
            <a:br>
              <a:rPr lang="en-US" sz="1800" b="1" dirty="0">
                <a:solidFill>
                  <a:schemeClr val="accent2">
                    <a:lumMod val="75000"/>
                  </a:schemeClr>
                </a:solidFill>
                <a:effectLst/>
                <a:latin typeface="Sylfaen"/>
                <a:ea typeface="Calibri"/>
                <a:cs typeface="Sylfaen"/>
              </a:rPr>
            </a:b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1800" b="1" dirty="0">
                <a:solidFill>
                  <a:schemeClr val="accent2">
                    <a:lumMod val="75000"/>
                  </a:schemeClr>
                </a:solidFill>
                <a:effectLst/>
                <a:latin typeface="Sylfaen"/>
                <a:ea typeface="Calibri"/>
                <a:cs typeface="Sylfaen"/>
              </a:rPr>
              <a:t/>
            </a:r>
            <a:br>
              <a:rPr lang="en-US" sz="1800" b="1" dirty="0">
                <a:solidFill>
                  <a:schemeClr val="accent2">
                    <a:lumMod val="75000"/>
                  </a:schemeClr>
                </a:solidFill>
                <a:effectLst/>
                <a:latin typeface="Sylfaen"/>
                <a:ea typeface="Calibri"/>
                <a:cs typeface="Sylfaen"/>
              </a:rPr>
            </a:b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1800" b="1" dirty="0">
                <a:solidFill>
                  <a:schemeClr val="accent2">
                    <a:lumMod val="75000"/>
                  </a:schemeClr>
                </a:solidFill>
                <a:effectLst/>
                <a:latin typeface="Sylfaen"/>
                <a:ea typeface="Calibri"/>
                <a:cs typeface="Sylfaen"/>
              </a:rPr>
              <a:t/>
            </a:r>
            <a:br>
              <a:rPr lang="en-US" sz="1800" b="1" dirty="0">
                <a:solidFill>
                  <a:schemeClr val="accent2">
                    <a:lumMod val="75000"/>
                  </a:schemeClr>
                </a:solidFill>
                <a:effectLst/>
                <a:latin typeface="Sylfaen"/>
                <a:ea typeface="Calibri"/>
                <a:cs typeface="Sylfaen"/>
              </a:rPr>
            </a:br>
            <a:r>
              <a:rPr lang="en-US" sz="1800" b="1" dirty="0" smtClean="0">
                <a:solidFill>
                  <a:schemeClr val="accent2">
                    <a:lumMod val="75000"/>
                  </a:schemeClr>
                </a:solidFill>
                <a:effectLst/>
                <a:latin typeface="Sylfaen"/>
                <a:ea typeface="Calibri"/>
                <a:cs typeface="Sylfaen"/>
              </a:rPr>
              <a:t/>
            </a:r>
            <a:br>
              <a:rPr lang="en-US" sz="1800" b="1" dirty="0" smtClean="0">
                <a:solidFill>
                  <a:schemeClr val="accent2">
                    <a:lumMod val="75000"/>
                  </a:schemeClr>
                </a:solidFill>
                <a:effectLst/>
                <a:latin typeface="Sylfaen"/>
                <a:ea typeface="Calibri"/>
                <a:cs typeface="Sylfaen"/>
              </a:rPr>
            </a:br>
            <a:r>
              <a:rPr lang="en-US" sz="2400" b="1" dirty="0" smtClean="0">
                <a:ln w="3200">
                  <a:solidFill>
                    <a:srgbClr val="444D26">
                      <a:shade val="75000"/>
                      <a:alpha val="25000"/>
                    </a:srgbClr>
                  </a:solidFill>
                  <a:prstDash val="solid"/>
                  <a:round/>
                </a:ln>
                <a:solidFill>
                  <a:srgbClr val="C00000"/>
                </a:solidFill>
                <a:effectLst/>
                <a:ea typeface="Calibri"/>
                <a:cs typeface="Times New Roman"/>
              </a:rPr>
              <a:t>USE</a:t>
            </a:r>
            <a:r>
              <a:rPr lang="en-US" sz="2400" b="1" dirty="0" smtClean="0">
                <a:ln w="3200">
                  <a:solidFill>
                    <a:srgbClr val="444D26">
                      <a:shade val="75000"/>
                      <a:alpha val="25000"/>
                    </a:srgbClr>
                  </a:solidFill>
                  <a:prstDash val="solid"/>
                  <a:round/>
                </a:ln>
                <a:solidFill>
                  <a:srgbClr val="C00000"/>
                </a:solidFill>
                <a:effectLst/>
                <a:ea typeface="Calibri"/>
              </a:rPr>
              <a:t>FUL    GUIDELINES   </a:t>
            </a:r>
            <a:br>
              <a:rPr lang="en-US" sz="2400" b="1" dirty="0" smtClean="0">
                <a:ln w="3200">
                  <a:solidFill>
                    <a:srgbClr val="444D26">
                      <a:shade val="75000"/>
                      <a:alpha val="25000"/>
                    </a:srgbClr>
                  </a:solidFill>
                  <a:prstDash val="solid"/>
                  <a:round/>
                </a:ln>
                <a:solidFill>
                  <a:srgbClr val="C00000"/>
                </a:solidFill>
                <a:effectLst/>
                <a:ea typeface="Calibri"/>
              </a:rPr>
            </a:br>
            <a:r>
              <a:rPr lang="en-US" sz="2400" b="1" dirty="0" smtClean="0">
                <a:ln w="3200">
                  <a:solidFill>
                    <a:srgbClr val="444D26">
                      <a:shade val="75000"/>
                      <a:alpha val="25000"/>
                    </a:srgbClr>
                  </a:solidFill>
                  <a:prstDash val="solid"/>
                  <a:round/>
                </a:ln>
                <a:solidFill>
                  <a:srgbClr val="C00000"/>
                </a:solidFill>
                <a:effectLst/>
                <a:ea typeface="Calibri"/>
              </a:rPr>
              <a:t>  FOR  THE  CREATION  OF  THE</a:t>
            </a:r>
            <a:r>
              <a:rPr lang="en-US" sz="2400" dirty="0" smtClean="0">
                <a:ln w="3200">
                  <a:solidFill>
                    <a:srgbClr val="444D26">
                      <a:shade val="75000"/>
                      <a:alpha val="25000"/>
                    </a:srgbClr>
                  </a:solidFill>
                  <a:prstDash val="solid"/>
                  <a:round/>
                </a:ln>
                <a:solidFill>
                  <a:srgbClr val="F3A447">
                    <a:lumMod val="50000"/>
                  </a:srgbClr>
                </a:solidFill>
                <a:effectLst/>
                <a:ea typeface="Calibri"/>
                <a:cs typeface="Times New Roman"/>
              </a:rPr>
              <a:t/>
            </a:r>
            <a:br>
              <a:rPr lang="en-US" sz="2400" dirty="0" smtClean="0">
                <a:ln w="3200">
                  <a:solidFill>
                    <a:srgbClr val="444D26">
                      <a:shade val="75000"/>
                      <a:alpha val="25000"/>
                    </a:srgbClr>
                  </a:solidFill>
                  <a:prstDash val="solid"/>
                  <a:round/>
                </a:ln>
                <a:solidFill>
                  <a:srgbClr val="F3A447">
                    <a:lumMod val="50000"/>
                  </a:srgbClr>
                </a:solidFill>
                <a:effectLst/>
                <a:ea typeface="Calibri"/>
                <a:cs typeface="Times New Roman"/>
              </a:rPr>
            </a:br>
            <a:r>
              <a:rPr lang="en-US" sz="2400" b="1" i="1" u="sng" dirty="0" smtClean="0">
                <a:ln w="3200">
                  <a:solidFill>
                    <a:srgbClr val="444D26">
                      <a:shade val="75000"/>
                      <a:alpha val="25000"/>
                    </a:srgbClr>
                  </a:solidFill>
                  <a:prstDash val="solid"/>
                  <a:round/>
                </a:ln>
                <a:solidFill>
                  <a:srgbClr val="C00000"/>
                </a:solidFill>
                <a:effectLst/>
                <a:ea typeface="Calibri"/>
                <a:cs typeface="Times New Roman"/>
              </a:rPr>
              <a:t> </a:t>
            </a:r>
            <a:r>
              <a:rPr lang="en-US" sz="2400" b="1" dirty="0" smtClean="0">
                <a:ln w="3200">
                  <a:solidFill>
                    <a:srgbClr val="444D26">
                      <a:shade val="75000"/>
                      <a:alpha val="25000"/>
                    </a:srgbClr>
                  </a:solidFill>
                  <a:prstDash val="solid"/>
                  <a:round/>
                </a:ln>
                <a:solidFill>
                  <a:srgbClr val="C00000"/>
                </a:solidFill>
                <a:effectLst/>
                <a:ea typeface="Calibri"/>
                <a:cs typeface="Times New Roman"/>
              </a:rPr>
              <a:t>“PROTECT  YOUR TERRITORY”  (PYT)  Web - pages</a:t>
            </a:r>
            <a:endParaRPr lang="en-US" sz="2400" b="1" dirty="0">
              <a:solidFill>
                <a:srgbClr val="C00000"/>
              </a:solidFill>
            </a:endParaRPr>
          </a:p>
        </p:txBody>
      </p:sp>
    </p:spTree>
    <p:extLst>
      <p:ext uri="{BB962C8B-B14F-4D97-AF65-F5344CB8AC3E}">
        <p14:creationId xmlns:p14="http://schemas.microsoft.com/office/powerpoint/2010/main" val="1389547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304801"/>
            <a:ext cx="8229600" cy="1371599"/>
          </a:xfrm>
        </p:spPr>
        <p:txBody>
          <a:bodyPr>
            <a:normAutofit/>
          </a:bodyPr>
          <a:lstStyle/>
          <a:p>
            <a:pPr marL="342900" marR="0" lvl="0" indent="-342900" algn="just">
              <a:lnSpc>
                <a:spcPct val="115000"/>
              </a:lnSpc>
              <a:spcBef>
                <a:spcPts val="0"/>
              </a:spcBef>
              <a:spcAft>
                <a:spcPts val="1000"/>
              </a:spcAft>
              <a:buSzPts val="1600"/>
              <a:buFont typeface="Symbol"/>
              <a:buChar char=""/>
            </a:pPr>
            <a:endParaRPr lang="en-US" sz="2300" b="1" dirty="0" smtClean="0">
              <a:solidFill>
                <a:schemeClr val="accent2">
                  <a:lumMod val="75000"/>
                </a:schemeClr>
              </a:solidFill>
              <a:latin typeface="Sylfaen"/>
              <a:ea typeface="Calibri"/>
              <a:cs typeface="Sylfaen"/>
            </a:endParaRPr>
          </a:p>
          <a:p>
            <a:pPr marL="342900" marR="0" lvl="0" indent="-342900" algn="just">
              <a:lnSpc>
                <a:spcPct val="115000"/>
              </a:lnSpc>
              <a:spcBef>
                <a:spcPts val="0"/>
              </a:spcBef>
              <a:spcAft>
                <a:spcPts val="1000"/>
              </a:spcAft>
              <a:buSzPts val="1600"/>
              <a:buFont typeface="Symbol"/>
              <a:buChar char=""/>
            </a:pPr>
            <a:r>
              <a:rPr lang="en-US" sz="2300" b="1" dirty="0" err="1" smtClean="0">
                <a:latin typeface="Sylfaen"/>
                <a:ea typeface="Calibri"/>
                <a:cs typeface="Times New Roman"/>
              </a:rPr>
              <a:t>նքը</a:t>
            </a:r>
            <a:r>
              <a:rPr lang="en-US" sz="2300" b="1" dirty="0" smtClean="0">
                <a:latin typeface="Sylfaen"/>
                <a:ea typeface="Calibri"/>
                <a:cs typeface="Times New Roman"/>
              </a:rPr>
              <a:t>:</a:t>
            </a:r>
            <a:endParaRPr lang="en-US" sz="2300" dirty="0" smtClean="0">
              <a:latin typeface="Calibri"/>
              <a:ea typeface="Calibri"/>
              <a:cs typeface="Times New Roman"/>
            </a:endParaRPr>
          </a:p>
          <a:p>
            <a:endParaRPr lang="en-US" sz="1800" dirty="0"/>
          </a:p>
        </p:txBody>
      </p:sp>
      <p:sp>
        <p:nvSpPr>
          <p:cNvPr id="3" name="Заголовок 2"/>
          <p:cNvSpPr>
            <a:spLocks noGrp="1"/>
          </p:cNvSpPr>
          <p:nvPr>
            <p:ph type="title"/>
          </p:nvPr>
        </p:nvSpPr>
        <p:spPr>
          <a:xfrm>
            <a:off x="251459" y="-1257301"/>
            <a:ext cx="8686801" cy="7734301"/>
          </a:xfrm>
        </p:spPr>
        <p:txBody>
          <a:bodyPr>
            <a:normAutofit/>
          </a:bodyPr>
          <a:lstStyle/>
          <a:p>
            <a:pPr marL="0" marR="0">
              <a:lnSpc>
                <a:spcPct val="115000"/>
              </a:lnSpc>
              <a:spcBef>
                <a:spcPts val="0"/>
              </a:spcBef>
              <a:spcAft>
                <a:spcPts val="1000"/>
              </a:spcAft>
            </a:pPr>
            <a:r>
              <a:rPr lang="en-US" sz="2400" dirty="0" smtClean="0">
                <a:ln w="3200">
                  <a:solidFill>
                    <a:srgbClr val="444D26">
                      <a:shade val="75000"/>
                      <a:alpha val="25000"/>
                    </a:srgbClr>
                  </a:solidFill>
                  <a:prstDash val="solid"/>
                  <a:round/>
                </a:ln>
                <a:solidFill>
                  <a:srgbClr val="FFC000"/>
                </a:solidFill>
                <a:effectLst/>
                <a:ea typeface="Calibri"/>
                <a:cs typeface="Times New Roman"/>
              </a:rPr>
              <a:t>•</a:t>
            </a:r>
            <a:r>
              <a:rPr lang="en-US" sz="2400" dirty="0" smtClean="0">
                <a:ln w="3200">
                  <a:solidFill>
                    <a:srgbClr val="444D26">
                      <a:shade val="75000"/>
                      <a:alpha val="25000"/>
                    </a:srgbClr>
                  </a:solidFill>
                  <a:prstDash val="solid"/>
                  <a:round/>
                </a:ln>
                <a:effectLst/>
                <a:ea typeface="Calibri"/>
                <a:cs typeface="Times New Roman"/>
              </a:rPr>
              <a:t> </a:t>
            </a:r>
            <a:r>
              <a:rPr lang="en-US" sz="2400" dirty="0" smtClean="0">
                <a:ln w="3200">
                  <a:solidFill>
                    <a:srgbClr val="444D26">
                      <a:shade val="75000"/>
                      <a:alpha val="25000"/>
                    </a:srgbClr>
                  </a:solidFill>
                  <a:prstDash val="solid"/>
                  <a:round/>
                </a:ln>
                <a:solidFill>
                  <a:schemeClr val="accent2">
                    <a:lumMod val="60000"/>
                    <a:lumOff val="40000"/>
                  </a:schemeClr>
                </a:solidFill>
                <a:effectLst/>
                <a:ea typeface="Calibri"/>
                <a:cs typeface="Times New Roman"/>
              </a:rPr>
              <a:t>th</a:t>
            </a:r>
            <a:r>
              <a:rPr lang="en-US" sz="2400" i="1" dirty="0" smtClean="0">
                <a:ln w="3200">
                  <a:solidFill>
                    <a:srgbClr val="444D26">
                      <a:shade val="75000"/>
                      <a:alpha val="25000"/>
                    </a:srgbClr>
                  </a:solidFill>
                  <a:prstDash val="solid"/>
                  <a:round/>
                </a:ln>
                <a:solidFill>
                  <a:schemeClr val="accent2">
                    <a:lumMod val="60000"/>
                    <a:lumOff val="40000"/>
                  </a:schemeClr>
                </a:solidFill>
                <a:effectLst/>
                <a:ea typeface="Calibri"/>
                <a:cs typeface="Times New Roman"/>
              </a:rPr>
              <a:t>e  </a:t>
            </a:r>
            <a:r>
              <a:rPr lang="en-US" sz="2400" dirty="0" smtClean="0">
                <a:ln w="3200">
                  <a:solidFill>
                    <a:srgbClr val="444D26">
                      <a:shade val="75000"/>
                      <a:alpha val="25000"/>
                    </a:srgbClr>
                  </a:solidFill>
                  <a:prstDash val="solid"/>
                  <a:round/>
                </a:ln>
                <a:solidFill>
                  <a:schemeClr val="accent2">
                    <a:lumMod val="60000"/>
                    <a:lumOff val="40000"/>
                  </a:schemeClr>
                </a:solidFill>
                <a:effectLst/>
                <a:ea typeface="Calibri"/>
                <a:cs typeface="Times New Roman"/>
              </a:rPr>
              <a:t>key  words  </a:t>
            </a:r>
            <a:r>
              <a:rPr lang="en-US" sz="2400" dirty="0">
                <a:ln w="3200">
                  <a:solidFill>
                    <a:srgbClr val="444D26">
                      <a:shade val="75000"/>
                      <a:alpha val="25000"/>
                    </a:srgbClr>
                  </a:solidFill>
                  <a:prstDash val="solid"/>
                  <a:round/>
                </a:ln>
                <a:effectLst/>
                <a:ea typeface="Calibri"/>
                <a:cs typeface="Times New Roman"/>
              </a:rPr>
              <a:t>by </a:t>
            </a:r>
            <a:r>
              <a:rPr lang="en-US" sz="2400" dirty="0" smtClean="0">
                <a:ln w="3200">
                  <a:solidFill>
                    <a:srgbClr val="444D26">
                      <a:shade val="75000"/>
                      <a:alpha val="25000"/>
                    </a:srgbClr>
                  </a:solidFill>
                  <a:prstDash val="solid"/>
                  <a:round/>
                </a:ln>
                <a:effectLst/>
                <a:ea typeface="Calibri"/>
                <a:cs typeface="Times New Roman"/>
              </a:rPr>
              <a:t> which  it  is  </a:t>
            </a:r>
            <a:r>
              <a:rPr lang="en-US" sz="2400" dirty="0">
                <a:ln w="3200">
                  <a:solidFill>
                    <a:srgbClr val="444D26">
                      <a:shade val="75000"/>
                      <a:alpha val="25000"/>
                    </a:srgbClr>
                  </a:solidFill>
                  <a:prstDash val="solid"/>
                  <a:round/>
                </a:ln>
                <a:effectLst/>
                <a:ea typeface="Calibri"/>
                <a:cs typeface="Times New Roman"/>
              </a:rPr>
              <a:t>possible </a:t>
            </a:r>
            <a:r>
              <a:rPr lang="en-US" sz="2400" dirty="0" smtClean="0">
                <a:ln w="3200">
                  <a:solidFill>
                    <a:srgbClr val="444D26">
                      <a:shade val="75000"/>
                      <a:alpha val="25000"/>
                    </a:srgbClr>
                  </a:solidFill>
                  <a:prstDash val="solid"/>
                  <a:round/>
                </a:ln>
                <a:effectLst/>
                <a:ea typeface="Calibri"/>
                <a:cs typeface="Times New Roman"/>
              </a:rPr>
              <a:t/>
            </a:r>
            <a:br>
              <a:rPr lang="en-US" sz="2400" dirty="0" smtClean="0">
                <a:ln w="3200">
                  <a:solidFill>
                    <a:srgbClr val="444D26">
                      <a:shade val="75000"/>
                      <a:alpha val="25000"/>
                    </a:srgbClr>
                  </a:solidFill>
                  <a:prstDash val="solid"/>
                  <a:round/>
                </a:ln>
                <a:effectLst/>
                <a:ea typeface="Calibri"/>
                <a:cs typeface="Times New Roman"/>
              </a:rPr>
            </a:br>
            <a:r>
              <a:rPr lang="en-US" sz="2400" dirty="0" smtClean="0">
                <a:ln w="3200">
                  <a:solidFill>
                    <a:srgbClr val="444D26">
                      <a:shade val="75000"/>
                      <a:alpha val="25000"/>
                    </a:srgbClr>
                  </a:solidFill>
                  <a:prstDash val="solid"/>
                  <a:round/>
                </a:ln>
                <a:effectLst/>
                <a:ea typeface="Calibri"/>
                <a:cs typeface="Times New Roman"/>
              </a:rPr>
              <a:t>   to </a:t>
            </a:r>
            <a:r>
              <a:rPr lang="en-US" sz="2400" dirty="0">
                <a:ln w="3200">
                  <a:solidFill>
                    <a:srgbClr val="444D26">
                      <a:shade val="75000"/>
                      <a:alpha val="25000"/>
                    </a:srgbClr>
                  </a:solidFill>
                  <a:prstDash val="solid"/>
                  <a:round/>
                </a:ln>
                <a:effectLst/>
                <a:ea typeface="Calibri"/>
                <a:cs typeface="Times New Roman"/>
              </a:rPr>
              <a:t>carry out a systematic research on the </a:t>
            </a:r>
            <a:r>
              <a:rPr lang="en-US" sz="2400" dirty="0" smtClean="0">
                <a:ln w="3200">
                  <a:solidFill>
                    <a:srgbClr val="444D26">
                      <a:shade val="75000"/>
                      <a:alpha val="25000"/>
                    </a:srgbClr>
                  </a:solidFill>
                  <a:prstDash val="solid"/>
                  <a:round/>
                </a:ln>
                <a:effectLst/>
                <a:ea typeface="Calibri"/>
                <a:cs typeface="Times New Roman"/>
              </a:rPr>
              <a:t/>
            </a:r>
            <a:br>
              <a:rPr lang="en-US" sz="2400" dirty="0" smtClean="0">
                <a:ln w="3200">
                  <a:solidFill>
                    <a:srgbClr val="444D26">
                      <a:shade val="75000"/>
                      <a:alpha val="25000"/>
                    </a:srgbClr>
                  </a:solidFill>
                  <a:prstDash val="solid"/>
                  <a:round/>
                </a:ln>
                <a:effectLst/>
                <a:ea typeface="Calibri"/>
                <a:cs typeface="Times New Roman"/>
              </a:rPr>
            </a:br>
            <a:r>
              <a:rPr lang="en-US" sz="2400" dirty="0" smtClean="0">
                <a:ln w="3200">
                  <a:solidFill>
                    <a:srgbClr val="444D26">
                      <a:shade val="75000"/>
                      <a:alpha val="25000"/>
                    </a:srgbClr>
                  </a:solidFill>
                  <a:prstDash val="solid"/>
                  <a:round/>
                </a:ln>
                <a:effectLst/>
                <a:ea typeface="Calibri"/>
                <a:cs typeface="Times New Roman"/>
              </a:rPr>
              <a:t>    disasters </a:t>
            </a:r>
            <a:r>
              <a:rPr lang="en-US" sz="2400" dirty="0">
                <a:ln w="3200">
                  <a:solidFill>
                    <a:srgbClr val="444D26">
                      <a:shade val="75000"/>
                      <a:alpha val="25000"/>
                    </a:srgbClr>
                  </a:solidFill>
                  <a:prstDash val="solid"/>
                  <a:round/>
                </a:ln>
                <a:effectLst/>
                <a:ea typeface="Calibri"/>
                <a:cs typeface="Times New Roman"/>
              </a:rPr>
              <a:t>occurred</a:t>
            </a:r>
            <a:r>
              <a:rPr lang="en-US" sz="2400" dirty="0" smtClean="0">
                <a:ln w="3200">
                  <a:solidFill>
                    <a:srgbClr val="444D26">
                      <a:shade val="75000"/>
                      <a:alpha val="25000"/>
                    </a:srgbClr>
                  </a:solidFill>
                  <a:prstDash val="solid"/>
                  <a:round/>
                </a:ln>
                <a:effectLst/>
                <a:ea typeface="Calibri"/>
                <a:cs typeface="Times New Roman"/>
              </a:rPr>
              <a:t>;</a:t>
            </a:r>
            <a:br>
              <a:rPr lang="en-US" sz="2400" dirty="0" smtClean="0">
                <a:ln w="3200">
                  <a:solidFill>
                    <a:srgbClr val="444D26">
                      <a:shade val="75000"/>
                      <a:alpha val="25000"/>
                    </a:srgbClr>
                  </a:solidFill>
                  <a:prstDash val="solid"/>
                  <a:round/>
                </a:ln>
                <a:effectLst/>
                <a:ea typeface="Calibri"/>
                <a:cs typeface="Times New Roman"/>
              </a:rPr>
            </a:br>
            <a:r>
              <a:rPr lang="en-US" sz="2400" dirty="0">
                <a:ln w="3200">
                  <a:solidFill>
                    <a:srgbClr val="444D26">
                      <a:shade val="75000"/>
                      <a:alpha val="25000"/>
                    </a:srgbClr>
                  </a:solidFill>
                  <a:prstDash val="solid"/>
                  <a:round/>
                </a:ln>
                <a:effectLst/>
                <a:ea typeface="Calibri"/>
                <a:cs typeface="Times New Roman"/>
              </a:rPr>
              <a:t/>
            </a:r>
            <a:br>
              <a:rPr lang="en-US" sz="2400" dirty="0">
                <a:ln w="3200">
                  <a:solidFill>
                    <a:srgbClr val="444D26">
                      <a:shade val="75000"/>
                      <a:alpha val="25000"/>
                    </a:srgbClr>
                  </a:solidFill>
                  <a:prstDash val="solid"/>
                  <a:round/>
                </a:ln>
                <a:effectLst/>
                <a:ea typeface="Calibri"/>
                <a:cs typeface="Times New Roman"/>
              </a:rPr>
            </a:br>
            <a:r>
              <a:rPr lang="en-US" sz="2400" dirty="0" smtClean="0">
                <a:solidFill>
                  <a:srgbClr val="FFC000"/>
                </a:solidFill>
                <a:effectLst/>
                <a:ea typeface="Calibri"/>
                <a:cs typeface="Times New Roman"/>
              </a:rPr>
              <a:t>•</a:t>
            </a:r>
            <a:r>
              <a:rPr lang="en-US" sz="2400" dirty="0" smtClean="0">
                <a:effectLst/>
                <a:ea typeface="Calibri"/>
                <a:cs typeface="Times New Roman"/>
              </a:rPr>
              <a:t> </a:t>
            </a:r>
            <a:r>
              <a:rPr lang="en-US" sz="2400" dirty="0">
                <a:effectLst/>
                <a:ea typeface="Calibri"/>
                <a:cs typeface="Times New Roman"/>
              </a:rPr>
              <a:t>their </a:t>
            </a:r>
            <a:r>
              <a:rPr lang="en-US" sz="2400" dirty="0">
                <a:solidFill>
                  <a:schemeClr val="tx1"/>
                </a:solidFill>
                <a:effectLst/>
                <a:ea typeface="Calibri"/>
                <a:cs typeface="Times New Roman"/>
              </a:rPr>
              <a:t>presence in the media</a:t>
            </a:r>
            <a:r>
              <a:rPr lang="en-US" sz="2400" dirty="0" smtClean="0">
                <a:solidFill>
                  <a:schemeClr val="tx1"/>
                </a:solidFill>
                <a:effectLst/>
                <a:ea typeface="Calibri"/>
                <a:cs typeface="Times New Roman"/>
              </a:rPr>
              <a:t>;</a:t>
            </a:r>
            <a:br>
              <a:rPr lang="en-US" sz="2400" dirty="0" smtClean="0">
                <a:solidFill>
                  <a:schemeClr val="tx1"/>
                </a:solidFill>
                <a:effectLst/>
                <a:ea typeface="Calibri"/>
                <a:cs typeface="Times New Roman"/>
              </a:rPr>
            </a:br>
            <a:r>
              <a:rPr lang="en-US" sz="2400" dirty="0">
                <a:effectLst/>
                <a:ea typeface="Calibri"/>
                <a:cs typeface="Times New Roman"/>
              </a:rPr>
              <a:t/>
            </a:r>
            <a:br>
              <a:rPr lang="en-US" sz="2400" dirty="0">
                <a:effectLst/>
                <a:ea typeface="Calibri"/>
                <a:cs typeface="Times New Roman"/>
              </a:rPr>
            </a:br>
            <a:r>
              <a:rPr lang="en-US" sz="2400" dirty="0">
                <a:solidFill>
                  <a:srgbClr val="FFC000"/>
                </a:solidFill>
                <a:effectLst/>
                <a:ea typeface="Calibri"/>
                <a:cs typeface="Times New Roman"/>
              </a:rPr>
              <a:t>•</a:t>
            </a:r>
            <a:r>
              <a:rPr lang="en-US" sz="2400" dirty="0">
                <a:effectLst/>
                <a:ea typeface="Calibri"/>
                <a:cs typeface="Times New Roman"/>
              </a:rPr>
              <a:t> the </a:t>
            </a:r>
            <a:r>
              <a:rPr lang="en-US" sz="2400" dirty="0">
                <a:solidFill>
                  <a:schemeClr val="tx1"/>
                </a:solidFill>
                <a:effectLst/>
                <a:ea typeface="Calibri"/>
                <a:cs typeface="Times New Roman"/>
              </a:rPr>
              <a:t>possible reports made by </a:t>
            </a:r>
            <a:r>
              <a:rPr lang="en-US" sz="2400" dirty="0" smtClean="0">
                <a:solidFill>
                  <a:schemeClr val="tx1"/>
                </a:solidFill>
                <a:effectLst/>
                <a:ea typeface="Calibri"/>
                <a:cs typeface="Times New Roman"/>
              </a:rPr>
              <a:t/>
            </a:r>
            <a:br>
              <a:rPr lang="en-US" sz="2400" dirty="0" smtClean="0">
                <a:solidFill>
                  <a:schemeClr val="tx1"/>
                </a:solidFill>
                <a:effectLst/>
                <a:ea typeface="Calibri"/>
                <a:cs typeface="Times New Roman"/>
              </a:rPr>
            </a:br>
            <a:r>
              <a:rPr lang="en-US" sz="2400" dirty="0" smtClean="0">
                <a:solidFill>
                  <a:schemeClr val="tx1"/>
                </a:solidFill>
                <a:effectLst/>
                <a:ea typeface="Calibri"/>
                <a:cs typeface="Times New Roman"/>
              </a:rPr>
              <a:t>    citizens</a:t>
            </a:r>
            <a:r>
              <a:rPr lang="en-US" sz="2400" dirty="0">
                <a:solidFill>
                  <a:schemeClr val="tx1"/>
                </a:solidFill>
                <a:effectLst/>
                <a:ea typeface="Calibri"/>
                <a:cs typeface="Times New Roman"/>
              </a:rPr>
              <a:t>, associations </a:t>
            </a:r>
            <a:r>
              <a:rPr lang="en-US" sz="2400" dirty="0">
                <a:effectLst/>
                <a:ea typeface="Calibri"/>
                <a:cs typeface="Times New Roman"/>
              </a:rPr>
              <a:t>or </a:t>
            </a:r>
            <a:r>
              <a:rPr lang="en-US" sz="2400" dirty="0" smtClean="0">
                <a:effectLst/>
                <a:ea typeface="Calibri"/>
                <a:cs typeface="Times New Roman"/>
              </a:rPr>
              <a:t/>
            </a:r>
            <a:br>
              <a:rPr lang="en-US" sz="2400" dirty="0" smtClean="0">
                <a:effectLst/>
                <a:ea typeface="Calibri"/>
                <a:cs typeface="Times New Roman"/>
              </a:rPr>
            </a:br>
            <a:r>
              <a:rPr lang="en-US" sz="2400" dirty="0">
                <a:effectLst/>
                <a:ea typeface="Calibri"/>
                <a:cs typeface="Times New Roman"/>
              </a:rPr>
              <a:t> </a:t>
            </a:r>
            <a:r>
              <a:rPr lang="en-US" sz="2400" dirty="0" smtClean="0">
                <a:effectLst/>
                <a:ea typeface="Calibri"/>
                <a:cs typeface="Times New Roman"/>
              </a:rPr>
              <a:t>    institutions;</a:t>
            </a:r>
            <a:br>
              <a:rPr lang="en-US" sz="2400" dirty="0" smtClean="0">
                <a:effectLst/>
                <a:ea typeface="Calibri"/>
                <a:cs typeface="Times New Roman"/>
              </a:rPr>
            </a:br>
            <a:r>
              <a:rPr lang="en-US" sz="2400" dirty="0">
                <a:effectLst/>
                <a:ea typeface="Calibri"/>
                <a:cs typeface="Times New Roman"/>
              </a:rPr>
              <a:t/>
            </a:r>
            <a:br>
              <a:rPr lang="en-US" sz="2400" dirty="0">
                <a:effectLst/>
                <a:ea typeface="Calibri"/>
                <a:cs typeface="Times New Roman"/>
              </a:rPr>
            </a:br>
            <a:r>
              <a:rPr lang="en-US" sz="2400" dirty="0">
                <a:solidFill>
                  <a:srgbClr val="FFC000"/>
                </a:solidFill>
                <a:effectLst/>
                <a:ea typeface="Calibri"/>
                <a:cs typeface="Times New Roman"/>
              </a:rPr>
              <a:t>•</a:t>
            </a:r>
            <a:r>
              <a:rPr lang="en-US" sz="2400" dirty="0">
                <a:effectLst/>
                <a:ea typeface="Calibri"/>
                <a:cs typeface="Times New Roman"/>
              </a:rPr>
              <a:t> </a:t>
            </a:r>
            <a:r>
              <a:rPr lang="en-US" sz="2400" dirty="0">
                <a:solidFill>
                  <a:schemeClr val="tx1"/>
                </a:solidFill>
                <a:effectLst/>
                <a:ea typeface="Calibri"/>
                <a:cs typeface="Times New Roman"/>
              </a:rPr>
              <a:t>the result of these reports;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1" y="3200400"/>
            <a:ext cx="4419599"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2590" y="1600201"/>
            <a:ext cx="3352799" cy="14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28600" y="152400"/>
            <a:ext cx="8686800" cy="1354217"/>
          </a:xfrm>
          <a:prstGeom prst="rect">
            <a:avLst/>
          </a:prstGeom>
          <a:solidFill>
            <a:schemeClr val="accent2">
              <a:lumMod val="40000"/>
              <a:lumOff val="60000"/>
            </a:schemeClr>
          </a:solidFill>
        </p:spPr>
        <p:txBody>
          <a:bodyPr wrap="square">
            <a:spAutoFit/>
          </a:bodyPr>
          <a:lstStyle/>
          <a:p>
            <a:pPr algn="ctr"/>
            <a:r>
              <a:rPr lang="en-US" sz="2000" b="1" spc="-100" dirty="0" smtClean="0">
                <a:ln w="3200">
                  <a:solidFill>
                    <a:srgbClr val="444D26">
                      <a:shade val="75000"/>
                      <a:alpha val="25000"/>
                    </a:srgbClr>
                  </a:solidFill>
                  <a:prstDash val="solid"/>
                  <a:round/>
                </a:ln>
                <a:solidFill>
                  <a:srgbClr val="C00000"/>
                </a:solidFill>
                <a:latin typeface="Calibri"/>
                <a:ea typeface="Calibri"/>
                <a:cs typeface="+mj-cs"/>
              </a:rPr>
              <a:t>THE  PRELIMINARY ANALYSIS OF  THE  NEWS,  THE  MAP  OF  THE  LOCAL  ASSOCIATIONS </a:t>
            </a:r>
          </a:p>
          <a:p>
            <a:pPr algn="ctr"/>
            <a:r>
              <a:rPr lang="en-US" sz="2000" b="1" spc="-100" dirty="0" smtClean="0">
                <a:ln w="3200">
                  <a:solidFill>
                    <a:srgbClr val="444D26">
                      <a:shade val="75000"/>
                      <a:alpha val="25000"/>
                    </a:srgbClr>
                  </a:solidFill>
                  <a:prstDash val="solid"/>
                  <a:round/>
                </a:ln>
                <a:solidFill>
                  <a:srgbClr val="C00000"/>
                </a:solidFill>
                <a:latin typeface="Calibri"/>
                <a:ea typeface="Calibri"/>
                <a:cs typeface="+mj-cs"/>
              </a:rPr>
              <a:t>  AND  THE  SCIENTIFIC  LITERATURE  FOUND </a:t>
            </a:r>
            <a:r>
              <a:rPr lang="en-US" sz="2400" b="1" spc="-100" dirty="0" smtClean="0">
                <a:ln w="3200">
                  <a:solidFill>
                    <a:srgbClr val="444D26">
                      <a:shade val="75000"/>
                      <a:alpha val="25000"/>
                    </a:srgbClr>
                  </a:solidFill>
                  <a:prstDash val="solid"/>
                  <a:round/>
                </a:ln>
                <a:solidFill>
                  <a:srgbClr val="C00000"/>
                </a:solidFill>
                <a:latin typeface="Calibri"/>
                <a:ea typeface="Calibri"/>
                <a:cs typeface="+mj-cs"/>
              </a:rPr>
              <a:t/>
            </a:r>
            <a:br>
              <a:rPr lang="en-US" sz="2400" b="1" spc="-100" dirty="0" smtClean="0">
                <a:ln w="3200">
                  <a:solidFill>
                    <a:srgbClr val="444D26">
                      <a:shade val="75000"/>
                      <a:alpha val="25000"/>
                    </a:srgbClr>
                  </a:solidFill>
                  <a:prstDash val="solid"/>
                  <a:round/>
                </a:ln>
                <a:solidFill>
                  <a:srgbClr val="C00000"/>
                </a:solidFill>
                <a:latin typeface="Calibri"/>
                <a:ea typeface="Calibri"/>
                <a:cs typeface="+mj-cs"/>
              </a:rPr>
            </a:br>
            <a:r>
              <a:rPr lang="en-US" sz="2000" b="1" spc="-100" dirty="0" smtClean="0">
                <a:ln w="3200">
                  <a:solidFill>
                    <a:srgbClr val="444D26">
                      <a:shade val="75000"/>
                      <a:alpha val="25000"/>
                    </a:srgbClr>
                  </a:solidFill>
                  <a:prstDash val="solid"/>
                  <a:round/>
                </a:ln>
                <a:solidFill>
                  <a:srgbClr val="C00000"/>
                </a:solidFill>
                <a:latin typeface="Calibri"/>
                <a:ea typeface="Calibri"/>
                <a:cs typeface="+mj-cs"/>
              </a:rPr>
              <a:t>ALLOW  US  TO  DETERMINE:</a:t>
            </a:r>
            <a:r>
              <a:rPr lang="en-US" sz="2000" spc="-100" dirty="0" smtClean="0">
                <a:ln w="3200">
                  <a:solidFill>
                    <a:srgbClr val="444D26">
                      <a:shade val="75000"/>
                      <a:alpha val="25000"/>
                    </a:srgbClr>
                  </a:solidFill>
                  <a:prstDash val="solid"/>
                  <a:round/>
                </a:ln>
                <a:solidFill>
                  <a:srgbClr val="F3A447">
                    <a:lumMod val="50000"/>
                  </a:srgbClr>
                </a:solidFill>
                <a:latin typeface="Calibri"/>
                <a:ea typeface="Calibri"/>
                <a:cs typeface="Times New Roman"/>
              </a:rPr>
              <a:t/>
            </a:r>
            <a:br>
              <a:rPr lang="en-US" sz="2000" spc="-100" dirty="0" smtClean="0">
                <a:ln w="3200">
                  <a:solidFill>
                    <a:srgbClr val="444D26">
                      <a:shade val="75000"/>
                      <a:alpha val="25000"/>
                    </a:srgbClr>
                  </a:solidFill>
                  <a:prstDash val="solid"/>
                  <a:round/>
                </a:ln>
                <a:solidFill>
                  <a:srgbClr val="F3A447">
                    <a:lumMod val="50000"/>
                  </a:srgbClr>
                </a:solidFill>
                <a:latin typeface="Calibri"/>
                <a:ea typeface="Calibri"/>
                <a:cs typeface="Times New Roman"/>
              </a:rPr>
            </a:br>
            <a:endParaRPr lang="en-US" sz="2000" dirty="0"/>
          </a:p>
        </p:txBody>
      </p:sp>
      <p:pic>
        <p:nvPicPr>
          <p:cNvPr id="12" name="Picture 11"/>
          <p:cNvPicPr/>
          <p:nvPr/>
        </p:nvPicPr>
        <p:blipFill>
          <a:blip r:embed="rId5">
            <a:extLst>
              <a:ext uri="{28A0092B-C50C-407E-A947-70E740481C1C}">
                <a14:useLocalDpi xmlns:a14="http://schemas.microsoft.com/office/drawing/2010/main" val="0"/>
              </a:ext>
            </a:extLst>
          </a:blip>
          <a:srcRect l="18111" r="18111"/>
          <a:stretch>
            <a:fillRect/>
          </a:stretch>
        </p:blipFill>
        <p:spPr bwMode="auto">
          <a:xfrm>
            <a:off x="7158988" y="4952998"/>
            <a:ext cx="1756411" cy="165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421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8600" y="1219200"/>
            <a:ext cx="8686800" cy="5410200"/>
          </a:xfrm>
        </p:spPr>
        <p:txBody>
          <a:bodyPr>
            <a:normAutofit/>
          </a:bodyPr>
          <a:lstStyle/>
          <a:p>
            <a:pPr marL="0" marR="0" indent="0" algn="just">
              <a:lnSpc>
                <a:spcPct val="115000"/>
              </a:lnSpc>
              <a:spcBef>
                <a:spcPts val="0"/>
              </a:spcBef>
              <a:spcAft>
                <a:spcPts val="1000"/>
              </a:spcAft>
              <a:buNone/>
            </a:pPr>
            <a:r>
              <a:rPr lang="en-US" sz="2400" dirty="0">
                <a:latin typeface="Calibri"/>
                <a:ea typeface="Calibri"/>
                <a:cs typeface="Times New Roman"/>
              </a:rPr>
              <a:t>In order to avoid any duplication of procedures, </a:t>
            </a:r>
            <a:r>
              <a:rPr lang="en-US" sz="2400" dirty="0">
                <a:solidFill>
                  <a:schemeClr val="accent2">
                    <a:lumMod val="60000"/>
                    <a:lumOff val="40000"/>
                  </a:schemeClr>
                </a:solidFill>
                <a:latin typeface="Calibri"/>
                <a:ea typeface="Calibri"/>
                <a:cs typeface="Times New Roman"/>
              </a:rPr>
              <a:t>it is important to analyze which </a:t>
            </a:r>
            <a:r>
              <a:rPr lang="en-US" sz="2400" dirty="0" smtClean="0">
                <a:solidFill>
                  <a:schemeClr val="accent2">
                    <a:lumMod val="60000"/>
                    <a:lumOff val="40000"/>
                  </a:schemeClr>
                </a:solidFill>
                <a:latin typeface="Calibri"/>
                <a:ea typeface="Calibri"/>
                <a:cs typeface="Times New Roman"/>
              </a:rPr>
              <a:t>procedures are already </a:t>
            </a:r>
            <a:r>
              <a:rPr lang="en-US" sz="2400" dirty="0">
                <a:solidFill>
                  <a:schemeClr val="accent2">
                    <a:lumMod val="60000"/>
                    <a:lumOff val="40000"/>
                  </a:schemeClr>
                </a:solidFill>
                <a:latin typeface="Calibri"/>
                <a:ea typeface="Calibri"/>
                <a:cs typeface="Times New Roman"/>
              </a:rPr>
              <a:t>existing for the collection and management of information of risk by citizens, by:</a:t>
            </a:r>
          </a:p>
          <a:p>
            <a:pPr marL="0" marR="0" algn="just">
              <a:lnSpc>
                <a:spcPct val="115000"/>
              </a:lnSpc>
              <a:spcBef>
                <a:spcPts val="0"/>
              </a:spcBef>
              <a:spcAft>
                <a:spcPts val="1000"/>
              </a:spcAft>
            </a:pPr>
            <a:r>
              <a:rPr lang="en-US" sz="2800" dirty="0" smtClean="0">
                <a:latin typeface="Calibri"/>
                <a:ea typeface="Calibri"/>
                <a:cs typeface="Times New Roman"/>
              </a:rPr>
              <a:t> </a:t>
            </a:r>
            <a:r>
              <a:rPr lang="en-US" sz="2400" dirty="0">
                <a:latin typeface="Calibri"/>
                <a:ea typeface="Calibri"/>
                <a:cs typeface="Times New Roman"/>
              </a:rPr>
              <a:t>making a list of the institutions </a:t>
            </a:r>
            <a:endParaRPr lang="en-US" sz="2400" dirty="0" smtClean="0">
              <a:latin typeface="Calibri"/>
              <a:ea typeface="Calibri"/>
              <a:cs typeface="Times New Roman"/>
            </a:endParaRPr>
          </a:p>
          <a:p>
            <a:pPr marL="0" marR="0" indent="0" algn="just">
              <a:lnSpc>
                <a:spcPct val="115000"/>
              </a:lnSpc>
              <a:spcBef>
                <a:spcPts val="0"/>
              </a:spcBef>
              <a:spcAft>
                <a:spcPts val="1000"/>
              </a:spcAft>
              <a:buNone/>
            </a:pPr>
            <a:r>
              <a:rPr lang="en-US" sz="2400" dirty="0" smtClean="0">
                <a:latin typeface="Calibri"/>
                <a:ea typeface="Calibri"/>
                <a:cs typeface="Times New Roman"/>
              </a:rPr>
              <a:t>appointed </a:t>
            </a:r>
            <a:r>
              <a:rPr lang="en-US" sz="2400" dirty="0">
                <a:latin typeface="Calibri"/>
                <a:ea typeface="Calibri"/>
                <a:cs typeface="Times New Roman"/>
              </a:rPr>
              <a:t>to receive </a:t>
            </a:r>
            <a:r>
              <a:rPr lang="en-US" sz="2400" dirty="0">
                <a:solidFill>
                  <a:prstClr val="white"/>
                </a:solidFill>
                <a:latin typeface="Calibri"/>
                <a:ea typeface="Calibri"/>
                <a:cs typeface="Times New Roman"/>
              </a:rPr>
              <a:t>reports of</a:t>
            </a:r>
            <a:r>
              <a:rPr lang="en-US" sz="2400" dirty="0" smtClean="0">
                <a:latin typeface="Calibri"/>
                <a:ea typeface="Calibri"/>
                <a:cs typeface="Times New Roman"/>
              </a:rPr>
              <a:t>                </a:t>
            </a:r>
          </a:p>
          <a:p>
            <a:pPr marL="0" marR="0" indent="0" algn="just">
              <a:lnSpc>
                <a:spcPct val="115000"/>
              </a:lnSpc>
              <a:spcBef>
                <a:spcPts val="0"/>
              </a:spcBef>
              <a:spcAft>
                <a:spcPts val="1000"/>
              </a:spcAft>
              <a:buNone/>
            </a:pPr>
            <a:r>
              <a:rPr lang="en-US" sz="2400" dirty="0" smtClean="0">
                <a:latin typeface="Calibri"/>
                <a:ea typeface="Calibri"/>
                <a:cs typeface="Times New Roman"/>
              </a:rPr>
              <a:t>immediate or non immediate risk</a:t>
            </a:r>
          </a:p>
          <a:p>
            <a:pPr marL="0" marR="0" algn="just">
              <a:lnSpc>
                <a:spcPct val="115000"/>
              </a:lnSpc>
              <a:spcBef>
                <a:spcPts val="0"/>
              </a:spcBef>
              <a:spcAft>
                <a:spcPts val="1000"/>
              </a:spcAft>
            </a:pPr>
            <a:r>
              <a:rPr lang="en-US" sz="2400" dirty="0" smtClean="0">
                <a:latin typeface="Calibri"/>
                <a:ea typeface="Calibri"/>
                <a:cs typeface="Times New Roman"/>
              </a:rPr>
              <a:t> </a:t>
            </a:r>
            <a:r>
              <a:rPr lang="en-US" sz="2400" dirty="0">
                <a:latin typeface="Calibri"/>
                <a:ea typeface="Calibri"/>
                <a:cs typeface="Times New Roman"/>
              </a:rPr>
              <a:t>analyzing how reports </a:t>
            </a:r>
            <a:endParaRPr lang="en-US" sz="2400" dirty="0" smtClean="0">
              <a:latin typeface="Calibri"/>
              <a:ea typeface="Calibri"/>
              <a:cs typeface="Times New Roman"/>
            </a:endParaRPr>
          </a:p>
          <a:p>
            <a:pPr marL="0" marR="0" indent="0" algn="just">
              <a:lnSpc>
                <a:spcPct val="115000"/>
              </a:lnSpc>
              <a:spcBef>
                <a:spcPts val="0"/>
              </a:spcBef>
              <a:spcAft>
                <a:spcPts val="1000"/>
              </a:spcAft>
              <a:buNone/>
            </a:pPr>
            <a:r>
              <a:rPr lang="en-US" sz="2400" dirty="0" smtClean="0">
                <a:latin typeface="Calibri"/>
                <a:ea typeface="Calibri"/>
                <a:cs typeface="Times New Roman"/>
              </a:rPr>
              <a:t>are </a:t>
            </a:r>
            <a:r>
              <a:rPr lang="en-US" sz="2400" dirty="0">
                <a:latin typeface="Calibri"/>
                <a:ea typeface="Calibri"/>
                <a:cs typeface="Times New Roman"/>
              </a:rPr>
              <a:t>managed</a:t>
            </a:r>
          </a:p>
          <a:p>
            <a:pPr marL="0" marR="0" algn="just">
              <a:lnSpc>
                <a:spcPct val="115000"/>
              </a:lnSpc>
              <a:spcBef>
                <a:spcPts val="0"/>
              </a:spcBef>
              <a:spcAft>
                <a:spcPts val="1000"/>
              </a:spcAft>
            </a:pPr>
            <a:r>
              <a:rPr lang="en-US" sz="2400" dirty="0" smtClean="0">
                <a:latin typeface="Calibri"/>
                <a:ea typeface="Calibri"/>
                <a:cs typeface="Times New Roman"/>
              </a:rPr>
              <a:t> </a:t>
            </a:r>
            <a:r>
              <a:rPr lang="en-US" sz="2400" dirty="0">
                <a:latin typeface="Calibri"/>
                <a:ea typeface="Calibri"/>
                <a:cs typeface="Times New Roman"/>
              </a:rPr>
              <a:t>analyzing the interventions </a:t>
            </a:r>
            <a:endParaRPr lang="en-US" sz="2400" dirty="0" smtClean="0">
              <a:latin typeface="Calibri"/>
              <a:ea typeface="Calibri"/>
              <a:cs typeface="Times New Roman"/>
            </a:endParaRPr>
          </a:p>
          <a:p>
            <a:pPr marL="0" marR="0" indent="0" algn="just">
              <a:lnSpc>
                <a:spcPct val="115000"/>
              </a:lnSpc>
              <a:spcBef>
                <a:spcPts val="0"/>
              </a:spcBef>
              <a:spcAft>
                <a:spcPts val="1000"/>
              </a:spcAft>
              <a:buNone/>
            </a:pPr>
            <a:r>
              <a:rPr lang="en-US" sz="2400" dirty="0" smtClean="0">
                <a:latin typeface="Calibri"/>
                <a:ea typeface="Calibri"/>
                <a:cs typeface="Times New Roman"/>
              </a:rPr>
              <a:t>caused </a:t>
            </a:r>
            <a:r>
              <a:rPr lang="en-US" sz="2400" dirty="0">
                <a:latin typeface="Calibri"/>
                <a:ea typeface="Calibri"/>
                <a:cs typeface="Times New Roman"/>
              </a:rPr>
              <a:t>by reports</a:t>
            </a:r>
            <a:endParaRPr lang="en-US" sz="2400" dirty="0">
              <a:effectLst/>
              <a:latin typeface="Calibri"/>
              <a:ea typeface="Calibri"/>
              <a:cs typeface="Times New Roman"/>
            </a:endParaRPr>
          </a:p>
        </p:txBody>
      </p:sp>
      <p:sp>
        <p:nvSpPr>
          <p:cNvPr id="3" name="Заголовок 2"/>
          <p:cNvSpPr>
            <a:spLocks noGrp="1"/>
          </p:cNvSpPr>
          <p:nvPr>
            <p:ph type="title"/>
          </p:nvPr>
        </p:nvSpPr>
        <p:spPr>
          <a:xfrm>
            <a:off x="228600" y="152400"/>
            <a:ext cx="8686800" cy="1066800"/>
          </a:xfrm>
          <a:solidFill>
            <a:schemeClr val="accent2">
              <a:lumMod val="60000"/>
              <a:lumOff val="40000"/>
            </a:schemeClr>
          </a:solidFill>
        </p:spPr>
        <p:txBody>
          <a:bodyPr>
            <a:noAutofit/>
          </a:bodyPr>
          <a:lstStyle/>
          <a:p>
            <a:pPr marL="0" marR="0" algn="ctr">
              <a:lnSpc>
                <a:spcPct val="115000"/>
              </a:lnSpc>
              <a:spcBef>
                <a:spcPts val="0"/>
              </a:spcBef>
              <a:spcAft>
                <a:spcPts val="1000"/>
              </a:spcAft>
            </a:pPr>
            <a:r>
              <a:rPr lang="en-US" sz="2400" b="1" i="1" dirty="0">
                <a:solidFill>
                  <a:srgbClr val="C00000"/>
                </a:solidFill>
                <a:effectLst/>
                <a:ea typeface="Calibri"/>
                <a:cs typeface="Times New Roman"/>
              </a:rPr>
              <a:t>c</a:t>
            </a:r>
            <a:r>
              <a:rPr lang="en-US" sz="2400" b="1" i="1" dirty="0" smtClean="0">
                <a:solidFill>
                  <a:srgbClr val="C00000"/>
                </a:solidFill>
                <a:effectLst/>
                <a:ea typeface="Calibri"/>
                <a:cs typeface="Times New Roman"/>
              </a:rPr>
              <a:t>)  ANALYSES  OF   THE  ACQUISITION   SYSTEMS </a:t>
            </a:r>
            <a:br>
              <a:rPr lang="en-US" sz="2400" b="1" i="1" dirty="0" smtClean="0">
                <a:solidFill>
                  <a:srgbClr val="C00000"/>
                </a:solidFill>
                <a:effectLst/>
                <a:ea typeface="Calibri"/>
                <a:cs typeface="Times New Roman"/>
              </a:rPr>
            </a:br>
            <a:r>
              <a:rPr lang="en-US" sz="2400" b="1" i="1" dirty="0" smtClean="0">
                <a:solidFill>
                  <a:srgbClr val="C00000"/>
                </a:solidFill>
                <a:effectLst/>
                <a:ea typeface="Calibri"/>
                <a:cs typeface="Times New Roman"/>
              </a:rPr>
              <a:t>AND  TRANSFER  OF  REPORTS</a:t>
            </a:r>
            <a:endParaRPr lang="en-US" sz="2400" b="1" dirty="0">
              <a:solidFill>
                <a:schemeClr val="accent4">
                  <a:lumMod val="75000"/>
                </a:schemeClr>
              </a:solidFill>
            </a:endParaRPr>
          </a:p>
        </p:txBody>
      </p:sp>
      <p:pic>
        <p:nvPicPr>
          <p:cNvPr id="4" name="Picture 3" descr="Risk Assessment: Process, Examples, &amp; Tools | SafetyCulture"/>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590800"/>
            <a:ext cx="4038600" cy="4038599"/>
          </a:xfrm>
          <a:prstGeom prst="rect">
            <a:avLst/>
          </a:prstGeom>
          <a:noFill/>
          <a:ln>
            <a:noFill/>
          </a:ln>
        </p:spPr>
      </p:pic>
    </p:spTree>
    <p:extLst>
      <p:ext uri="{BB962C8B-B14F-4D97-AF65-F5344CB8AC3E}">
        <p14:creationId xmlns:p14="http://schemas.microsoft.com/office/powerpoint/2010/main" val="1272169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8600" y="1066800"/>
            <a:ext cx="8686800" cy="5562600"/>
          </a:xfrm>
        </p:spPr>
        <p:txBody>
          <a:bodyPr>
            <a:normAutofit/>
          </a:bodyPr>
          <a:lstStyle/>
          <a:p>
            <a:pPr marL="0" marR="0" indent="0" algn="just">
              <a:lnSpc>
                <a:spcPct val="115000"/>
              </a:lnSpc>
              <a:spcBef>
                <a:spcPts val="0"/>
              </a:spcBef>
              <a:spcAft>
                <a:spcPts val="1000"/>
              </a:spcAft>
              <a:buNone/>
            </a:pPr>
            <a:r>
              <a:rPr lang="en-US" sz="2400" dirty="0" smtClean="0">
                <a:solidFill>
                  <a:schemeClr val="accent2">
                    <a:lumMod val="60000"/>
                    <a:lumOff val="40000"/>
                  </a:schemeClr>
                </a:solidFill>
                <a:latin typeface="Calibri"/>
                <a:ea typeface="Calibri"/>
                <a:cs typeface="Times New Roman"/>
              </a:rPr>
              <a:t>The </a:t>
            </a:r>
            <a:r>
              <a:rPr lang="en-US" sz="2400" dirty="0">
                <a:solidFill>
                  <a:schemeClr val="accent2">
                    <a:lumMod val="60000"/>
                    <a:lumOff val="40000"/>
                  </a:schemeClr>
                </a:solidFill>
                <a:latin typeface="Calibri"/>
                <a:ea typeface="Calibri"/>
                <a:cs typeface="Times New Roman"/>
              </a:rPr>
              <a:t>systematic analysis of the collected data is important and necessary, </a:t>
            </a:r>
            <a:r>
              <a:rPr lang="en-US" sz="2400" dirty="0">
                <a:latin typeface="Calibri"/>
                <a:ea typeface="Calibri"/>
                <a:cs typeface="Times New Roman"/>
              </a:rPr>
              <a:t>in order to suggest the necessary adjustments to the system of collection and management of reports. In order to develop operational suggestions from this kind of analysis, it is useful to carry it out, by</a:t>
            </a:r>
            <a:r>
              <a:rPr lang="en-US" sz="2400" dirty="0" smtClean="0">
                <a:latin typeface="Calibri"/>
                <a:ea typeface="Calibri"/>
                <a:cs typeface="Times New Roman"/>
              </a:rPr>
              <a:t>:</a:t>
            </a:r>
          </a:p>
          <a:p>
            <a:pPr marL="0" marR="0" indent="0" algn="just">
              <a:lnSpc>
                <a:spcPct val="115000"/>
              </a:lnSpc>
              <a:spcBef>
                <a:spcPts val="0"/>
              </a:spcBef>
              <a:spcAft>
                <a:spcPts val="1000"/>
              </a:spcAft>
              <a:buNone/>
            </a:pPr>
            <a:r>
              <a:rPr lang="en-US" sz="2400" dirty="0" smtClean="0">
                <a:solidFill>
                  <a:srgbClr val="FFC000"/>
                </a:solidFill>
                <a:latin typeface="Calibri"/>
                <a:ea typeface="Calibri"/>
                <a:cs typeface="Times New Roman"/>
              </a:rPr>
              <a:t>•</a:t>
            </a:r>
            <a:r>
              <a:rPr lang="en-US" sz="2400" dirty="0" smtClean="0">
                <a:latin typeface="Calibri"/>
                <a:ea typeface="Calibri"/>
                <a:cs typeface="Times New Roman"/>
              </a:rPr>
              <a:t> </a:t>
            </a:r>
            <a:r>
              <a:rPr lang="en-US" sz="2400" dirty="0">
                <a:latin typeface="Calibri"/>
                <a:ea typeface="Calibri"/>
                <a:cs typeface="Times New Roman"/>
              </a:rPr>
              <a:t>a well pondered synthesis of reports </a:t>
            </a:r>
            <a:r>
              <a:rPr lang="en-US" sz="2400" dirty="0" smtClean="0">
                <a:latin typeface="Calibri"/>
                <a:ea typeface="Calibri"/>
                <a:cs typeface="Times New Roman"/>
              </a:rPr>
              <a:t>and interventions</a:t>
            </a:r>
          </a:p>
          <a:p>
            <a:pPr marL="0" marR="0" indent="0" algn="just">
              <a:lnSpc>
                <a:spcPct val="115000"/>
              </a:lnSpc>
              <a:spcBef>
                <a:spcPts val="0"/>
              </a:spcBef>
              <a:spcAft>
                <a:spcPts val="1000"/>
              </a:spcAft>
              <a:buNone/>
            </a:pPr>
            <a:r>
              <a:rPr lang="en-US" sz="2400" dirty="0" smtClean="0">
                <a:solidFill>
                  <a:srgbClr val="FFC000"/>
                </a:solidFill>
                <a:latin typeface="Calibri"/>
                <a:ea typeface="Calibri"/>
                <a:cs typeface="Times New Roman"/>
              </a:rPr>
              <a:t>•</a:t>
            </a:r>
            <a:r>
              <a:rPr lang="en-US" sz="2400" dirty="0" smtClean="0">
                <a:latin typeface="Calibri"/>
                <a:ea typeface="Calibri"/>
                <a:cs typeface="Times New Roman"/>
              </a:rPr>
              <a:t> </a:t>
            </a:r>
            <a:r>
              <a:rPr lang="en-US" sz="2400" dirty="0">
                <a:latin typeface="Calibri"/>
                <a:ea typeface="Calibri"/>
                <a:cs typeface="Times New Roman"/>
              </a:rPr>
              <a:t>a statistical analysis of </a:t>
            </a:r>
            <a:r>
              <a:rPr lang="en-US" sz="2400" dirty="0" smtClean="0">
                <a:latin typeface="Calibri"/>
                <a:ea typeface="Calibri"/>
                <a:cs typeface="Times New Roman"/>
              </a:rPr>
              <a:t>reports</a:t>
            </a:r>
          </a:p>
          <a:p>
            <a:pPr marL="0" marR="0" indent="0" algn="just">
              <a:lnSpc>
                <a:spcPct val="115000"/>
              </a:lnSpc>
              <a:spcBef>
                <a:spcPts val="0"/>
              </a:spcBef>
              <a:spcAft>
                <a:spcPts val="1000"/>
              </a:spcAft>
              <a:buNone/>
            </a:pPr>
            <a:r>
              <a:rPr lang="en-US" sz="2400" dirty="0" smtClean="0">
                <a:latin typeface="Calibri"/>
                <a:ea typeface="Calibri"/>
                <a:cs typeface="Times New Roman"/>
              </a:rPr>
              <a:t> </a:t>
            </a:r>
            <a:r>
              <a:rPr lang="en-US" sz="2400" dirty="0">
                <a:latin typeface="Calibri"/>
                <a:ea typeface="Calibri"/>
                <a:cs typeface="Times New Roman"/>
              </a:rPr>
              <a:t>and interventions, </a:t>
            </a:r>
            <a:r>
              <a:rPr lang="en-US" sz="2400" dirty="0" smtClean="0">
                <a:latin typeface="Calibri"/>
                <a:ea typeface="Calibri"/>
                <a:cs typeface="Times New Roman"/>
              </a:rPr>
              <a:t>made</a:t>
            </a:r>
          </a:p>
          <a:p>
            <a:pPr marL="0" marR="0" indent="0" algn="just">
              <a:lnSpc>
                <a:spcPct val="115000"/>
              </a:lnSpc>
              <a:spcBef>
                <a:spcPts val="0"/>
              </a:spcBef>
              <a:spcAft>
                <a:spcPts val="1000"/>
              </a:spcAft>
              <a:buNone/>
            </a:pPr>
            <a:r>
              <a:rPr lang="en-US" sz="2400" dirty="0" smtClean="0">
                <a:latin typeface="Calibri"/>
                <a:ea typeface="Calibri"/>
                <a:cs typeface="Times New Roman"/>
              </a:rPr>
              <a:t> </a:t>
            </a:r>
            <a:r>
              <a:rPr lang="en-US" sz="2400" dirty="0">
                <a:latin typeface="Calibri"/>
                <a:ea typeface="Calibri"/>
                <a:cs typeface="Times New Roman"/>
              </a:rPr>
              <a:t>according to site, </a:t>
            </a:r>
            <a:r>
              <a:rPr lang="en-US" sz="2400" dirty="0" smtClean="0">
                <a:latin typeface="Calibri"/>
                <a:ea typeface="Calibri"/>
                <a:cs typeface="Times New Roman"/>
              </a:rPr>
              <a:t>typology, </a:t>
            </a:r>
          </a:p>
          <a:p>
            <a:pPr marL="0" marR="0" indent="0" algn="just">
              <a:lnSpc>
                <a:spcPct val="115000"/>
              </a:lnSpc>
              <a:spcBef>
                <a:spcPts val="0"/>
              </a:spcBef>
              <a:spcAft>
                <a:spcPts val="1000"/>
              </a:spcAft>
              <a:buNone/>
            </a:pPr>
            <a:r>
              <a:rPr lang="en-US" sz="2400" dirty="0">
                <a:latin typeface="Calibri"/>
                <a:ea typeface="Calibri"/>
                <a:cs typeface="Times New Roman"/>
              </a:rPr>
              <a:t> </a:t>
            </a:r>
            <a:r>
              <a:rPr lang="en-US" sz="2400" dirty="0" smtClean="0">
                <a:latin typeface="Calibri"/>
                <a:ea typeface="Calibri"/>
                <a:cs typeface="Times New Roman"/>
              </a:rPr>
              <a:t>source </a:t>
            </a:r>
            <a:r>
              <a:rPr lang="en-US" sz="2400" dirty="0">
                <a:latin typeface="Calibri"/>
                <a:ea typeface="Calibri"/>
                <a:cs typeface="Times New Roman"/>
              </a:rPr>
              <a:t>and result</a:t>
            </a:r>
            <a:endParaRPr lang="en-US" sz="2400" dirty="0">
              <a:effectLst/>
              <a:latin typeface="Calibri"/>
              <a:ea typeface="Calibri"/>
              <a:cs typeface="Times New Roman"/>
            </a:endParaRPr>
          </a:p>
        </p:txBody>
      </p:sp>
      <p:sp>
        <p:nvSpPr>
          <p:cNvPr id="3" name="Заголовок 2"/>
          <p:cNvSpPr>
            <a:spLocks noGrp="1"/>
          </p:cNvSpPr>
          <p:nvPr>
            <p:ph type="title"/>
          </p:nvPr>
        </p:nvSpPr>
        <p:spPr>
          <a:xfrm>
            <a:off x="228600" y="152400"/>
            <a:ext cx="8686800" cy="914400"/>
          </a:xfrm>
          <a:solidFill>
            <a:schemeClr val="accent2">
              <a:lumMod val="60000"/>
              <a:lumOff val="40000"/>
            </a:schemeClr>
          </a:solidFill>
        </p:spPr>
        <p:txBody>
          <a:bodyPr>
            <a:noAutofit/>
          </a:bodyPr>
          <a:lstStyle/>
          <a:p>
            <a:pPr marL="0" marR="0" algn="ctr">
              <a:lnSpc>
                <a:spcPct val="115000"/>
              </a:lnSpc>
              <a:spcBef>
                <a:spcPts val="0"/>
              </a:spcBef>
              <a:spcAft>
                <a:spcPts val="1000"/>
              </a:spcAft>
            </a:pPr>
            <a:r>
              <a:rPr lang="en-US" sz="2400" b="1" i="1" dirty="0">
                <a:solidFill>
                  <a:srgbClr val="C00000"/>
                </a:solidFill>
                <a:effectLst/>
                <a:ea typeface="Calibri"/>
                <a:cs typeface="Times New Roman"/>
              </a:rPr>
              <a:t>d) </a:t>
            </a:r>
            <a:r>
              <a:rPr lang="en-US" sz="2400" b="1" i="1" dirty="0" smtClean="0">
                <a:solidFill>
                  <a:srgbClr val="C00000"/>
                </a:solidFill>
                <a:effectLst/>
                <a:ea typeface="Calibri"/>
                <a:cs typeface="Times New Roman"/>
              </a:rPr>
              <a:t> SYSTEMATIZATION  OF  THE  DATA </a:t>
            </a:r>
            <a:br>
              <a:rPr lang="en-US" sz="2400" b="1" i="1" dirty="0" smtClean="0">
                <a:solidFill>
                  <a:srgbClr val="C00000"/>
                </a:solidFill>
                <a:effectLst/>
                <a:ea typeface="Calibri"/>
                <a:cs typeface="Times New Roman"/>
              </a:rPr>
            </a:br>
            <a:r>
              <a:rPr lang="en-US" sz="2400" b="1" i="1" dirty="0" smtClean="0">
                <a:solidFill>
                  <a:srgbClr val="C00000"/>
                </a:solidFill>
                <a:effectLst/>
                <a:ea typeface="Calibri"/>
                <a:cs typeface="Times New Roman"/>
              </a:rPr>
              <a:t>COL</a:t>
            </a:r>
            <a:r>
              <a:rPr lang="en-US" sz="2400" b="1" i="1" dirty="0" smtClean="0">
                <a:ln w="3200">
                  <a:solidFill>
                    <a:srgbClr val="444D26">
                      <a:shade val="75000"/>
                      <a:alpha val="25000"/>
                    </a:srgbClr>
                  </a:solidFill>
                  <a:prstDash val="solid"/>
                  <a:round/>
                </a:ln>
                <a:solidFill>
                  <a:srgbClr val="C00000"/>
                </a:solidFill>
                <a:effectLst/>
                <a:ea typeface="Calibri"/>
                <a:cs typeface="Times New Roman"/>
              </a:rPr>
              <a:t>LECTED   DURING   THE   </a:t>
            </a:r>
            <a:r>
              <a:rPr lang="en-US" sz="2400" b="1" i="1" dirty="0">
                <a:ln w="3200">
                  <a:solidFill>
                    <a:srgbClr val="444D26">
                      <a:shade val="75000"/>
                      <a:alpha val="25000"/>
                    </a:srgbClr>
                  </a:solidFill>
                  <a:prstDash val="solid"/>
                  <a:round/>
                </a:ln>
                <a:solidFill>
                  <a:srgbClr val="C00000"/>
                </a:solidFill>
                <a:effectLst/>
                <a:ea typeface="Calibri"/>
                <a:cs typeface="Times New Roman"/>
              </a:rPr>
              <a:t>STAGES </a:t>
            </a:r>
            <a:r>
              <a:rPr lang="en-US" sz="2400" b="1" i="1" dirty="0" smtClean="0">
                <a:ln w="3200">
                  <a:solidFill>
                    <a:srgbClr val="444D26">
                      <a:shade val="75000"/>
                      <a:alpha val="25000"/>
                    </a:srgbClr>
                  </a:solidFill>
                  <a:prstDash val="solid"/>
                  <a:round/>
                </a:ln>
                <a:solidFill>
                  <a:srgbClr val="C00000"/>
                </a:solidFill>
                <a:effectLst/>
                <a:ea typeface="Calibri"/>
                <a:cs typeface="Times New Roman"/>
              </a:rPr>
              <a:t>  a</a:t>
            </a:r>
            <a:r>
              <a:rPr lang="en-US" sz="2400" b="1" i="1" dirty="0">
                <a:ln w="3200">
                  <a:solidFill>
                    <a:srgbClr val="444D26">
                      <a:shade val="75000"/>
                      <a:alpha val="25000"/>
                    </a:srgbClr>
                  </a:solidFill>
                  <a:prstDash val="solid"/>
                  <a:round/>
                </a:ln>
                <a:solidFill>
                  <a:srgbClr val="C00000"/>
                </a:solidFill>
                <a:effectLst/>
                <a:ea typeface="Calibri"/>
                <a:cs typeface="Times New Roman"/>
              </a:rPr>
              <a:t>), </a:t>
            </a:r>
            <a:r>
              <a:rPr lang="en-US" sz="2400" b="1" i="1" dirty="0" smtClean="0">
                <a:ln w="3200">
                  <a:solidFill>
                    <a:srgbClr val="444D26">
                      <a:shade val="75000"/>
                      <a:alpha val="25000"/>
                    </a:srgbClr>
                  </a:solidFill>
                  <a:prstDash val="solid"/>
                  <a:round/>
                </a:ln>
                <a:solidFill>
                  <a:srgbClr val="C00000"/>
                </a:solidFill>
                <a:effectLst/>
                <a:ea typeface="Calibri"/>
                <a:cs typeface="Times New Roman"/>
              </a:rPr>
              <a:t> b</a:t>
            </a:r>
            <a:r>
              <a:rPr lang="en-US" sz="2400" b="1" i="1" dirty="0">
                <a:ln w="3200">
                  <a:solidFill>
                    <a:srgbClr val="444D26">
                      <a:shade val="75000"/>
                      <a:alpha val="25000"/>
                    </a:srgbClr>
                  </a:solidFill>
                  <a:prstDash val="solid"/>
                  <a:round/>
                </a:ln>
                <a:solidFill>
                  <a:srgbClr val="C00000"/>
                </a:solidFill>
                <a:effectLst/>
                <a:ea typeface="Calibri"/>
                <a:cs typeface="Times New Roman"/>
              </a:rPr>
              <a:t>) </a:t>
            </a:r>
            <a:r>
              <a:rPr lang="en-US" sz="2400" b="1" i="1" dirty="0" smtClean="0">
                <a:ln w="3200">
                  <a:solidFill>
                    <a:srgbClr val="444D26">
                      <a:shade val="75000"/>
                      <a:alpha val="25000"/>
                    </a:srgbClr>
                  </a:solidFill>
                  <a:prstDash val="solid"/>
                  <a:round/>
                </a:ln>
                <a:solidFill>
                  <a:srgbClr val="C00000"/>
                </a:solidFill>
                <a:effectLst/>
                <a:ea typeface="Calibri"/>
                <a:cs typeface="Times New Roman"/>
              </a:rPr>
              <a:t>  and   c)</a:t>
            </a:r>
            <a:endParaRPr lang="en-US" sz="2400" dirty="0">
              <a:solidFill>
                <a:srgbClr val="C00000"/>
              </a:solidFill>
              <a:effectLst/>
              <a:ea typeface="Calibri"/>
              <a:cs typeface="Times New Roman"/>
            </a:endParaRPr>
          </a:p>
        </p:txBody>
      </p:sp>
      <p:pic>
        <p:nvPicPr>
          <p:cNvPr id="4" name="Picture 3" descr="A Complete Guide to the Risk Assessment Process | Lucidchart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038600"/>
            <a:ext cx="4419600" cy="2590800"/>
          </a:xfrm>
          <a:prstGeom prst="rect">
            <a:avLst/>
          </a:prstGeom>
          <a:noFill/>
          <a:ln>
            <a:noFill/>
          </a:ln>
        </p:spPr>
      </p:pic>
    </p:spTree>
    <p:extLst>
      <p:ext uri="{BB962C8B-B14F-4D97-AF65-F5344CB8AC3E}">
        <p14:creationId xmlns:p14="http://schemas.microsoft.com/office/powerpoint/2010/main" val="675892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04800" y="152400"/>
            <a:ext cx="8610600" cy="1066800"/>
          </a:xfrm>
          <a:solidFill>
            <a:schemeClr val="accent2">
              <a:lumMod val="60000"/>
              <a:lumOff val="40000"/>
            </a:schemeClr>
          </a:solidFill>
        </p:spPr>
        <p:txBody>
          <a:bodyPr>
            <a:noAutofit/>
          </a:bodyPr>
          <a:lstStyle/>
          <a:p>
            <a:pPr marL="0" marR="0" algn="ctr">
              <a:lnSpc>
                <a:spcPct val="115000"/>
              </a:lnSpc>
              <a:spcBef>
                <a:spcPts val="0"/>
              </a:spcBef>
              <a:spcAft>
                <a:spcPts val="1000"/>
              </a:spcAft>
            </a:pPr>
            <a:r>
              <a:rPr lang="en-US" sz="2400" b="1" i="1" dirty="0" smtClean="0">
                <a:solidFill>
                  <a:srgbClr val="C00000"/>
                </a:solidFill>
                <a:effectLst/>
                <a:ea typeface="Calibri"/>
                <a:cs typeface="Times New Roman"/>
              </a:rPr>
              <a:t>e)  CONTACTS  WITH  LOCAL  MEDIA</a:t>
            </a:r>
            <a:r>
              <a:rPr lang="en-US" sz="2400" dirty="0" smtClean="0">
                <a:solidFill>
                  <a:srgbClr val="C00000"/>
                </a:solidFill>
                <a:effectLst/>
                <a:ea typeface="Calibri"/>
                <a:cs typeface="Times New Roman"/>
              </a:rPr>
              <a:t/>
            </a:r>
            <a:br>
              <a:rPr lang="en-US" sz="2400" dirty="0" smtClean="0">
                <a:solidFill>
                  <a:srgbClr val="C00000"/>
                </a:solidFill>
                <a:effectLst/>
                <a:ea typeface="Calibri"/>
                <a:cs typeface="Times New Roman"/>
              </a:rPr>
            </a:br>
            <a:endParaRPr lang="en-US" sz="2400" dirty="0">
              <a:solidFill>
                <a:srgbClr val="C00000"/>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3657600" cy="1524000"/>
          </a:xfrm>
          <a:prstGeom prst="rect">
            <a:avLst/>
          </a:prstGeom>
          <a:ln/>
          <a:extLst/>
        </p:spPr>
        <p:style>
          <a:lnRef idx="2">
            <a:schemeClr val="accent2"/>
          </a:lnRef>
          <a:fillRef idx="1">
            <a:schemeClr val="lt1"/>
          </a:fillRef>
          <a:effectRef idx="0">
            <a:schemeClr val="accent2"/>
          </a:effectRef>
          <a:fontRef idx="minor">
            <a:schemeClr val="dk1"/>
          </a:fontRef>
        </p:style>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43200"/>
            <a:ext cx="3545798" cy="1828800"/>
          </a:xfrm>
          <a:prstGeom prst="rect">
            <a:avLst/>
          </a:prstGeom>
          <a:ln/>
          <a:extLst/>
        </p:spPr>
        <p:style>
          <a:lnRef idx="2">
            <a:schemeClr val="accent2"/>
          </a:lnRef>
          <a:fillRef idx="1">
            <a:schemeClr val="lt1"/>
          </a:fillRef>
          <a:effectRef idx="0">
            <a:schemeClr val="accent2"/>
          </a:effectRef>
          <a:fontRef idx="minor">
            <a:schemeClr val="dk1"/>
          </a:fontRef>
        </p:style>
      </p:pic>
      <p:sp>
        <p:nvSpPr>
          <p:cNvPr id="2" name="Rectangle 1"/>
          <p:cNvSpPr/>
          <p:nvPr/>
        </p:nvSpPr>
        <p:spPr>
          <a:xfrm>
            <a:off x="304800" y="1371600"/>
            <a:ext cx="8422598" cy="1508105"/>
          </a:xfrm>
          <a:prstGeom prst="rect">
            <a:avLst/>
          </a:prstGeom>
        </p:spPr>
        <p:txBody>
          <a:bodyPr wrap="square">
            <a:spAutoFit/>
          </a:bodyPr>
          <a:lstStyle/>
          <a:p>
            <a:pPr algn="just">
              <a:lnSpc>
                <a:spcPct val="115000"/>
              </a:lnSpc>
              <a:spcAft>
                <a:spcPts val="1000"/>
              </a:spcAft>
            </a:pPr>
            <a:r>
              <a:rPr lang="en-US" sz="2000" b="1" dirty="0">
                <a:latin typeface="Calibri"/>
                <a:ea typeface="Calibri"/>
                <a:cs typeface="Times New Roman"/>
              </a:rPr>
              <a:t>At this point of the procedure, </a:t>
            </a:r>
            <a:r>
              <a:rPr lang="en-US" sz="2000" b="1" dirty="0">
                <a:solidFill>
                  <a:schemeClr val="accent2">
                    <a:lumMod val="60000"/>
                    <a:lumOff val="40000"/>
                  </a:schemeClr>
                </a:solidFill>
                <a:latin typeface="Calibri"/>
                <a:ea typeface="Calibri"/>
                <a:cs typeface="Times New Roman"/>
              </a:rPr>
              <a:t>it is important to promote a meeting with all the media operating on the territory, </a:t>
            </a:r>
            <a:r>
              <a:rPr lang="en-US" sz="2000" b="1" dirty="0">
                <a:latin typeface="Calibri"/>
                <a:ea typeface="Calibri"/>
                <a:cs typeface="Times New Roman"/>
              </a:rPr>
              <a:t>in order to illustrate the data and the analyses carried out and to check whether it is possible to find a collaboration for the creation of the PYT pages.</a:t>
            </a:r>
            <a:endParaRPr lang="en-US" sz="2000" b="1" dirty="0">
              <a:effectLst/>
              <a:latin typeface="Calibri"/>
              <a:ea typeface="Calibri"/>
              <a:cs typeface="Times New Roman"/>
            </a:endParaRPr>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724400"/>
            <a:ext cx="4267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757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8600" y="1219200"/>
            <a:ext cx="8686800" cy="5410200"/>
          </a:xfrm>
        </p:spPr>
        <p:txBody>
          <a:bodyPr>
            <a:normAutofit fontScale="92500" lnSpcReduction="20000"/>
          </a:bodyPr>
          <a:lstStyle/>
          <a:p>
            <a:pPr marL="0" marR="0" indent="0" algn="just">
              <a:lnSpc>
                <a:spcPct val="115000"/>
              </a:lnSpc>
              <a:spcBef>
                <a:spcPts val="0"/>
              </a:spcBef>
              <a:spcAft>
                <a:spcPts val="1000"/>
              </a:spcAft>
              <a:buNone/>
            </a:pPr>
            <a:r>
              <a:rPr lang="en-US" sz="3500" b="1" dirty="0">
                <a:latin typeface="Calibri"/>
                <a:ea typeface="Calibri"/>
                <a:cs typeface="Times New Roman"/>
              </a:rPr>
              <a:t>According to the data collected and the analyses carried out and the opinions emerged </a:t>
            </a:r>
            <a:r>
              <a:rPr lang="en-US" sz="3500" b="1" dirty="0" smtClean="0">
                <a:latin typeface="Calibri"/>
                <a:ea typeface="Calibri"/>
                <a:cs typeface="Times New Roman"/>
              </a:rPr>
              <a:t>in the </a:t>
            </a:r>
            <a:r>
              <a:rPr lang="en-US" sz="3500" b="1" dirty="0">
                <a:latin typeface="Calibri"/>
                <a:ea typeface="Calibri"/>
                <a:cs typeface="Times New Roman"/>
              </a:rPr>
              <a:t>meetings with the </a:t>
            </a:r>
            <a:r>
              <a:rPr lang="en-US" sz="3500" b="1" dirty="0" smtClean="0">
                <a:latin typeface="Calibri"/>
                <a:ea typeface="Calibri"/>
                <a:cs typeface="Times New Roman"/>
              </a:rPr>
              <a:t>Media</a:t>
            </a:r>
            <a:r>
              <a:rPr lang="en-US" sz="3500" b="1" dirty="0">
                <a:latin typeface="Calibri"/>
                <a:ea typeface="Calibri"/>
                <a:cs typeface="Times New Roman"/>
              </a:rPr>
              <a:t>, </a:t>
            </a:r>
            <a:endParaRPr lang="en-US" sz="3500" b="1" dirty="0" smtClean="0">
              <a:latin typeface="Calibri"/>
              <a:ea typeface="Calibri"/>
              <a:cs typeface="Times New Roman"/>
            </a:endParaRPr>
          </a:p>
          <a:p>
            <a:pPr marL="0" marR="0" indent="0" algn="just">
              <a:lnSpc>
                <a:spcPct val="115000"/>
              </a:lnSpc>
              <a:spcBef>
                <a:spcPts val="0"/>
              </a:spcBef>
              <a:spcAft>
                <a:spcPts val="1000"/>
              </a:spcAft>
              <a:buNone/>
            </a:pPr>
            <a:endParaRPr lang="en-US" sz="3200" dirty="0" smtClean="0">
              <a:latin typeface="Calibri"/>
              <a:ea typeface="Calibri"/>
              <a:cs typeface="Times New Roman"/>
            </a:endParaRPr>
          </a:p>
          <a:p>
            <a:pPr marL="0" marR="0" indent="0" algn="just">
              <a:lnSpc>
                <a:spcPct val="115000"/>
              </a:lnSpc>
              <a:spcBef>
                <a:spcPts val="0"/>
              </a:spcBef>
              <a:spcAft>
                <a:spcPts val="1000"/>
              </a:spcAft>
              <a:buNone/>
            </a:pPr>
            <a:endParaRPr lang="en-US" sz="3200" b="1" dirty="0" smtClean="0">
              <a:solidFill>
                <a:schemeClr val="accent2">
                  <a:lumMod val="60000"/>
                  <a:lumOff val="40000"/>
                </a:schemeClr>
              </a:solidFill>
              <a:latin typeface="Calibri"/>
              <a:ea typeface="Calibri"/>
              <a:cs typeface="Times New Roman"/>
            </a:endParaRPr>
          </a:p>
          <a:p>
            <a:pPr marL="0" marR="0" indent="0" algn="just">
              <a:lnSpc>
                <a:spcPct val="115000"/>
              </a:lnSpc>
              <a:spcBef>
                <a:spcPts val="0"/>
              </a:spcBef>
              <a:spcAft>
                <a:spcPts val="1000"/>
              </a:spcAft>
              <a:buNone/>
            </a:pPr>
            <a:endParaRPr lang="en-US" sz="3200" b="1" dirty="0">
              <a:solidFill>
                <a:schemeClr val="accent2">
                  <a:lumMod val="60000"/>
                  <a:lumOff val="40000"/>
                </a:schemeClr>
              </a:solidFill>
              <a:latin typeface="Calibri"/>
              <a:ea typeface="Calibri"/>
              <a:cs typeface="Times New Roman"/>
            </a:endParaRPr>
          </a:p>
          <a:p>
            <a:pPr marL="0" marR="0" indent="0" algn="just">
              <a:lnSpc>
                <a:spcPct val="115000"/>
              </a:lnSpc>
              <a:spcBef>
                <a:spcPts val="0"/>
              </a:spcBef>
              <a:spcAft>
                <a:spcPts val="1000"/>
              </a:spcAft>
              <a:buNone/>
            </a:pPr>
            <a:endParaRPr lang="en-US" sz="3200" b="1" dirty="0" smtClean="0">
              <a:solidFill>
                <a:schemeClr val="accent2">
                  <a:lumMod val="60000"/>
                  <a:lumOff val="40000"/>
                </a:schemeClr>
              </a:solidFill>
              <a:latin typeface="Calibri"/>
              <a:ea typeface="Calibri"/>
              <a:cs typeface="Times New Roman"/>
            </a:endParaRPr>
          </a:p>
          <a:p>
            <a:pPr marL="0" marR="0" indent="0" algn="just">
              <a:lnSpc>
                <a:spcPct val="115000"/>
              </a:lnSpc>
              <a:spcBef>
                <a:spcPts val="0"/>
              </a:spcBef>
              <a:spcAft>
                <a:spcPts val="1000"/>
              </a:spcAft>
              <a:buNone/>
            </a:pPr>
            <a:r>
              <a:rPr lang="en-US" sz="3200" b="1" dirty="0" smtClean="0">
                <a:solidFill>
                  <a:schemeClr val="accent2">
                    <a:lumMod val="60000"/>
                    <a:lumOff val="40000"/>
                  </a:schemeClr>
                </a:solidFill>
                <a:latin typeface="Calibri"/>
                <a:ea typeface="Calibri"/>
                <a:cs typeface="Times New Roman"/>
              </a:rPr>
              <a:t>the </a:t>
            </a:r>
            <a:r>
              <a:rPr lang="en-US" sz="3200" b="1" dirty="0">
                <a:solidFill>
                  <a:schemeClr val="accent2">
                    <a:lumMod val="60000"/>
                    <a:lumOff val="40000"/>
                  </a:schemeClr>
                </a:solidFill>
                <a:latin typeface="Calibri"/>
                <a:ea typeface="Calibri"/>
                <a:cs typeface="Times New Roman"/>
              </a:rPr>
              <a:t>draft </a:t>
            </a:r>
            <a:r>
              <a:rPr lang="en-US" sz="3200" b="1" dirty="0" smtClean="0">
                <a:solidFill>
                  <a:schemeClr val="accent2">
                    <a:lumMod val="60000"/>
                    <a:lumOff val="40000"/>
                  </a:schemeClr>
                </a:solidFill>
                <a:latin typeface="Calibri"/>
                <a:ea typeface="Calibri"/>
                <a:cs typeface="Times New Roman"/>
              </a:rPr>
              <a:t>version</a:t>
            </a:r>
          </a:p>
          <a:p>
            <a:pPr marL="0" marR="0" indent="0" algn="just">
              <a:lnSpc>
                <a:spcPct val="115000"/>
              </a:lnSpc>
              <a:spcBef>
                <a:spcPts val="0"/>
              </a:spcBef>
              <a:spcAft>
                <a:spcPts val="1000"/>
              </a:spcAft>
              <a:buNone/>
            </a:pPr>
            <a:r>
              <a:rPr lang="en-US" sz="3200" b="1" dirty="0" smtClean="0">
                <a:solidFill>
                  <a:schemeClr val="accent2">
                    <a:lumMod val="60000"/>
                    <a:lumOff val="40000"/>
                  </a:schemeClr>
                </a:solidFill>
                <a:latin typeface="Calibri"/>
                <a:ea typeface="Calibri"/>
                <a:cs typeface="Times New Roman"/>
              </a:rPr>
              <a:t>of </a:t>
            </a:r>
            <a:r>
              <a:rPr lang="en-US" sz="3200" b="1" dirty="0">
                <a:solidFill>
                  <a:schemeClr val="accent2">
                    <a:lumMod val="60000"/>
                    <a:lumOff val="40000"/>
                  </a:schemeClr>
                </a:solidFill>
                <a:latin typeface="Calibri"/>
                <a:ea typeface="Calibri"/>
                <a:cs typeface="Times New Roman"/>
              </a:rPr>
              <a:t>the report form can be produced,</a:t>
            </a:r>
            <a:r>
              <a:rPr lang="en-US" sz="3200" b="1" dirty="0">
                <a:latin typeface="Calibri"/>
                <a:ea typeface="Calibri"/>
                <a:cs typeface="Times New Roman"/>
              </a:rPr>
              <a:t> as well as </a:t>
            </a:r>
            <a:r>
              <a:rPr lang="en-US" sz="3200" b="1" dirty="0">
                <a:solidFill>
                  <a:schemeClr val="accent2">
                    <a:lumMod val="60000"/>
                    <a:lumOff val="40000"/>
                  </a:schemeClr>
                </a:solidFill>
                <a:latin typeface="Calibri"/>
                <a:ea typeface="Calibri"/>
                <a:cs typeface="Times New Roman"/>
              </a:rPr>
              <a:t>that of the page structure and its management. </a:t>
            </a:r>
            <a:endParaRPr lang="en-US" sz="3200" b="1" dirty="0">
              <a:solidFill>
                <a:schemeClr val="accent2">
                  <a:lumMod val="60000"/>
                  <a:lumOff val="40000"/>
                </a:schemeClr>
              </a:solidFill>
              <a:effectLst/>
              <a:latin typeface="Calibri"/>
              <a:ea typeface="Calibri"/>
              <a:cs typeface="Times New Roman"/>
            </a:endParaRPr>
          </a:p>
        </p:txBody>
      </p:sp>
      <p:sp>
        <p:nvSpPr>
          <p:cNvPr id="3" name="Заголовок 2"/>
          <p:cNvSpPr>
            <a:spLocks noGrp="1"/>
          </p:cNvSpPr>
          <p:nvPr>
            <p:ph type="title"/>
          </p:nvPr>
        </p:nvSpPr>
        <p:spPr>
          <a:xfrm>
            <a:off x="228600" y="228600"/>
            <a:ext cx="8686800" cy="990600"/>
          </a:xfrm>
          <a:solidFill>
            <a:schemeClr val="accent2">
              <a:lumMod val="60000"/>
              <a:lumOff val="40000"/>
            </a:schemeClr>
          </a:solidFill>
        </p:spPr>
        <p:txBody>
          <a:bodyPr>
            <a:normAutofit/>
          </a:bodyPr>
          <a:lstStyle/>
          <a:p>
            <a:pPr marL="0" marR="0" algn="ctr">
              <a:lnSpc>
                <a:spcPct val="115000"/>
              </a:lnSpc>
              <a:spcBef>
                <a:spcPts val="0"/>
              </a:spcBef>
              <a:spcAft>
                <a:spcPts val="1000"/>
              </a:spcAft>
            </a:pPr>
            <a:r>
              <a:rPr lang="en-US" sz="2400" b="1" i="1" dirty="0" smtClean="0">
                <a:solidFill>
                  <a:srgbClr val="C00000"/>
                </a:solidFill>
                <a:effectLst/>
                <a:ea typeface="Calibri"/>
                <a:cs typeface="Times New Roman"/>
              </a:rPr>
              <a:t>f)  PRODUCTION  OF  THE  DRAFT  FORM</a:t>
            </a:r>
            <a:br>
              <a:rPr lang="en-US" sz="2400" b="1" i="1" dirty="0" smtClean="0">
                <a:solidFill>
                  <a:srgbClr val="C00000"/>
                </a:solidFill>
                <a:effectLst/>
                <a:ea typeface="Calibri"/>
                <a:cs typeface="Times New Roman"/>
              </a:rPr>
            </a:br>
            <a:endParaRPr lang="en-US" sz="2400" dirty="0">
              <a:solidFill>
                <a:srgbClr val="C00000"/>
              </a:solidFill>
              <a:effectLst/>
              <a:ea typeface="Calibri"/>
              <a:cs typeface="Times New Roman"/>
            </a:endParaRPr>
          </a:p>
        </p:txBody>
      </p:sp>
      <p:pic>
        <p:nvPicPr>
          <p:cNvPr id="4" name="Picture 3" descr="Risk Assessment Images – Browse 40,059 Stock Photos, Vectors ..."/>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895600"/>
            <a:ext cx="4788876" cy="2520462"/>
          </a:xfrm>
          <a:prstGeom prst="rect">
            <a:avLst/>
          </a:prstGeom>
          <a:noFill/>
          <a:ln>
            <a:noFill/>
          </a:ln>
        </p:spPr>
      </p:pic>
    </p:spTree>
    <p:extLst>
      <p:ext uri="{BB962C8B-B14F-4D97-AF65-F5344CB8AC3E}">
        <p14:creationId xmlns:p14="http://schemas.microsoft.com/office/powerpoint/2010/main" val="1425014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524000"/>
            <a:ext cx="8229600" cy="5181600"/>
          </a:xfrm>
        </p:spPr>
        <p:txBody>
          <a:bodyPr>
            <a:normAutofit/>
          </a:bodyPr>
          <a:lstStyle/>
          <a:p>
            <a:pPr marL="0" marR="0" indent="0">
              <a:lnSpc>
                <a:spcPct val="115000"/>
              </a:lnSpc>
              <a:spcBef>
                <a:spcPts val="0"/>
              </a:spcBef>
              <a:spcAft>
                <a:spcPts val="1000"/>
              </a:spcAft>
              <a:buNone/>
            </a:pPr>
            <a:r>
              <a:rPr lang="en-US" sz="3200" dirty="0">
                <a:latin typeface="Calibri"/>
                <a:ea typeface="Calibri"/>
                <a:cs typeface="Times New Roman"/>
              </a:rPr>
              <a:t>The production procedure ends with a public event of presentation of the PYT Page</a:t>
            </a:r>
            <a:endParaRPr lang="en-US" sz="3200" dirty="0">
              <a:effectLst/>
              <a:latin typeface="Calibri"/>
              <a:ea typeface="Calibri"/>
              <a:cs typeface="Times New Roman"/>
            </a:endParaRPr>
          </a:p>
        </p:txBody>
      </p:sp>
      <p:sp>
        <p:nvSpPr>
          <p:cNvPr id="3" name="Заголовок 2"/>
          <p:cNvSpPr>
            <a:spLocks noGrp="1"/>
          </p:cNvSpPr>
          <p:nvPr>
            <p:ph type="title"/>
          </p:nvPr>
        </p:nvSpPr>
        <p:spPr>
          <a:solidFill>
            <a:schemeClr val="accent2">
              <a:lumMod val="60000"/>
              <a:lumOff val="40000"/>
            </a:schemeClr>
          </a:solidFill>
        </p:spPr>
        <p:txBody>
          <a:bodyPr>
            <a:normAutofit/>
          </a:bodyPr>
          <a:lstStyle/>
          <a:p>
            <a:pPr marL="0" marR="0" algn="ctr">
              <a:lnSpc>
                <a:spcPct val="115000"/>
              </a:lnSpc>
              <a:spcBef>
                <a:spcPts val="0"/>
              </a:spcBef>
              <a:spcAft>
                <a:spcPts val="1000"/>
              </a:spcAft>
            </a:pPr>
            <a:r>
              <a:rPr lang="en-US" sz="2400" b="1" i="1" dirty="0" smtClean="0">
                <a:solidFill>
                  <a:srgbClr val="C00000"/>
                </a:solidFill>
                <a:effectLst/>
                <a:ea typeface="Calibri"/>
                <a:cs typeface="Times New Roman"/>
              </a:rPr>
              <a:t>g)  PRESENTATION  OF  THE  PYT  PAGE</a:t>
            </a:r>
            <a:br>
              <a:rPr lang="en-US" sz="2400" b="1" i="1" dirty="0" smtClean="0">
                <a:solidFill>
                  <a:srgbClr val="C00000"/>
                </a:solidFill>
                <a:effectLst/>
                <a:ea typeface="Calibri"/>
                <a:cs typeface="Times New Roman"/>
              </a:rPr>
            </a:br>
            <a:endParaRPr lang="en-US" sz="2400" dirty="0">
              <a:solidFill>
                <a:srgbClr val="C00000"/>
              </a:solidFill>
              <a:effectLst/>
              <a:ea typeface="Calibri"/>
              <a:cs typeface="Times New 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0"/>
            <a:ext cx="4945063"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36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28599" y="171450"/>
            <a:ext cx="8602889" cy="1200150"/>
          </a:xfrm>
          <a:solidFill>
            <a:schemeClr val="accent2">
              <a:lumMod val="60000"/>
              <a:lumOff val="40000"/>
            </a:schemeClr>
          </a:solidFill>
        </p:spPr>
        <p:txBody>
          <a:bodyPr>
            <a:normAutofit/>
          </a:bodyPr>
          <a:lstStyle/>
          <a:p>
            <a:pPr marL="0" marR="0" algn="ctr">
              <a:lnSpc>
                <a:spcPct val="115000"/>
              </a:lnSpc>
              <a:spcBef>
                <a:spcPts val="0"/>
              </a:spcBef>
              <a:spcAft>
                <a:spcPts val="1000"/>
              </a:spcAft>
            </a:pPr>
            <a:r>
              <a:rPr lang="en-US" sz="2800" b="1" i="1" dirty="0" smtClean="0">
                <a:solidFill>
                  <a:srgbClr val="C00000"/>
                </a:solidFill>
                <a:effectLst/>
                <a:ea typeface="Calibri"/>
                <a:cs typeface="Times New Roman"/>
              </a:rPr>
              <a:t>h)</a:t>
            </a:r>
            <a:r>
              <a:rPr lang="en-US" sz="3200" b="1" i="1" dirty="0" smtClean="0">
                <a:solidFill>
                  <a:srgbClr val="C00000"/>
                </a:solidFill>
                <a:effectLst/>
                <a:ea typeface="Calibri"/>
                <a:cs typeface="Times New Roman"/>
              </a:rPr>
              <a:t>  </a:t>
            </a:r>
            <a:r>
              <a:rPr lang="en-US" sz="2800" b="1" i="1" dirty="0" smtClean="0">
                <a:solidFill>
                  <a:srgbClr val="C00000"/>
                </a:solidFill>
                <a:effectLst/>
                <a:ea typeface="Calibri"/>
                <a:cs typeface="Times New Roman"/>
              </a:rPr>
              <a:t>PRESENTATION  FOLLOW  UP</a:t>
            </a:r>
            <a:br>
              <a:rPr lang="en-US" sz="2800" b="1" i="1" dirty="0" smtClean="0">
                <a:solidFill>
                  <a:srgbClr val="C00000"/>
                </a:solidFill>
                <a:effectLst/>
                <a:ea typeface="Calibri"/>
                <a:cs typeface="Times New Roman"/>
              </a:rPr>
            </a:br>
            <a:endParaRPr lang="en-US" sz="2800" dirty="0">
              <a:solidFill>
                <a:srgbClr val="C00000"/>
              </a:solidFill>
              <a:effectLst/>
              <a:ea typeface="Calibri"/>
              <a:cs typeface="Times New Roman"/>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4038600"/>
            <a:ext cx="298729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700588"/>
            <a:ext cx="3030537"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7114" y="3962400"/>
            <a:ext cx="1984375" cy="175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1371600"/>
            <a:ext cx="8229600" cy="2614049"/>
          </a:xfrm>
          <a:prstGeom prst="rect">
            <a:avLst/>
          </a:prstGeom>
        </p:spPr>
        <p:txBody>
          <a:bodyPr wrap="square">
            <a:spAutoFit/>
          </a:bodyPr>
          <a:lstStyle/>
          <a:p>
            <a:pPr algn="just">
              <a:lnSpc>
                <a:spcPct val="115000"/>
              </a:lnSpc>
              <a:spcAft>
                <a:spcPts val="1000"/>
              </a:spcAft>
            </a:pPr>
            <a:r>
              <a:rPr lang="en-US" sz="3200" dirty="0">
                <a:latin typeface="Calibri"/>
                <a:ea typeface="Calibri"/>
                <a:cs typeface="Times New Roman"/>
              </a:rPr>
              <a:t>In order to officially start the </a:t>
            </a:r>
            <a:r>
              <a:rPr lang="en-US" sz="3200" dirty="0" smtClean="0">
                <a:latin typeface="Calibri"/>
                <a:ea typeface="Calibri"/>
                <a:cs typeface="Times New Roman"/>
              </a:rPr>
              <a:t>PYT</a:t>
            </a:r>
            <a:r>
              <a:rPr lang="en-US" sz="3200" dirty="0">
                <a:solidFill>
                  <a:prstClr val="white"/>
                </a:solidFill>
                <a:latin typeface="Calibri"/>
                <a:ea typeface="Calibri"/>
                <a:cs typeface="Times New Roman"/>
              </a:rPr>
              <a:t> Page,</a:t>
            </a:r>
            <a:r>
              <a:rPr lang="en-US" sz="3200" dirty="0" smtClean="0">
                <a:latin typeface="Calibri"/>
                <a:ea typeface="Calibri"/>
                <a:cs typeface="Times New Roman"/>
              </a:rPr>
              <a:t>                            it </a:t>
            </a:r>
            <a:r>
              <a:rPr lang="en-US" sz="3200" dirty="0">
                <a:latin typeface="Calibri"/>
                <a:ea typeface="Calibri"/>
                <a:cs typeface="Times New Roman"/>
              </a:rPr>
              <a:t>is necessary to </a:t>
            </a:r>
            <a:r>
              <a:rPr lang="en-US" sz="3200" dirty="0" smtClean="0">
                <a:latin typeface="Calibri"/>
                <a:ea typeface="Calibri"/>
                <a:cs typeface="Times New Roman"/>
              </a:rPr>
              <a:t>publicize</a:t>
            </a:r>
          </a:p>
          <a:p>
            <a:pPr algn="just">
              <a:lnSpc>
                <a:spcPct val="115000"/>
              </a:lnSpc>
              <a:spcAft>
                <a:spcPts val="1000"/>
              </a:spcAft>
            </a:pPr>
            <a:r>
              <a:rPr lang="en-US" sz="3200" dirty="0" smtClean="0">
                <a:latin typeface="Calibri"/>
                <a:ea typeface="Calibri"/>
                <a:cs typeface="Times New Roman"/>
              </a:rPr>
              <a:t>its </a:t>
            </a:r>
            <a:r>
              <a:rPr lang="en-US" sz="3200" dirty="0">
                <a:latin typeface="Calibri"/>
                <a:ea typeface="Calibri"/>
                <a:cs typeface="Times New Roman"/>
              </a:rPr>
              <a:t>address and its goals by </a:t>
            </a:r>
            <a:endParaRPr lang="en-US" sz="3200" dirty="0" smtClean="0">
              <a:latin typeface="Calibri"/>
              <a:ea typeface="Calibri"/>
              <a:cs typeface="Times New Roman"/>
            </a:endParaRPr>
          </a:p>
          <a:p>
            <a:pPr algn="just">
              <a:lnSpc>
                <a:spcPct val="115000"/>
              </a:lnSpc>
              <a:spcAft>
                <a:spcPts val="1000"/>
              </a:spcAft>
            </a:pPr>
            <a:r>
              <a:rPr lang="en-US" sz="3200" dirty="0" smtClean="0">
                <a:latin typeface="Calibri"/>
                <a:ea typeface="Calibri"/>
                <a:cs typeface="Times New Roman"/>
              </a:rPr>
              <a:t>all the </a:t>
            </a:r>
            <a:r>
              <a:rPr lang="en-US" sz="3200" dirty="0">
                <a:latin typeface="Calibri"/>
                <a:ea typeface="Calibri"/>
                <a:cs typeface="Times New Roman"/>
              </a:rPr>
              <a:t>possible means (media, social networks).</a:t>
            </a:r>
            <a:endParaRPr lang="en-US" sz="3200" dirty="0">
              <a:effectLst/>
              <a:latin typeface="Calibri"/>
              <a:ea typeface="Calibri"/>
              <a:cs typeface="Times New Roman"/>
            </a:endParaRPr>
          </a:p>
        </p:txBody>
      </p:sp>
    </p:spTree>
    <p:extLst>
      <p:ext uri="{BB962C8B-B14F-4D97-AF65-F5344CB8AC3E}">
        <p14:creationId xmlns:p14="http://schemas.microsoft.com/office/powerpoint/2010/main" val="2017726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8600" y="1447800"/>
            <a:ext cx="8686800" cy="5181600"/>
          </a:xfrm>
        </p:spPr>
        <p:txBody>
          <a:bodyPr>
            <a:normAutofit fontScale="77500" lnSpcReduction="20000"/>
          </a:bodyPr>
          <a:lstStyle/>
          <a:p>
            <a:pPr marL="0" marR="0" indent="0" algn="just">
              <a:lnSpc>
                <a:spcPct val="115000"/>
              </a:lnSpc>
              <a:spcBef>
                <a:spcPts val="0"/>
              </a:spcBef>
              <a:spcAft>
                <a:spcPts val="1000"/>
              </a:spcAft>
              <a:buNone/>
            </a:pPr>
            <a:r>
              <a:rPr lang="en-US" sz="3600" b="1" dirty="0">
                <a:latin typeface="+mj-lt"/>
                <a:ea typeface="Calibri"/>
                <a:cs typeface="Times New Roman"/>
              </a:rPr>
              <a:t>In order to make the goals of the PYT Page easy to understand, and then to make it easy to use </a:t>
            </a:r>
            <a:r>
              <a:rPr lang="en-US" sz="3600" b="1" dirty="0" smtClean="0">
                <a:latin typeface="+mj-lt"/>
                <a:ea typeface="Calibri"/>
                <a:cs typeface="Times New Roman"/>
              </a:rPr>
              <a:t>it, </a:t>
            </a:r>
            <a:r>
              <a:rPr lang="en-US" sz="3600" b="1" dirty="0">
                <a:latin typeface="+mj-lt"/>
                <a:ea typeface="Calibri"/>
                <a:cs typeface="Times New Roman"/>
              </a:rPr>
              <a:t>it is better that </a:t>
            </a:r>
            <a:r>
              <a:rPr lang="en-US" sz="3600" b="1" dirty="0">
                <a:solidFill>
                  <a:schemeClr val="accent2">
                    <a:lumMod val="60000"/>
                    <a:lumOff val="40000"/>
                  </a:schemeClr>
                </a:solidFill>
                <a:latin typeface="+mj-lt"/>
                <a:ea typeface="Calibri"/>
                <a:cs typeface="Times New Roman"/>
              </a:rPr>
              <a:t>the first field of the Report Form suggests a list of situations of risk to report, </a:t>
            </a:r>
            <a:r>
              <a:rPr lang="en-US" sz="3600" b="1" dirty="0">
                <a:latin typeface="+mj-lt"/>
                <a:ea typeface="Calibri"/>
                <a:cs typeface="Times New Roman"/>
              </a:rPr>
              <a:t>which have been identified as those really recurring on that territory, and which are described by non-technical words and provided with synthetic decryptions of the possible disaster</a:t>
            </a:r>
            <a:r>
              <a:rPr lang="en-US" sz="3600" dirty="0">
                <a:latin typeface="+mj-lt"/>
                <a:ea typeface="Calibri"/>
                <a:cs typeface="Times New Roman"/>
              </a:rPr>
              <a:t>.</a:t>
            </a:r>
          </a:p>
          <a:p>
            <a:pPr marL="0" marR="0" indent="0" algn="just">
              <a:lnSpc>
                <a:spcPct val="115000"/>
              </a:lnSpc>
              <a:spcBef>
                <a:spcPts val="0"/>
              </a:spcBef>
              <a:spcAft>
                <a:spcPts val="1000"/>
              </a:spcAft>
              <a:buNone/>
            </a:pPr>
            <a:r>
              <a:rPr lang="en-US" sz="2800" dirty="0" smtClean="0">
                <a:latin typeface="+mj-lt"/>
                <a:ea typeface="Calibri"/>
                <a:cs typeface="Times New Roman"/>
              </a:rPr>
              <a:t>……………………………………………………</a:t>
            </a:r>
            <a:endParaRPr lang="en-US" sz="2000" dirty="0">
              <a:latin typeface="+mj-lt"/>
              <a:ea typeface="Calibri"/>
              <a:cs typeface="Times New Roman"/>
            </a:endParaRPr>
          </a:p>
          <a:p>
            <a:pPr marL="0" marR="0" indent="0" algn="just">
              <a:lnSpc>
                <a:spcPct val="115000"/>
              </a:lnSpc>
              <a:spcBef>
                <a:spcPts val="0"/>
              </a:spcBef>
              <a:spcAft>
                <a:spcPts val="1000"/>
              </a:spcAft>
              <a:buNone/>
            </a:pPr>
            <a:r>
              <a:rPr lang="en-US" sz="3100" dirty="0">
                <a:solidFill>
                  <a:schemeClr val="accent2">
                    <a:lumMod val="60000"/>
                    <a:lumOff val="40000"/>
                  </a:schemeClr>
                </a:solidFill>
                <a:latin typeface="+mj-lt"/>
                <a:ea typeface="Calibri"/>
                <a:cs typeface="Times New Roman"/>
              </a:rPr>
              <a:t>***) It is important to underline</a:t>
            </a:r>
            <a:r>
              <a:rPr lang="en-US" sz="3100" dirty="0">
                <a:latin typeface="+mj-lt"/>
                <a:ea typeface="Calibri"/>
                <a:cs typeface="Times New Roman"/>
              </a:rPr>
              <a:t> that the PYT page does not substitute the institutional services to be used in case of emergency and in case you must report an imminent danger,</a:t>
            </a:r>
            <a:r>
              <a:rPr lang="en-US" sz="3100" dirty="0">
                <a:solidFill>
                  <a:srgbClr val="C00000"/>
                </a:solidFill>
                <a:latin typeface="+mj-lt"/>
                <a:ea typeface="Calibri"/>
                <a:cs typeface="Times New Roman"/>
              </a:rPr>
              <a:t> </a:t>
            </a:r>
            <a:r>
              <a:rPr lang="en-US" sz="3100" dirty="0">
                <a:latin typeface="+mj-lt"/>
                <a:ea typeface="Calibri"/>
                <a:cs typeface="Times New Roman"/>
              </a:rPr>
              <a:t>you have to refer to the local emergency numbers. </a:t>
            </a:r>
            <a:endParaRPr lang="en-US" sz="3100" dirty="0">
              <a:latin typeface="+mj-lt"/>
            </a:endParaRPr>
          </a:p>
        </p:txBody>
      </p:sp>
      <p:sp>
        <p:nvSpPr>
          <p:cNvPr id="3" name="Заголовок 2"/>
          <p:cNvSpPr>
            <a:spLocks noGrp="1"/>
          </p:cNvSpPr>
          <p:nvPr>
            <p:ph type="title"/>
          </p:nvPr>
        </p:nvSpPr>
        <p:spPr>
          <a:xfrm>
            <a:off x="228600" y="152400"/>
            <a:ext cx="8686800" cy="1295400"/>
          </a:xfrm>
          <a:solidFill>
            <a:schemeClr val="accent2">
              <a:lumMod val="60000"/>
              <a:lumOff val="40000"/>
            </a:schemeClr>
          </a:solidFill>
        </p:spPr>
        <p:txBody>
          <a:bodyPr>
            <a:noAutofit/>
          </a:bodyPr>
          <a:lstStyle/>
          <a:p>
            <a:pPr marL="0" marR="0" algn="ctr">
              <a:lnSpc>
                <a:spcPct val="115000"/>
              </a:lnSpc>
              <a:spcBef>
                <a:spcPts val="0"/>
              </a:spcBef>
              <a:spcAft>
                <a:spcPts val="1000"/>
              </a:spcAft>
            </a:pPr>
            <a:r>
              <a:rPr lang="en-US" sz="3200" b="1" dirty="0">
                <a:solidFill>
                  <a:srgbClr val="C00000"/>
                </a:solidFill>
                <a:effectLst/>
                <a:ea typeface="Calibri"/>
                <a:cs typeface="Times New Roman"/>
              </a:rPr>
              <a:t>3. </a:t>
            </a:r>
            <a:r>
              <a:rPr lang="en-US" sz="3200" b="1" dirty="0" smtClean="0">
                <a:solidFill>
                  <a:srgbClr val="C00000"/>
                </a:solidFill>
                <a:effectLst/>
                <a:ea typeface="Calibri"/>
                <a:cs typeface="Times New Roman"/>
              </a:rPr>
              <a:t> THE  REPORT  </a:t>
            </a:r>
            <a:r>
              <a:rPr lang="en-US" sz="3200" b="1" dirty="0">
                <a:solidFill>
                  <a:srgbClr val="C00000"/>
                </a:solidFill>
                <a:effectLst/>
                <a:ea typeface="Calibri"/>
                <a:cs typeface="Times New Roman"/>
              </a:rPr>
              <a:t>FORM</a:t>
            </a:r>
            <a:r>
              <a:rPr lang="en-US" sz="3200" b="1" dirty="0" smtClean="0">
                <a:solidFill>
                  <a:srgbClr val="C00000"/>
                </a:solidFill>
                <a:effectLst/>
                <a:ea typeface="Calibri"/>
                <a:cs typeface="Times New Roman"/>
              </a:rPr>
              <a:t>.</a:t>
            </a:r>
            <a:br>
              <a:rPr lang="en-US" sz="3200" b="1" dirty="0" smtClean="0">
                <a:solidFill>
                  <a:srgbClr val="C00000"/>
                </a:solidFill>
                <a:effectLst/>
                <a:ea typeface="Calibri"/>
                <a:cs typeface="Times New Roman"/>
              </a:rPr>
            </a:br>
            <a:endParaRPr lang="en-US" sz="3200" dirty="0">
              <a:solidFill>
                <a:srgbClr val="C00000"/>
              </a:solidFill>
              <a:effectLst/>
              <a:ea typeface="Calibri"/>
              <a:cs typeface="Times New Roman"/>
            </a:endParaRPr>
          </a:p>
        </p:txBody>
      </p:sp>
    </p:spTree>
    <p:extLst>
      <p:ext uri="{BB962C8B-B14F-4D97-AF65-F5344CB8AC3E}">
        <p14:creationId xmlns:p14="http://schemas.microsoft.com/office/powerpoint/2010/main" val="3987648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04800" y="1066800"/>
            <a:ext cx="8610600" cy="5638800"/>
          </a:xfrm>
        </p:spPr>
        <p:txBody>
          <a:bodyPr>
            <a:normAutofit fontScale="25000" lnSpcReduction="20000"/>
          </a:bodyPr>
          <a:lstStyle/>
          <a:p>
            <a:pPr marL="0" marR="0" indent="0" algn="just">
              <a:lnSpc>
                <a:spcPct val="115000"/>
              </a:lnSpc>
              <a:spcBef>
                <a:spcPts val="0"/>
              </a:spcBef>
              <a:spcAft>
                <a:spcPts val="1000"/>
              </a:spcAft>
              <a:buNone/>
            </a:pPr>
            <a:r>
              <a:rPr lang="en-US" sz="8000" b="1" dirty="0">
                <a:latin typeface="Calibri"/>
                <a:ea typeface="Calibri"/>
                <a:cs typeface="Times New Roman"/>
              </a:rPr>
              <a:t>With reference to the most frequent situations of risk which may occur, the field in the form could be as follows</a:t>
            </a:r>
            <a:r>
              <a:rPr lang="en-US" sz="8000" b="1" dirty="0" smtClean="0">
                <a:latin typeface="Calibri"/>
                <a:ea typeface="Calibri"/>
                <a:cs typeface="Times New Roman"/>
              </a:rPr>
              <a:t>:</a:t>
            </a:r>
          </a:p>
          <a:p>
            <a:pPr marL="0" marR="0" indent="0" algn="just">
              <a:lnSpc>
                <a:spcPct val="115000"/>
              </a:lnSpc>
              <a:spcBef>
                <a:spcPts val="0"/>
              </a:spcBef>
              <a:spcAft>
                <a:spcPts val="1000"/>
              </a:spcAft>
              <a:buNone/>
            </a:pPr>
            <a:r>
              <a:rPr lang="en-US" sz="8000" b="1" i="1" dirty="0" smtClean="0">
                <a:latin typeface="Calibri"/>
                <a:ea typeface="Calibri"/>
                <a:cs typeface="Times New Roman"/>
              </a:rPr>
              <a:t>A) Stream </a:t>
            </a:r>
            <a:r>
              <a:rPr lang="en-US" sz="8000" b="1" i="1" dirty="0">
                <a:latin typeface="Calibri"/>
                <a:ea typeface="Calibri"/>
                <a:cs typeface="Times New Roman"/>
              </a:rPr>
              <a:t>beds, canals or </a:t>
            </a:r>
            <a:r>
              <a:rPr lang="en-US" sz="8000" b="1" i="1" dirty="0" err="1">
                <a:latin typeface="Calibri"/>
                <a:ea typeface="Calibri"/>
                <a:cs typeface="Times New Roman"/>
              </a:rPr>
              <a:t>impluviums</a:t>
            </a:r>
            <a:r>
              <a:rPr lang="en-US" sz="8000" b="1" i="1" dirty="0">
                <a:latin typeface="Calibri"/>
                <a:ea typeface="Calibri"/>
                <a:cs typeface="Times New Roman"/>
              </a:rPr>
              <a:t> blocked by branches, debris or landslides</a:t>
            </a:r>
            <a:r>
              <a:rPr lang="en-US" sz="8000" b="1" i="1" dirty="0" smtClean="0">
                <a:latin typeface="Calibri"/>
                <a:ea typeface="Calibri"/>
                <a:cs typeface="Times New Roman"/>
              </a:rPr>
              <a:t>.</a:t>
            </a:r>
            <a:r>
              <a:rPr lang="en-US" sz="8000" dirty="0" smtClean="0">
                <a:latin typeface="Calibri"/>
                <a:ea typeface="Calibri"/>
                <a:cs typeface="Times New Roman"/>
              </a:rPr>
              <a:t>            In </a:t>
            </a:r>
            <a:r>
              <a:rPr lang="en-US" sz="8000" dirty="0">
                <a:latin typeface="Calibri"/>
                <a:ea typeface="Calibri"/>
                <a:cs typeface="Times New Roman"/>
              </a:rPr>
              <a:t>case of heavy rains, water accumulates upstream </a:t>
            </a:r>
            <a:r>
              <a:rPr lang="en-US" sz="8000" dirty="0" smtClean="0">
                <a:latin typeface="Calibri"/>
                <a:ea typeface="Calibri"/>
                <a:cs typeface="Times New Roman"/>
              </a:rPr>
              <a:t> the </a:t>
            </a:r>
            <a:r>
              <a:rPr lang="en-US" sz="8000" dirty="0">
                <a:latin typeface="Calibri"/>
                <a:ea typeface="Calibri"/>
                <a:cs typeface="Times New Roman"/>
              </a:rPr>
              <a:t>obstruction, which then collapses, thus causing a flood, </a:t>
            </a:r>
            <a:r>
              <a:rPr lang="en-US" sz="8000" dirty="0" smtClean="0">
                <a:latin typeface="Calibri"/>
                <a:ea typeface="Calibri"/>
                <a:cs typeface="Times New Roman"/>
              </a:rPr>
              <a:t>which violently flows </a:t>
            </a:r>
            <a:r>
              <a:rPr lang="en-US" sz="8000" dirty="0">
                <a:latin typeface="Calibri"/>
                <a:ea typeface="Calibri"/>
                <a:cs typeface="Times New Roman"/>
              </a:rPr>
              <a:t>downstream at a high </a:t>
            </a:r>
            <a:r>
              <a:rPr lang="en-US" sz="8000" dirty="0" smtClean="0">
                <a:latin typeface="Calibri"/>
                <a:ea typeface="Calibri"/>
                <a:cs typeface="Times New Roman"/>
              </a:rPr>
              <a:t>speed.</a:t>
            </a:r>
          </a:p>
          <a:p>
            <a:pPr marL="0" marR="0" indent="0" algn="just">
              <a:lnSpc>
                <a:spcPct val="115000"/>
              </a:lnSpc>
              <a:spcBef>
                <a:spcPts val="0"/>
              </a:spcBef>
              <a:spcAft>
                <a:spcPts val="1000"/>
              </a:spcAft>
              <a:buNone/>
            </a:pPr>
            <a:r>
              <a:rPr lang="en-US" sz="8000" b="1" i="1" dirty="0">
                <a:latin typeface="Calibri"/>
                <a:ea typeface="Calibri"/>
                <a:cs typeface="Times New Roman"/>
              </a:rPr>
              <a:t>B) Not watertight </a:t>
            </a:r>
            <a:r>
              <a:rPr lang="en-US" sz="8000" b="1" i="1" dirty="0" smtClean="0">
                <a:latin typeface="Calibri"/>
                <a:ea typeface="Calibri"/>
                <a:cs typeface="Times New Roman"/>
              </a:rPr>
              <a:t>canalization.     </a:t>
            </a:r>
            <a:r>
              <a:rPr lang="en-US" sz="8000" dirty="0" smtClean="0">
                <a:latin typeface="Calibri"/>
                <a:ea typeface="Calibri"/>
                <a:cs typeface="Times New Roman"/>
              </a:rPr>
              <a:t>The </a:t>
            </a:r>
            <a:r>
              <a:rPr lang="en-US" sz="8000" dirty="0">
                <a:latin typeface="Calibri"/>
                <a:ea typeface="Calibri"/>
                <a:cs typeface="Times New Roman"/>
              </a:rPr>
              <a:t>leakages of canals can penetrate </a:t>
            </a:r>
            <a:r>
              <a:rPr lang="en-US" sz="8000" dirty="0" smtClean="0">
                <a:latin typeface="Calibri"/>
                <a:ea typeface="Calibri"/>
                <a:cs typeface="Times New Roman"/>
              </a:rPr>
              <a:t>               the </a:t>
            </a:r>
            <a:r>
              <a:rPr lang="en-US" sz="8000" dirty="0">
                <a:latin typeface="Calibri"/>
                <a:ea typeface="Calibri"/>
                <a:cs typeface="Times New Roman"/>
              </a:rPr>
              <a:t>surrounding soil, thus causing the collapse of embankments or buildings.</a:t>
            </a:r>
          </a:p>
          <a:p>
            <a:pPr marL="0" marR="0" indent="0" algn="just">
              <a:lnSpc>
                <a:spcPct val="115000"/>
              </a:lnSpc>
              <a:spcBef>
                <a:spcPts val="0"/>
              </a:spcBef>
              <a:spcAft>
                <a:spcPts val="1000"/>
              </a:spcAft>
              <a:buNone/>
            </a:pPr>
            <a:r>
              <a:rPr lang="en-US" sz="8000" b="1" i="1" dirty="0">
                <a:latin typeface="Calibri"/>
                <a:ea typeface="Calibri"/>
                <a:cs typeface="Times New Roman"/>
              </a:rPr>
              <a:t>C) Collapsed or cracked walls retaining terraces or </a:t>
            </a:r>
            <a:r>
              <a:rPr lang="en-US" sz="8000" b="1" i="1" dirty="0" smtClean="0">
                <a:latin typeface="Calibri"/>
                <a:ea typeface="Calibri"/>
                <a:cs typeface="Times New Roman"/>
              </a:rPr>
              <a:t>embankments.                            </a:t>
            </a:r>
            <a:r>
              <a:rPr lang="en-US" sz="8000" dirty="0" smtClean="0">
                <a:latin typeface="Calibri"/>
                <a:ea typeface="Calibri"/>
                <a:cs typeface="Times New Roman"/>
              </a:rPr>
              <a:t>A </a:t>
            </a:r>
            <a:r>
              <a:rPr lang="en-US" sz="8000" dirty="0">
                <a:latin typeface="Calibri"/>
                <a:ea typeface="Calibri"/>
                <a:cs typeface="Times New Roman"/>
              </a:rPr>
              <a:t>localized, even little collapse, can give place to a process of generalized landslide.</a:t>
            </a:r>
          </a:p>
          <a:p>
            <a:pPr marL="0" marR="0" indent="0" algn="just">
              <a:lnSpc>
                <a:spcPct val="115000"/>
              </a:lnSpc>
              <a:spcBef>
                <a:spcPts val="0"/>
              </a:spcBef>
              <a:spcAft>
                <a:spcPts val="1000"/>
              </a:spcAft>
              <a:buNone/>
            </a:pPr>
            <a:r>
              <a:rPr lang="en-US" sz="8000" b="1" i="1" dirty="0">
                <a:latin typeface="Calibri"/>
                <a:ea typeface="Calibri"/>
                <a:cs typeface="Times New Roman"/>
              </a:rPr>
              <a:t>D) Loose land slopes, or slopes little planted with trees, or intensely built slopes, or slopes not provided with suitable canalization for water flow</a:t>
            </a:r>
            <a:r>
              <a:rPr lang="en-US" sz="8000" b="1" i="1" dirty="0" smtClean="0">
                <a:latin typeface="Calibri"/>
                <a:ea typeface="Calibri"/>
                <a:cs typeface="Times New Roman"/>
              </a:rPr>
              <a:t>. </a:t>
            </a:r>
            <a:r>
              <a:rPr lang="en-US" sz="8000" dirty="0" smtClean="0">
                <a:latin typeface="Calibri"/>
                <a:ea typeface="Calibri"/>
                <a:cs typeface="Times New Roman"/>
              </a:rPr>
              <a:t> </a:t>
            </a:r>
            <a:r>
              <a:rPr lang="en-US" sz="8000" dirty="0">
                <a:latin typeface="Calibri"/>
                <a:ea typeface="Calibri"/>
                <a:cs typeface="Times New Roman"/>
              </a:rPr>
              <a:t>In case of heavy rains the land, which is not retained by roots, or is altered by buildings, can slide </a:t>
            </a:r>
            <a:r>
              <a:rPr lang="en-US" sz="8000" dirty="0" smtClean="0">
                <a:latin typeface="Calibri"/>
                <a:ea typeface="Calibri"/>
                <a:cs typeface="Times New Roman"/>
              </a:rPr>
              <a:t>down.</a:t>
            </a:r>
          </a:p>
          <a:p>
            <a:pPr marL="0" marR="0" indent="0" algn="just">
              <a:lnSpc>
                <a:spcPct val="115000"/>
              </a:lnSpc>
              <a:spcBef>
                <a:spcPts val="0"/>
              </a:spcBef>
              <a:spcAft>
                <a:spcPts val="1000"/>
              </a:spcAft>
              <a:buNone/>
            </a:pPr>
            <a:r>
              <a:rPr lang="en-US" sz="8000" b="1" i="1" dirty="0">
                <a:latin typeface="Calibri"/>
                <a:ea typeface="Calibri"/>
                <a:cs typeface="Times New Roman"/>
              </a:rPr>
              <a:t>E) Not cleared out undergrowth</a:t>
            </a:r>
            <a:r>
              <a:rPr lang="en-US" sz="8000" b="1" i="1" dirty="0" smtClean="0">
                <a:latin typeface="Calibri"/>
                <a:ea typeface="Calibri"/>
                <a:cs typeface="Times New Roman"/>
              </a:rPr>
              <a:t>.</a:t>
            </a:r>
            <a:r>
              <a:rPr lang="en-US" sz="8000" dirty="0">
                <a:latin typeface="Calibri"/>
                <a:ea typeface="Calibri"/>
                <a:cs typeface="Times New Roman"/>
              </a:rPr>
              <a:t> Bushes, especially if they are dry, are highly inflammable: they easily cause fires and immediately spread them.</a:t>
            </a:r>
          </a:p>
          <a:p>
            <a:pPr marL="0" marR="0" indent="0" algn="just">
              <a:lnSpc>
                <a:spcPct val="115000"/>
              </a:lnSpc>
              <a:spcBef>
                <a:spcPts val="0"/>
              </a:spcBef>
              <a:spcAft>
                <a:spcPts val="1000"/>
              </a:spcAft>
              <a:buNone/>
            </a:pPr>
            <a:endParaRPr lang="en-US" sz="8000" dirty="0">
              <a:latin typeface="Calibri"/>
              <a:ea typeface="Calibri"/>
              <a:cs typeface="Times New Roman"/>
            </a:endParaRPr>
          </a:p>
          <a:p>
            <a:pPr marL="0" marR="0" algn="just">
              <a:lnSpc>
                <a:spcPct val="115000"/>
              </a:lnSpc>
              <a:spcBef>
                <a:spcPts val="0"/>
              </a:spcBef>
              <a:spcAft>
                <a:spcPts val="1000"/>
              </a:spcAft>
            </a:pPr>
            <a:endParaRPr lang="en-US" sz="2800" dirty="0" smtClean="0">
              <a:latin typeface="Sylfaen"/>
              <a:ea typeface="Calibri"/>
              <a:cs typeface="Times New Roman"/>
            </a:endParaRPr>
          </a:p>
          <a:p>
            <a:pPr marL="0" marR="0" algn="just">
              <a:lnSpc>
                <a:spcPct val="115000"/>
              </a:lnSpc>
              <a:spcBef>
                <a:spcPts val="0"/>
              </a:spcBef>
              <a:spcAft>
                <a:spcPts val="1000"/>
              </a:spcAft>
            </a:pPr>
            <a:endParaRPr lang="en-US" sz="2000" dirty="0">
              <a:effectLst/>
              <a:latin typeface="Calibri"/>
              <a:ea typeface="Calibri"/>
              <a:cs typeface="Times New Roman"/>
            </a:endParaRPr>
          </a:p>
        </p:txBody>
      </p:sp>
      <p:sp>
        <p:nvSpPr>
          <p:cNvPr id="3" name="Заголовок 2"/>
          <p:cNvSpPr>
            <a:spLocks noGrp="1"/>
          </p:cNvSpPr>
          <p:nvPr>
            <p:ph type="title"/>
          </p:nvPr>
        </p:nvSpPr>
        <p:spPr>
          <a:xfrm>
            <a:off x="381000" y="152400"/>
            <a:ext cx="8458200" cy="762000"/>
          </a:xfrm>
          <a:solidFill>
            <a:schemeClr val="accent2">
              <a:lumMod val="60000"/>
              <a:lumOff val="40000"/>
            </a:schemeClr>
          </a:solidFill>
        </p:spPr>
        <p:txBody>
          <a:bodyPr>
            <a:normAutofit fontScale="90000"/>
          </a:bodyPr>
          <a:lstStyle/>
          <a:p>
            <a:pPr marL="0" marR="0" algn="ctr">
              <a:lnSpc>
                <a:spcPct val="115000"/>
              </a:lnSpc>
              <a:spcBef>
                <a:spcPts val="0"/>
              </a:spcBef>
              <a:spcAft>
                <a:spcPts val="1000"/>
              </a:spcAft>
            </a:pPr>
            <a:r>
              <a:rPr lang="en-US" sz="2800" dirty="0" smtClean="0">
                <a:effectLst/>
                <a:ea typeface="Calibri"/>
                <a:cs typeface="Times New Roman"/>
              </a:rPr>
              <a:t/>
            </a:r>
            <a:br>
              <a:rPr lang="en-US" sz="2800" dirty="0" smtClean="0">
                <a:effectLst/>
                <a:ea typeface="Calibri"/>
                <a:cs typeface="Times New Roman"/>
              </a:rPr>
            </a:br>
            <a:r>
              <a:rPr lang="en-US" sz="3100" b="1" i="1" dirty="0" smtClean="0">
                <a:solidFill>
                  <a:srgbClr val="C00000"/>
                </a:solidFill>
                <a:effectLst/>
                <a:ea typeface="Calibri"/>
                <a:cs typeface="Times New Roman"/>
              </a:rPr>
              <a:t>3.1  WHAT   TO  REPORT </a:t>
            </a:r>
            <a:endParaRPr lang="en-US" sz="3100" b="1" i="1" dirty="0">
              <a:solidFill>
                <a:srgbClr val="C00000"/>
              </a:solidFill>
            </a:endParaRPr>
          </a:p>
        </p:txBody>
      </p:sp>
    </p:spTree>
    <p:extLst>
      <p:ext uri="{BB962C8B-B14F-4D97-AF65-F5344CB8AC3E}">
        <p14:creationId xmlns:p14="http://schemas.microsoft.com/office/powerpoint/2010/main" val="110796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763000" cy="5105400"/>
          </a:xfrm>
        </p:spPr>
        <p:txBody>
          <a:bodyPr>
            <a:normAutofit fontScale="55000" lnSpcReduction="20000"/>
          </a:bodyPr>
          <a:lstStyle/>
          <a:p>
            <a:pPr marL="0" marR="0" indent="0" algn="just">
              <a:lnSpc>
                <a:spcPct val="150000"/>
              </a:lnSpc>
              <a:spcBef>
                <a:spcPts val="0"/>
              </a:spcBef>
              <a:spcAft>
                <a:spcPts val="0"/>
              </a:spcAft>
              <a:buNone/>
              <a:tabLst>
                <a:tab pos="114300" algn="l"/>
                <a:tab pos="457200" algn="l"/>
              </a:tabLst>
            </a:pPr>
            <a:r>
              <a:rPr lang="en-US" sz="4200" dirty="0">
                <a:latin typeface="Calibri"/>
                <a:ea typeface="Times New Roman"/>
                <a:cs typeface="Calibri"/>
              </a:rPr>
              <a:t>In the end of the 20</a:t>
            </a:r>
            <a:r>
              <a:rPr lang="en-US" sz="4200" baseline="30000" dirty="0">
                <a:latin typeface="Calibri"/>
                <a:ea typeface="Times New Roman"/>
                <a:cs typeface="Calibri"/>
              </a:rPr>
              <a:t>th</a:t>
            </a:r>
            <a:r>
              <a:rPr lang="en-US" sz="4200" dirty="0">
                <a:latin typeface="Calibri"/>
                <a:ea typeface="Times New Roman"/>
                <a:cs typeface="Calibri"/>
              </a:rPr>
              <a:t> century and beginning of the 21</a:t>
            </a:r>
            <a:r>
              <a:rPr lang="en-US" sz="4200" baseline="30000" dirty="0">
                <a:latin typeface="Calibri"/>
                <a:ea typeface="Times New Roman"/>
                <a:cs typeface="Calibri"/>
              </a:rPr>
              <a:t>th</a:t>
            </a:r>
            <a:r>
              <a:rPr lang="en-US" sz="4200" dirty="0">
                <a:latin typeface="Calibri"/>
                <a:ea typeface="Times New Roman"/>
                <a:cs typeface="Calibri"/>
              </a:rPr>
              <a:t> century around two billion people that i.e. a third part of the total mankind were found to be affected </a:t>
            </a:r>
            <a:r>
              <a:rPr lang="en-US" sz="4200" b="1" dirty="0">
                <a:latin typeface="Calibri"/>
                <a:ea typeface="Times New Roman"/>
                <a:cs typeface="Calibri"/>
              </a:rPr>
              <a:t>by natural disasters.</a:t>
            </a:r>
            <a:r>
              <a:rPr lang="en-US" sz="4200" dirty="0">
                <a:latin typeface="Calibri"/>
                <a:ea typeface="Times New Roman"/>
                <a:cs typeface="Calibri"/>
              </a:rPr>
              <a:t> The number of disaster victims made more than 20 million during that period. </a:t>
            </a:r>
            <a:endParaRPr lang="en-US" sz="4200" b="1" dirty="0" smtClean="0">
              <a:latin typeface="Calibri"/>
              <a:ea typeface="Times New Roman"/>
              <a:cs typeface="Calibri"/>
            </a:endParaRPr>
          </a:p>
          <a:p>
            <a:pPr marL="0" marR="0" indent="0" algn="just">
              <a:lnSpc>
                <a:spcPct val="150000"/>
              </a:lnSpc>
              <a:spcBef>
                <a:spcPts val="0"/>
              </a:spcBef>
              <a:spcAft>
                <a:spcPts val="0"/>
              </a:spcAft>
              <a:buNone/>
            </a:pPr>
            <a:endParaRPr lang="en-US" sz="2800" b="1" dirty="0">
              <a:latin typeface="Calibri"/>
              <a:ea typeface="Times New Roman"/>
              <a:cs typeface="Calibri"/>
            </a:endParaRPr>
          </a:p>
          <a:p>
            <a:pPr marL="0" marR="0" indent="0" algn="just">
              <a:lnSpc>
                <a:spcPct val="150000"/>
              </a:lnSpc>
              <a:spcBef>
                <a:spcPts val="0"/>
              </a:spcBef>
              <a:spcAft>
                <a:spcPts val="0"/>
              </a:spcAft>
              <a:buNone/>
            </a:pPr>
            <a:r>
              <a:rPr lang="en-US" sz="4200" b="1" dirty="0" smtClean="0">
                <a:latin typeface="Calibri"/>
                <a:ea typeface="Times New Roman"/>
                <a:cs typeface="Calibri"/>
              </a:rPr>
              <a:t>The </a:t>
            </a:r>
            <a:r>
              <a:rPr lang="ru-RU" sz="4200" b="1" dirty="0">
                <a:latin typeface="Calibri"/>
                <a:ea typeface="Calibri"/>
                <a:cs typeface="Calibri"/>
              </a:rPr>
              <a:t>lessons</a:t>
            </a:r>
            <a:r>
              <a:rPr lang="en-US" sz="4200" b="1" dirty="0">
                <a:latin typeface="Calibri"/>
                <a:ea typeface="Times New Roman"/>
                <a:cs typeface="Calibri"/>
              </a:rPr>
              <a:t> of the natural disasters, </a:t>
            </a:r>
            <a:r>
              <a:rPr lang="en-US" sz="4200" dirty="0">
                <a:latin typeface="Calibri"/>
                <a:ea typeface="Times New Roman"/>
                <a:cs typeface="Calibri"/>
              </a:rPr>
              <a:t>including of the </a:t>
            </a:r>
            <a:r>
              <a:rPr lang="en-US" sz="4200" dirty="0" err="1">
                <a:latin typeface="Calibri"/>
                <a:ea typeface="Times New Roman"/>
                <a:cs typeface="Calibri"/>
              </a:rPr>
              <a:t>Spitack</a:t>
            </a:r>
            <a:r>
              <a:rPr lang="ru-RU" sz="4200" dirty="0">
                <a:latin typeface="Calibri"/>
                <a:ea typeface="Calibri"/>
                <a:cs typeface="Calibri"/>
              </a:rPr>
              <a:t> earthquake</a:t>
            </a:r>
            <a:r>
              <a:rPr lang="en-US" sz="4200" dirty="0">
                <a:latin typeface="Calibri"/>
                <a:ea typeface="Times New Roman"/>
                <a:cs typeface="Calibri"/>
              </a:rPr>
              <a:t> of  December 7 1988 in Armenia, as well as </a:t>
            </a:r>
            <a:r>
              <a:rPr lang="ru-RU" sz="4200" dirty="0">
                <a:latin typeface="Calibri"/>
                <a:ea typeface="Calibri"/>
                <a:cs typeface="Calibri"/>
              </a:rPr>
              <a:t>the first lessons that have already been learned from the consequences of the recent earthquakes (in February 2023) that hit Turkey and Syria</a:t>
            </a:r>
            <a:r>
              <a:rPr lang="en-US" sz="4200" dirty="0">
                <a:latin typeface="Calibri"/>
                <a:ea typeface="Calibri"/>
                <a:cs typeface="Calibri"/>
              </a:rPr>
              <a:t>, and from the 2023 inundations </a:t>
            </a:r>
            <a:r>
              <a:rPr lang="en-US" sz="4200" dirty="0" err="1">
                <a:latin typeface="Calibri"/>
                <a:ea typeface="Calibri"/>
                <a:cs typeface="Calibri"/>
              </a:rPr>
              <a:t>cаused</a:t>
            </a:r>
            <a:r>
              <a:rPr lang="en-US" sz="4200" dirty="0">
                <a:latin typeface="Calibri"/>
                <a:ea typeface="Calibri"/>
                <a:cs typeface="Calibri"/>
              </a:rPr>
              <a:t> flooding of considerable territories in many countries of the world,</a:t>
            </a:r>
            <a:endParaRPr lang="en-US" sz="4200" dirty="0">
              <a:latin typeface="Calibri"/>
              <a:ea typeface="Calibri"/>
              <a:cs typeface="Times New Roman"/>
            </a:endParaRPr>
          </a:p>
          <a:p>
            <a:pPr marL="0" indent="0" algn="just">
              <a:buNone/>
            </a:pPr>
            <a:endParaRPr lang="en-US" sz="4200" dirty="0"/>
          </a:p>
        </p:txBody>
      </p:sp>
      <p:sp>
        <p:nvSpPr>
          <p:cNvPr id="3" name="Title 2"/>
          <p:cNvSpPr>
            <a:spLocks noGrp="1"/>
          </p:cNvSpPr>
          <p:nvPr>
            <p:ph type="title"/>
          </p:nvPr>
        </p:nvSpPr>
        <p:spPr>
          <a:xfrm>
            <a:off x="228600" y="152400"/>
            <a:ext cx="8763000" cy="1295400"/>
          </a:xfrm>
          <a:solidFill>
            <a:schemeClr val="accent2">
              <a:lumMod val="60000"/>
              <a:lumOff val="40000"/>
            </a:schemeClr>
          </a:solidFill>
        </p:spPr>
        <p:txBody>
          <a:bodyPr>
            <a:normAutofit fontScale="90000"/>
          </a:bodyPr>
          <a:lstStyle/>
          <a:p>
            <a:pPr marL="342900" marR="0" lvl="0" indent="-342900" algn="ctr">
              <a:spcBef>
                <a:spcPts val="0"/>
              </a:spcBef>
              <a:spcAft>
                <a:spcPts val="0"/>
              </a:spcAft>
              <a:buFont typeface="+mj-lt"/>
              <a:buAutoNum type="arabicPeriod"/>
            </a:pPr>
            <a:r>
              <a:rPr lang="en-US" sz="2000" b="1" dirty="0" smtClean="0">
                <a:ln w="3200">
                  <a:solidFill>
                    <a:srgbClr val="444D26">
                      <a:shade val="75000"/>
                      <a:alpha val="25000"/>
                    </a:srgbClr>
                  </a:solidFill>
                  <a:prstDash val="solid"/>
                  <a:round/>
                </a:ln>
                <a:solidFill>
                  <a:srgbClr val="D092A7">
                    <a:lumMod val="75000"/>
                  </a:srgbClr>
                </a:solidFill>
                <a:effectLst/>
                <a:latin typeface="Sylfaen"/>
                <a:ea typeface="Calibri"/>
                <a:cs typeface="Times New Roman"/>
              </a:rPr>
              <a:t/>
            </a:r>
            <a:br>
              <a:rPr lang="en-US" sz="2000" b="1" dirty="0" smtClean="0">
                <a:ln w="3200">
                  <a:solidFill>
                    <a:srgbClr val="444D26">
                      <a:shade val="75000"/>
                      <a:alpha val="25000"/>
                    </a:srgbClr>
                  </a:solidFill>
                  <a:prstDash val="solid"/>
                  <a:round/>
                </a:ln>
                <a:solidFill>
                  <a:srgbClr val="D092A7">
                    <a:lumMod val="75000"/>
                  </a:srgbClr>
                </a:solidFill>
                <a:effectLst/>
                <a:latin typeface="Sylfaen"/>
                <a:ea typeface="Calibri"/>
                <a:cs typeface="Times New Roman"/>
              </a:rPr>
            </a:br>
            <a:r>
              <a:rPr lang="en-US" sz="3100" b="1" dirty="0" smtClean="0">
                <a:ln w="3200">
                  <a:solidFill>
                    <a:srgbClr val="444D26">
                      <a:shade val="75000"/>
                      <a:alpha val="25000"/>
                    </a:srgbClr>
                  </a:solidFill>
                  <a:prstDash val="solid"/>
                  <a:round/>
                </a:ln>
                <a:solidFill>
                  <a:srgbClr val="C00000"/>
                </a:solidFill>
                <a:effectLst/>
                <a:ea typeface="Calibri"/>
                <a:cs typeface="Times New Roman"/>
              </a:rPr>
              <a:t>1</a:t>
            </a:r>
            <a:r>
              <a:rPr lang="en-US" sz="3100" b="1" dirty="0" smtClean="0">
                <a:ln w="3200">
                  <a:solidFill>
                    <a:srgbClr val="444D26">
                      <a:shade val="75000"/>
                      <a:alpha val="25000"/>
                    </a:srgbClr>
                  </a:solidFill>
                  <a:prstDash val="solid"/>
                  <a:round/>
                </a:ln>
                <a:solidFill>
                  <a:srgbClr val="C00000"/>
                </a:solidFill>
                <a:effectLst/>
                <a:ea typeface="Calibri"/>
                <a:cs typeface="Calibri" panose="020F0502020204030204" pitchFamily="34" charset="0"/>
              </a:rPr>
              <a:t>.</a:t>
            </a:r>
            <a:r>
              <a:rPr lang="en-US" sz="3100" b="1" dirty="0">
                <a:ln w="3200">
                  <a:solidFill>
                    <a:srgbClr val="444D26">
                      <a:shade val="75000"/>
                      <a:alpha val="25000"/>
                    </a:srgbClr>
                  </a:solidFill>
                  <a:prstDash val="solid"/>
                  <a:round/>
                </a:ln>
                <a:solidFill>
                  <a:schemeClr val="accent2">
                    <a:lumMod val="75000"/>
                  </a:schemeClr>
                </a:solidFill>
                <a:effectLst/>
                <a:latin typeface="Calibri" panose="020F0502020204030204" pitchFamily="34" charset="0"/>
                <a:ea typeface="Calibri"/>
                <a:cs typeface="Calibri" panose="020F0502020204030204" pitchFamily="34" charset="0"/>
              </a:rPr>
              <a:t> </a:t>
            </a:r>
            <a:r>
              <a:rPr lang="en-US" sz="3100" b="1" dirty="0" smtClean="0">
                <a:ln w="3200">
                  <a:solidFill>
                    <a:srgbClr val="444D26">
                      <a:shade val="75000"/>
                      <a:alpha val="25000"/>
                    </a:srgbClr>
                  </a:solidFill>
                  <a:prstDash val="solid"/>
                  <a:round/>
                </a:ln>
                <a:solidFill>
                  <a:schemeClr val="accent2">
                    <a:lumMod val="75000"/>
                  </a:schemeClr>
                </a:solidFill>
                <a:effectLst/>
                <a:latin typeface="Calibri" panose="020F0502020204030204" pitchFamily="34" charset="0"/>
                <a:ea typeface="Calibri"/>
                <a:cs typeface="Calibri" panose="020F0502020204030204" pitchFamily="34" charset="0"/>
              </a:rPr>
              <a:t> </a:t>
            </a:r>
            <a:r>
              <a:rPr lang="en-US" sz="3100" b="1" dirty="0" smtClean="0">
                <a:solidFill>
                  <a:srgbClr val="C00000"/>
                </a:solidFill>
                <a:effectLst/>
                <a:latin typeface="Calibri" panose="020F0502020204030204" pitchFamily="34" charset="0"/>
                <a:ea typeface="Calibri"/>
                <a:cs typeface="Calibri" panose="020F0502020204030204" pitchFamily="34" charset="0"/>
              </a:rPr>
              <a:t>RESPONSIBILITY  </a:t>
            </a:r>
            <a:br>
              <a:rPr lang="en-US" sz="3100" b="1" dirty="0" smtClean="0">
                <a:solidFill>
                  <a:srgbClr val="C00000"/>
                </a:solidFill>
                <a:effectLst/>
                <a:latin typeface="Calibri" panose="020F0502020204030204" pitchFamily="34" charset="0"/>
                <a:ea typeface="Calibri"/>
                <a:cs typeface="Calibri" panose="020F0502020204030204" pitchFamily="34" charset="0"/>
              </a:rPr>
            </a:br>
            <a:r>
              <a:rPr lang="en-US" sz="3100" b="1" dirty="0" smtClean="0">
                <a:ln w="3200">
                  <a:solidFill>
                    <a:srgbClr val="444D26">
                      <a:shade val="75000"/>
                      <a:alpha val="25000"/>
                    </a:srgbClr>
                  </a:solidFill>
                  <a:prstDash val="solid"/>
                  <a:round/>
                </a:ln>
                <a:solidFill>
                  <a:srgbClr val="C00000"/>
                </a:solidFill>
                <a:effectLst/>
                <a:latin typeface="Calibri" panose="020F0502020204030204" pitchFamily="34" charset="0"/>
                <a:ea typeface="Calibri"/>
                <a:cs typeface="Calibri" panose="020F0502020204030204" pitchFamily="34" charset="0"/>
              </a:rPr>
              <a:t>AND  ACTIVE  PARTICIPATION  OF  EVERYONE </a:t>
            </a:r>
            <a:r>
              <a:rPr lang="en-US" sz="3100" dirty="0">
                <a:ln w="3200">
                  <a:solidFill>
                    <a:srgbClr val="444D26">
                      <a:shade val="75000"/>
                      <a:alpha val="25000"/>
                    </a:srgbClr>
                  </a:solidFill>
                  <a:prstDash val="solid"/>
                  <a:round/>
                </a:ln>
                <a:effectLst/>
                <a:latin typeface="Calibri" panose="020F0502020204030204" pitchFamily="34" charset="0"/>
                <a:ea typeface="Calibri"/>
                <a:cs typeface="Calibri" panose="020F0502020204030204" pitchFamily="34" charset="0"/>
              </a:rPr>
              <a:t/>
            </a:r>
            <a:br>
              <a:rPr lang="en-US" sz="3100" dirty="0">
                <a:ln w="3200">
                  <a:solidFill>
                    <a:srgbClr val="444D26">
                      <a:shade val="75000"/>
                      <a:alpha val="25000"/>
                    </a:srgbClr>
                  </a:solidFill>
                  <a:prstDash val="solid"/>
                  <a:round/>
                </a:ln>
                <a:effectLst/>
                <a:latin typeface="Calibri" panose="020F0502020204030204" pitchFamily="34" charset="0"/>
                <a:ea typeface="Calibri"/>
                <a:cs typeface="Calibri" panose="020F0502020204030204" pitchFamily="34" charset="0"/>
              </a:rPr>
            </a:br>
            <a:r>
              <a:rPr lang="en-US" sz="3100" b="1" dirty="0" smtClean="0">
                <a:ln w="3200">
                  <a:solidFill>
                    <a:srgbClr val="444D26">
                      <a:shade val="75000"/>
                      <a:alpha val="25000"/>
                    </a:srgbClr>
                  </a:solidFill>
                  <a:prstDash val="solid"/>
                  <a:round/>
                </a:ln>
                <a:solidFill>
                  <a:srgbClr val="C00000"/>
                </a:solidFill>
                <a:effectLst/>
                <a:latin typeface="Calibri" panose="020F0502020204030204" pitchFamily="34" charset="0"/>
                <a:ea typeface="Calibri"/>
                <a:cs typeface="Calibri" panose="020F0502020204030204" pitchFamily="34" charset="0"/>
              </a:rPr>
              <a:t>IN  PROTECTING  HIS/HER  TERRITORY</a:t>
            </a:r>
            <a:endParaRPr lang="en-US" sz="31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0752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04800" y="1066800"/>
            <a:ext cx="8534400" cy="5638800"/>
          </a:xfrm>
        </p:spPr>
        <p:txBody>
          <a:bodyPr>
            <a:noAutofit/>
          </a:bodyPr>
          <a:lstStyle/>
          <a:p>
            <a:pPr marL="0" marR="0" indent="0" algn="just">
              <a:lnSpc>
                <a:spcPct val="115000"/>
              </a:lnSpc>
              <a:spcBef>
                <a:spcPts val="0"/>
              </a:spcBef>
              <a:spcAft>
                <a:spcPts val="1000"/>
              </a:spcAft>
              <a:buNone/>
            </a:pPr>
            <a:r>
              <a:rPr lang="en-US" sz="2000" b="1" i="1" dirty="0" smtClean="0">
                <a:latin typeface="Calibri"/>
                <a:ea typeface="Calibri"/>
                <a:cs typeface="Times New Roman"/>
              </a:rPr>
              <a:t>F</a:t>
            </a:r>
            <a:r>
              <a:rPr lang="en-US" sz="2000" b="1" i="1" dirty="0">
                <a:latin typeface="Calibri"/>
                <a:ea typeface="Calibri"/>
                <a:cs typeface="Times New Roman"/>
              </a:rPr>
              <a:t>) Rocks characterized by a precarious balance, which can be found above all along the routes which are not controlled by the institutions (pathways, steps, mule tracks</a:t>
            </a:r>
            <a:r>
              <a:rPr lang="en-US" sz="2000" b="1" i="1" dirty="0" smtClean="0">
                <a:latin typeface="Calibri"/>
                <a:ea typeface="Calibri"/>
                <a:cs typeface="Times New Roman"/>
              </a:rPr>
              <a:t>). </a:t>
            </a:r>
            <a:r>
              <a:rPr lang="en-US" sz="2000" dirty="0" smtClean="0">
                <a:latin typeface="Calibri"/>
                <a:ea typeface="Calibri"/>
                <a:cs typeface="Times New Roman"/>
              </a:rPr>
              <a:t>       </a:t>
            </a:r>
            <a:r>
              <a:rPr lang="en-US" sz="2000" dirty="0">
                <a:latin typeface="Calibri"/>
                <a:ea typeface="Calibri"/>
                <a:cs typeface="Times New Roman"/>
              </a:rPr>
              <a:t>Heavy </a:t>
            </a:r>
            <a:r>
              <a:rPr lang="en-US" sz="2000" dirty="0" smtClean="0">
                <a:latin typeface="Calibri"/>
                <a:ea typeface="Calibri"/>
                <a:cs typeface="Times New Roman"/>
              </a:rPr>
              <a:t>rains – </a:t>
            </a:r>
            <a:r>
              <a:rPr lang="en-US" sz="2000" dirty="0">
                <a:latin typeface="Calibri"/>
                <a:ea typeface="Calibri"/>
                <a:cs typeface="Times New Roman"/>
              </a:rPr>
              <a:t>or earthquakes, even if they are weak </a:t>
            </a:r>
            <a:r>
              <a:rPr lang="en-US" sz="2000" dirty="0" smtClean="0">
                <a:latin typeface="Calibri"/>
                <a:ea typeface="Calibri"/>
                <a:cs typeface="Times New Roman"/>
              </a:rPr>
              <a:t>– can </a:t>
            </a:r>
            <a:r>
              <a:rPr lang="en-US" sz="2000" dirty="0">
                <a:latin typeface="Calibri"/>
                <a:ea typeface="Calibri"/>
                <a:cs typeface="Times New Roman"/>
              </a:rPr>
              <a:t>cause their fall, which is particularly dangerous along trekking routes</a:t>
            </a:r>
            <a:r>
              <a:rPr lang="en-US" sz="2000" dirty="0" smtClean="0">
                <a:latin typeface="Calibri"/>
                <a:ea typeface="Calibri"/>
                <a:cs typeface="Times New Roman"/>
              </a:rPr>
              <a:t>.</a:t>
            </a:r>
          </a:p>
          <a:p>
            <a:pPr marL="0" marR="0" indent="0" algn="just">
              <a:lnSpc>
                <a:spcPct val="115000"/>
              </a:lnSpc>
              <a:spcBef>
                <a:spcPts val="0"/>
              </a:spcBef>
              <a:spcAft>
                <a:spcPts val="1000"/>
              </a:spcAft>
              <a:buNone/>
            </a:pPr>
            <a:r>
              <a:rPr lang="en-US" sz="2000" b="1" i="1" dirty="0" smtClean="0">
                <a:latin typeface="Calibri"/>
                <a:ea typeface="Calibri"/>
                <a:cs typeface="Times New Roman"/>
              </a:rPr>
              <a:t> G) Rocky ridges touched with fire. </a:t>
            </a:r>
            <a:r>
              <a:rPr lang="en-US" sz="2000" dirty="0" smtClean="0">
                <a:latin typeface="Calibri"/>
                <a:ea typeface="Calibri"/>
                <a:cs typeface="Times New Roman"/>
              </a:rPr>
              <a:t>    The high temperatures produced by fires cause the cracking of rocks that may collapse.</a:t>
            </a:r>
          </a:p>
          <a:p>
            <a:pPr marL="0" marR="0" indent="0" algn="just">
              <a:lnSpc>
                <a:spcPct val="115000"/>
              </a:lnSpc>
              <a:spcBef>
                <a:spcPts val="0"/>
              </a:spcBef>
              <a:spcAft>
                <a:spcPts val="1000"/>
              </a:spcAft>
              <a:buNone/>
            </a:pPr>
            <a:r>
              <a:rPr lang="en-US" sz="2000" b="1" i="1" dirty="0" smtClean="0">
                <a:latin typeface="Calibri"/>
                <a:ea typeface="Calibri"/>
                <a:cs typeface="Times New Roman"/>
              </a:rPr>
              <a:t>H</a:t>
            </a:r>
            <a:r>
              <a:rPr lang="en-US" sz="2000" b="1" i="1" dirty="0">
                <a:latin typeface="Calibri"/>
                <a:ea typeface="Calibri"/>
                <a:cs typeface="Times New Roman"/>
              </a:rPr>
              <a:t>) Precious buildings (churches, mansion houses, historical aqueducts) or elements worth reporting (wayside shrines, caves) which are in degraded situations, or threatened by one of the above mentioned dangers</a:t>
            </a:r>
            <a:r>
              <a:rPr lang="en-US" sz="2000" b="1" i="1" dirty="0" smtClean="0">
                <a:latin typeface="Calibri"/>
                <a:ea typeface="Calibri"/>
                <a:cs typeface="Times New Roman"/>
              </a:rPr>
              <a:t>.</a:t>
            </a:r>
          </a:p>
          <a:p>
            <a:pPr marL="0" marR="0" indent="0" algn="just">
              <a:lnSpc>
                <a:spcPct val="115000"/>
              </a:lnSpc>
              <a:spcBef>
                <a:spcPts val="0"/>
              </a:spcBef>
              <a:spcAft>
                <a:spcPts val="1000"/>
              </a:spcAft>
              <a:buNone/>
            </a:pPr>
            <a:r>
              <a:rPr lang="en-US" sz="2000" dirty="0" smtClean="0">
                <a:latin typeface="Calibri"/>
                <a:ea typeface="Calibri"/>
                <a:cs typeface="Times New Roman"/>
              </a:rPr>
              <a:t>The </a:t>
            </a:r>
            <a:r>
              <a:rPr lang="en-US" sz="2000" dirty="0">
                <a:latin typeface="Calibri"/>
                <a:ea typeface="Calibri"/>
                <a:cs typeface="Times New Roman"/>
              </a:rPr>
              <a:t>lack of maintenance, or the occurrence of an external danger, can cause the loss of the cultural evidence, or its damage.</a:t>
            </a:r>
          </a:p>
          <a:p>
            <a:pPr marL="0" marR="0" indent="0" algn="just">
              <a:lnSpc>
                <a:spcPct val="115000"/>
              </a:lnSpc>
              <a:spcBef>
                <a:spcPts val="0"/>
              </a:spcBef>
              <a:spcAft>
                <a:spcPts val="1000"/>
              </a:spcAft>
              <a:buNone/>
            </a:pPr>
            <a:r>
              <a:rPr lang="en-US" sz="2000" b="1" i="1" dirty="0">
                <a:latin typeface="Calibri"/>
                <a:ea typeface="Calibri"/>
                <a:cs typeface="Times New Roman"/>
              </a:rPr>
              <a:t>I) Other situations of risk</a:t>
            </a:r>
            <a:endParaRPr lang="en-US" sz="2000" b="1" dirty="0">
              <a:latin typeface="Calibri"/>
              <a:ea typeface="Calibri"/>
              <a:cs typeface="Times New Roman"/>
            </a:endParaRPr>
          </a:p>
          <a:p>
            <a:pPr marL="0" marR="0" indent="0" algn="just">
              <a:lnSpc>
                <a:spcPct val="115000"/>
              </a:lnSpc>
              <a:spcBef>
                <a:spcPts val="0"/>
              </a:spcBef>
              <a:spcAft>
                <a:spcPts val="1000"/>
              </a:spcAft>
              <a:buNone/>
            </a:pPr>
            <a:r>
              <a:rPr lang="en-US" sz="2000" dirty="0" smtClean="0">
                <a:latin typeface="Calibri"/>
                <a:ea typeface="Calibri"/>
                <a:cs typeface="Times New Roman"/>
              </a:rPr>
              <a:t> </a:t>
            </a:r>
            <a:r>
              <a:rPr lang="en-US" sz="2400" b="1" dirty="0">
                <a:solidFill>
                  <a:schemeClr val="accent2">
                    <a:lumMod val="60000"/>
                    <a:lumOff val="40000"/>
                  </a:schemeClr>
                </a:solidFill>
                <a:latin typeface="Calibri"/>
                <a:ea typeface="Calibri"/>
                <a:cs typeface="Times New Roman"/>
              </a:rPr>
              <a:t>Any other situation which is considered worth reporting.</a:t>
            </a:r>
          </a:p>
          <a:p>
            <a:pPr marL="0" marR="0" indent="0" algn="just">
              <a:lnSpc>
                <a:spcPct val="115000"/>
              </a:lnSpc>
              <a:spcBef>
                <a:spcPts val="0"/>
              </a:spcBef>
              <a:spcAft>
                <a:spcPts val="1000"/>
              </a:spcAft>
              <a:buNone/>
            </a:pPr>
            <a:endParaRPr lang="en-US" sz="2000" dirty="0">
              <a:latin typeface="Calibri"/>
              <a:ea typeface="Calibri"/>
              <a:cs typeface="Times New Roman"/>
            </a:endParaRPr>
          </a:p>
          <a:p>
            <a:pPr marL="0" marR="0" indent="0" algn="just">
              <a:lnSpc>
                <a:spcPct val="115000"/>
              </a:lnSpc>
              <a:spcBef>
                <a:spcPts val="0"/>
              </a:spcBef>
              <a:spcAft>
                <a:spcPts val="1000"/>
              </a:spcAft>
              <a:buNone/>
            </a:pPr>
            <a:endParaRPr lang="en-US" sz="2000" dirty="0">
              <a:latin typeface="Calibri"/>
              <a:ea typeface="Calibri"/>
              <a:cs typeface="Times New Roman"/>
            </a:endParaRPr>
          </a:p>
          <a:p>
            <a:pPr marL="0" marR="0" indent="0" algn="just">
              <a:lnSpc>
                <a:spcPct val="115000"/>
              </a:lnSpc>
              <a:spcBef>
                <a:spcPts val="0"/>
              </a:spcBef>
              <a:spcAft>
                <a:spcPts val="1000"/>
              </a:spcAft>
              <a:buNone/>
            </a:pPr>
            <a:endParaRPr lang="en-US" sz="2000" dirty="0">
              <a:latin typeface="Calibri"/>
              <a:ea typeface="Calibri"/>
              <a:cs typeface="Times New Roman"/>
            </a:endParaRPr>
          </a:p>
          <a:p>
            <a:pPr marL="0" marR="0" algn="just">
              <a:lnSpc>
                <a:spcPct val="115000"/>
              </a:lnSpc>
              <a:spcBef>
                <a:spcPts val="0"/>
              </a:spcBef>
              <a:spcAft>
                <a:spcPts val="1000"/>
              </a:spcAft>
            </a:pPr>
            <a:endParaRPr lang="en-US" sz="1600" b="1" dirty="0">
              <a:latin typeface="Sylfaen"/>
              <a:ea typeface="Calibri"/>
              <a:cs typeface="Times New Roman"/>
            </a:endParaRPr>
          </a:p>
          <a:p>
            <a:pPr marL="0" marR="0" algn="just">
              <a:lnSpc>
                <a:spcPct val="115000"/>
              </a:lnSpc>
              <a:spcBef>
                <a:spcPts val="0"/>
              </a:spcBef>
              <a:spcAft>
                <a:spcPts val="1000"/>
              </a:spcAft>
            </a:pPr>
            <a:r>
              <a:rPr lang="en-US" sz="1600" b="1" dirty="0" smtClean="0">
                <a:latin typeface="Sylfaen"/>
                <a:ea typeface="Calibri"/>
                <a:cs typeface="Times New Roman"/>
              </a:rPr>
              <a:t>Ը</a:t>
            </a:r>
            <a:r>
              <a:rPr lang="en-US" sz="1600" b="1" dirty="0">
                <a:latin typeface="Sylfaen"/>
                <a:ea typeface="Calibri"/>
                <a:cs typeface="Times New Roman"/>
              </a:rPr>
              <a:t>)</a:t>
            </a:r>
            <a:r>
              <a:rPr lang="en-US" sz="1600" dirty="0">
                <a:latin typeface="Sylfaen"/>
                <a:ea typeface="Calibri"/>
                <a:cs typeface="Times New Roman"/>
              </a:rPr>
              <a:t> </a:t>
            </a:r>
            <a:r>
              <a:rPr lang="en-US" sz="1600" b="1" dirty="0" err="1">
                <a:latin typeface="Sylfaen"/>
                <a:ea typeface="Calibri"/>
                <a:cs typeface="Times New Roman"/>
              </a:rPr>
              <a:t>Մշակութային</a:t>
            </a:r>
            <a:r>
              <a:rPr lang="en-US" sz="1600" b="1" dirty="0">
                <a:latin typeface="Sylfaen"/>
                <a:ea typeface="Calibri"/>
                <a:cs typeface="Times New Roman"/>
              </a:rPr>
              <a:t> </a:t>
            </a:r>
            <a:r>
              <a:rPr lang="en-US" sz="1600" b="1" dirty="0" err="1">
                <a:latin typeface="Sylfaen"/>
                <a:ea typeface="Calibri"/>
                <a:cs typeface="Times New Roman"/>
              </a:rPr>
              <a:t>կամ</a:t>
            </a:r>
            <a:r>
              <a:rPr lang="en-US" sz="1600" b="1" dirty="0">
                <a:latin typeface="Sylfaen"/>
                <a:ea typeface="Calibri"/>
                <a:cs typeface="Times New Roman"/>
              </a:rPr>
              <a:t> </a:t>
            </a:r>
            <a:r>
              <a:rPr lang="en-US" sz="1600" b="1" dirty="0" err="1">
                <a:latin typeface="Sylfaen"/>
                <a:ea typeface="Calibri"/>
                <a:cs typeface="Times New Roman"/>
              </a:rPr>
              <a:t>պատմական</a:t>
            </a:r>
            <a:r>
              <a:rPr lang="en-US" sz="1600" b="1" dirty="0">
                <a:latin typeface="Sylfaen"/>
                <a:ea typeface="Calibri"/>
                <a:cs typeface="Times New Roman"/>
              </a:rPr>
              <a:t> </a:t>
            </a:r>
            <a:r>
              <a:rPr lang="en-US" sz="1600" b="1" dirty="0" err="1">
                <a:latin typeface="Sylfaen"/>
                <a:ea typeface="Calibri"/>
                <a:cs typeface="Times New Roman"/>
              </a:rPr>
              <a:t>արժեք</a:t>
            </a:r>
            <a:r>
              <a:rPr lang="en-US" sz="1600" b="1" dirty="0">
                <a:latin typeface="Sylfaen"/>
                <a:ea typeface="Calibri"/>
                <a:cs typeface="Times New Roman"/>
              </a:rPr>
              <a:t> </a:t>
            </a:r>
            <a:r>
              <a:rPr lang="en-US" sz="1600" b="1" dirty="0" err="1">
                <a:latin typeface="Sylfaen"/>
                <a:ea typeface="Calibri"/>
                <a:cs typeface="Times New Roman"/>
              </a:rPr>
              <a:t>ներկայացնող</a:t>
            </a:r>
            <a:r>
              <a:rPr lang="en-US" sz="1600" b="1" dirty="0">
                <a:latin typeface="Sylfaen"/>
                <a:ea typeface="Calibri"/>
                <a:cs typeface="Times New Roman"/>
              </a:rPr>
              <a:t> </a:t>
            </a:r>
            <a:r>
              <a:rPr lang="en-US" sz="1600" b="1" dirty="0" err="1">
                <a:latin typeface="Sylfaen"/>
                <a:ea typeface="Calibri"/>
                <a:cs typeface="Times New Roman"/>
              </a:rPr>
              <a:t>շենքեր</a:t>
            </a:r>
            <a:r>
              <a:rPr lang="en-US" sz="1600" dirty="0">
                <a:latin typeface="Sylfaen"/>
                <a:ea typeface="Calibri"/>
                <a:cs typeface="Times New Roman"/>
              </a:rPr>
              <a:t> (</a:t>
            </a:r>
            <a:r>
              <a:rPr lang="en-US" sz="1600" dirty="0" err="1">
                <a:latin typeface="Sylfaen"/>
                <a:ea typeface="Calibri"/>
                <a:cs typeface="Times New Roman"/>
              </a:rPr>
              <a:t>եկեղեցիներ</a:t>
            </a:r>
            <a:r>
              <a:rPr lang="en-US" sz="1600" dirty="0">
                <a:latin typeface="Sylfaen"/>
                <a:ea typeface="Calibri"/>
                <a:cs typeface="Times New Roman"/>
              </a:rPr>
              <a:t>, </a:t>
            </a:r>
            <a:r>
              <a:rPr lang="en-US" sz="1600" dirty="0" err="1">
                <a:latin typeface="Sylfaen"/>
                <a:ea typeface="Calibri"/>
                <a:cs typeface="Times New Roman"/>
              </a:rPr>
              <a:t>մատուռներ</a:t>
            </a:r>
            <a:r>
              <a:rPr lang="en-US" sz="1600" dirty="0">
                <a:latin typeface="Sylfaen"/>
                <a:ea typeface="Calibri"/>
                <a:cs typeface="Times New Roman"/>
              </a:rPr>
              <a:t>, </a:t>
            </a:r>
            <a:r>
              <a:rPr lang="en-US" sz="1600" dirty="0" err="1">
                <a:latin typeface="Sylfaen"/>
                <a:ea typeface="Calibri"/>
                <a:cs typeface="Times New Roman"/>
              </a:rPr>
              <a:t>առանձնատներ</a:t>
            </a:r>
            <a:r>
              <a:rPr lang="en-US" sz="1600" dirty="0">
                <a:latin typeface="Sylfaen"/>
                <a:ea typeface="Calibri"/>
                <a:cs typeface="Times New Roman"/>
              </a:rPr>
              <a:t>, </a:t>
            </a:r>
            <a:r>
              <a:rPr lang="en-US" sz="1600" dirty="0" err="1">
                <a:latin typeface="Sylfaen"/>
                <a:ea typeface="Calibri"/>
                <a:cs typeface="Times New Roman"/>
              </a:rPr>
              <a:t>պատմական</a:t>
            </a:r>
            <a:r>
              <a:rPr lang="en-US" sz="1600" dirty="0">
                <a:latin typeface="Sylfaen"/>
                <a:ea typeface="Calibri"/>
                <a:cs typeface="Times New Roman"/>
              </a:rPr>
              <a:t> </a:t>
            </a:r>
            <a:r>
              <a:rPr lang="en-US" sz="1600" dirty="0" err="1">
                <a:latin typeface="Sylfaen"/>
                <a:ea typeface="Calibri"/>
                <a:cs typeface="Times New Roman"/>
              </a:rPr>
              <a:t>ջրացույց</a:t>
            </a:r>
            <a:r>
              <a:rPr lang="en-US" sz="1600" dirty="0">
                <a:latin typeface="Sylfaen"/>
                <a:ea typeface="Calibri"/>
                <a:cs typeface="Times New Roman"/>
              </a:rPr>
              <a:t> </a:t>
            </a:r>
            <a:r>
              <a:rPr lang="en-US" sz="1600" dirty="0" err="1">
                <a:latin typeface="Sylfaen"/>
                <a:ea typeface="Calibri"/>
                <a:cs typeface="Times New Roman"/>
              </a:rPr>
              <a:t>կամուրջներ</a:t>
            </a:r>
            <a:r>
              <a:rPr lang="en-US" sz="1600" dirty="0">
                <a:latin typeface="Sylfaen"/>
                <a:ea typeface="Calibri"/>
                <a:cs typeface="Times New Roman"/>
              </a:rPr>
              <a:t>), </a:t>
            </a:r>
            <a:r>
              <a:rPr lang="en-US" sz="1600" dirty="0" err="1">
                <a:latin typeface="Sylfaen"/>
                <a:ea typeface="Calibri"/>
                <a:cs typeface="Times New Roman"/>
              </a:rPr>
              <a:t>կամ</a:t>
            </a:r>
            <a:r>
              <a:rPr lang="en-US" sz="1600" dirty="0">
                <a:latin typeface="Sylfaen"/>
                <a:ea typeface="Calibri"/>
                <a:cs typeface="Times New Roman"/>
              </a:rPr>
              <a:t> </a:t>
            </a:r>
            <a:r>
              <a:rPr lang="en-US" sz="1600" dirty="0" err="1">
                <a:latin typeface="Sylfaen"/>
                <a:ea typeface="Calibri"/>
                <a:cs typeface="Times New Roman"/>
              </a:rPr>
              <a:t>հիշատակման</a:t>
            </a:r>
            <a:r>
              <a:rPr lang="en-US" sz="1600" dirty="0">
                <a:latin typeface="Sylfaen"/>
                <a:ea typeface="Calibri"/>
                <a:cs typeface="Times New Roman"/>
              </a:rPr>
              <a:t> </a:t>
            </a:r>
            <a:r>
              <a:rPr lang="en-US" sz="1600" dirty="0" err="1">
                <a:latin typeface="Sylfaen"/>
                <a:ea typeface="Calibri"/>
                <a:cs typeface="Times New Roman"/>
              </a:rPr>
              <a:t>առարկա</a:t>
            </a:r>
            <a:r>
              <a:rPr lang="en-US" sz="1600" dirty="0">
                <a:latin typeface="Sylfaen"/>
                <a:ea typeface="Calibri"/>
                <a:cs typeface="Times New Roman"/>
              </a:rPr>
              <a:t> </a:t>
            </a:r>
            <a:r>
              <a:rPr lang="en-US" sz="1600" dirty="0" err="1">
                <a:latin typeface="Sylfaen"/>
                <a:ea typeface="Calibri"/>
                <a:cs typeface="Times New Roman"/>
              </a:rPr>
              <a:t>հանդիսացող</a:t>
            </a:r>
            <a:r>
              <a:rPr lang="en-US" sz="1600" dirty="0">
                <a:latin typeface="Sylfaen"/>
                <a:ea typeface="Calibri"/>
                <a:cs typeface="Times New Roman"/>
              </a:rPr>
              <a:t> </a:t>
            </a:r>
            <a:r>
              <a:rPr lang="en-US" sz="1600" dirty="0" err="1">
                <a:latin typeface="Sylfaen"/>
                <a:ea typeface="Calibri"/>
                <a:cs typeface="Times New Roman"/>
              </a:rPr>
              <a:t>օբյեկտներ</a:t>
            </a:r>
            <a:r>
              <a:rPr lang="en-US" sz="1600" dirty="0">
                <a:latin typeface="Sylfaen"/>
                <a:ea typeface="Calibri"/>
                <a:cs typeface="Times New Roman"/>
              </a:rPr>
              <a:t> (</a:t>
            </a:r>
            <a:r>
              <a:rPr lang="en-US" sz="1600" dirty="0" err="1">
                <a:latin typeface="Sylfaen"/>
                <a:ea typeface="Calibri"/>
                <a:cs typeface="Times New Roman"/>
              </a:rPr>
              <a:t>ճանապարհամերձ</a:t>
            </a:r>
            <a:r>
              <a:rPr lang="en-US" sz="1600" dirty="0">
                <a:latin typeface="Sylfaen"/>
                <a:ea typeface="Calibri"/>
                <a:cs typeface="Times New Roman"/>
              </a:rPr>
              <a:t> </a:t>
            </a:r>
            <a:r>
              <a:rPr lang="en-US" sz="1600" dirty="0" err="1">
                <a:latin typeface="Sylfaen"/>
                <a:ea typeface="Calibri"/>
                <a:cs typeface="Times New Roman"/>
              </a:rPr>
              <a:t>սրբավայրեր</a:t>
            </a:r>
            <a:r>
              <a:rPr lang="en-US" sz="1600" dirty="0">
                <a:latin typeface="Sylfaen"/>
                <a:ea typeface="Calibri"/>
                <a:cs typeface="Times New Roman"/>
              </a:rPr>
              <a:t>, </a:t>
            </a:r>
            <a:r>
              <a:rPr lang="en-US" sz="1600" dirty="0" err="1">
                <a:latin typeface="Sylfaen"/>
                <a:ea typeface="Calibri"/>
                <a:cs typeface="Times New Roman"/>
              </a:rPr>
              <a:t>քարանձավներ</a:t>
            </a:r>
            <a:r>
              <a:rPr lang="en-US" sz="1600" dirty="0">
                <a:latin typeface="Sylfaen"/>
                <a:ea typeface="Calibri"/>
                <a:cs typeface="Times New Roman"/>
              </a:rPr>
              <a:t> և </a:t>
            </a:r>
            <a:r>
              <a:rPr lang="en-US" sz="1600" dirty="0" err="1">
                <a:latin typeface="Sylfaen"/>
                <a:ea typeface="Calibri"/>
                <a:cs typeface="Times New Roman"/>
              </a:rPr>
              <a:t>այլն</a:t>
            </a:r>
            <a:r>
              <a:rPr lang="en-US" sz="1600" dirty="0">
                <a:latin typeface="Sylfaen"/>
                <a:ea typeface="Calibri"/>
                <a:cs typeface="Times New Roman"/>
              </a:rPr>
              <a:t>), </a:t>
            </a:r>
            <a:r>
              <a:rPr lang="en-US" sz="1600" dirty="0" err="1">
                <a:latin typeface="Sylfaen"/>
                <a:ea typeface="Calibri"/>
                <a:cs typeface="Times New Roman"/>
              </a:rPr>
              <a:t>որոնք</a:t>
            </a:r>
            <a:r>
              <a:rPr lang="en-US" sz="1600" dirty="0">
                <a:latin typeface="Sylfaen"/>
                <a:ea typeface="Calibri"/>
                <a:cs typeface="Times New Roman"/>
              </a:rPr>
              <a:t> </a:t>
            </a:r>
            <a:r>
              <a:rPr lang="en-US" sz="1600" dirty="0" err="1">
                <a:latin typeface="Sylfaen"/>
                <a:ea typeface="Calibri"/>
                <a:cs typeface="Times New Roman"/>
              </a:rPr>
              <a:t>գտնվում</a:t>
            </a:r>
            <a:r>
              <a:rPr lang="en-US" sz="1600" dirty="0">
                <a:latin typeface="Sylfaen"/>
                <a:ea typeface="Calibri"/>
                <a:cs typeface="Times New Roman"/>
              </a:rPr>
              <a:t> </a:t>
            </a:r>
            <a:r>
              <a:rPr lang="en-US" sz="1600" dirty="0" err="1">
                <a:latin typeface="Sylfaen"/>
                <a:ea typeface="Calibri"/>
                <a:cs typeface="Times New Roman"/>
              </a:rPr>
              <a:t>են</a:t>
            </a:r>
            <a:r>
              <a:rPr lang="en-US" sz="1600" dirty="0">
                <a:latin typeface="Sylfaen"/>
                <a:ea typeface="Calibri"/>
                <a:cs typeface="Times New Roman"/>
              </a:rPr>
              <a:t> </a:t>
            </a:r>
            <a:r>
              <a:rPr lang="en-US" sz="1600" dirty="0" err="1">
                <a:latin typeface="Sylfaen"/>
                <a:ea typeface="Calibri"/>
                <a:cs typeface="Times New Roman"/>
              </a:rPr>
              <a:t>անմխիթար</a:t>
            </a:r>
            <a:r>
              <a:rPr lang="en-US" sz="1600" dirty="0">
                <a:latin typeface="Sylfaen"/>
                <a:ea typeface="Calibri"/>
                <a:cs typeface="Times New Roman"/>
              </a:rPr>
              <a:t> </a:t>
            </a:r>
            <a:r>
              <a:rPr lang="en-US" sz="1600" dirty="0" err="1">
                <a:latin typeface="Sylfaen"/>
                <a:ea typeface="Calibri"/>
                <a:cs typeface="Times New Roman"/>
              </a:rPr>
              <a:t>վիճակում</a:t>
            </a:r>
            <a:r>
              <a:rPr lang="en-US" sz="1600" dirty="0">
                <a:latin typeface="Sylfaen"/>
                <a:ea typeface="Calibri"/>
                <a:cs typeface="Times New Roman"/>
              </a:rPr>
              <a:t> </a:t>
            </a:r>
            <a:r>
              <a:rPr lang="en-US" sz="1600" dirty="0" err="1">
                <a:latin typeface="Sylfaen"/>
                <a:ea typeface="Calibri"/>
                <a:cs typeface="Times New Roman"/>
              </a:rPr>
              <a:t>կամ</a:t>
            </a:r>
            <a:r>
              <a:rPr lang="en-US" sz="1600" dirty="0">
                <a:latin typeface="Sylfaen"/>
                <a:ea typeface="Calibri"/>
                <a:cs typeface="Times New Roman"/>
              </a:rPr>
              <a:t> </a:t>
            </a:r>
            <a:r>
              <a:rPr lang="en-US" sz="1600" dirty="0" err="1">
                <a:latin typeface="Sylfaen"/>
                <a:ea typeface="Calibri"/>
                <a:cs typeface="Times New Roman"/>
              </a:rPr>
              <a:t>վերը</a:t>
            </a:r>
            <a:r>
              <a:rPr lang="en-US" sz="1600" dirty="0">
                <a:latin typeface="Sylfaen"/>
                <a:ea typeface="Calibri"/>
                <a:cs typeface="Times New Roman"/>
              </a:rPr>
              <a:t> </a:t>
            </a:r>
            <a:r>
              <a:rPr lang="en-US" sz="1600" dirty="0" err="1">
                <a:latin typeface="Sylfaen"/>
                <a:ea typeface="Calibri"/>
                <a:cs typeface="Times New Roman"/>
              </a:rPr>
              <a:t>նշված</a:t>
            </a:r>
            <a:r>
              <a:rPr lang="en-US" sz="1600" dirty="0">
                <a:latin typeface="Sylfaen"/>
                <a:ea typeface="Calibri"/>
                <a:cs typeface="Times New Roman"/>
              </a:rPr>
              <a:t> </a:t>
            </a:r>
            <a:r>
              <a:rPr lang="en-US" sz="1600" dirty="0" err="1">
                <a:latin typeface="Sylfaen"/>
                <a:ea typeface="Calibri"/>
                <a:cs typeface="Times New Roman"/>
              </a:rPr>
              <a:t>վտանգներից</a:t>
            </a:r>
            <a:r>
              <a:rPr lang="en-US" sz="1600" dirty="0">
                <a:latin typeface="Sylfaen"/>
                <a:ea typeface="Calibri"/>
                <a:cs typeface="Times New Roman"/>
              </a:rPr>
              <a:t> </a:t>
            </a:r>
            <a:r>
              <a:rPr lang="en-US" sz="1600" dirty="0" err="1">
                <a:latin typeface="Sylfaen"/>
                <a:ea typeface="Calibri"/>
                <a:cs typeface="Times New Roman"/>
              </a:rPr>
              <a:t>մեկի</a:t>
            </a:r>
            <a:r>
              <a:rPr lang="en-US" sz="1600" dirty="0">
                <a:latin typeface="Sylfaen"/>
                <a:ea typeface="Calibri"/>
                <a:cs typeface="Times New Roman"/>
              </a:rPr>
              <a:t>  </a:t>
            </a:r>
            <a:r>
              <a:rPr lang="en-US" sz="1600" dirty="0" err="1">
                <a:latin typeface="Sylfaen"/>
                <a:ea typeface="Calibri"/>
                <a:cs typeface="Times New Roman"/>
              </a:rPr>
              <a:t>սպառնալիքի</a:t>
            </a:r>
            <a:r>
              <a:rPr lang="en-US" sz="1600" dirty="0">
                <a:latin typeface="Sylfaen"/>
                <a:ea typeface="Calibri"/>
                <a:cs typeface="Times New Roman"/>
              </a:rPr>
              <a:t> </a:t>
            </a:r>
            <a:r>
              <a:rPr lang="en-US" sz="1600" dirty="0" err="1">
                <a:latin typeface="Sylfaen"/>
                <a:ea typeface="Calibri"/>
                <a:cs typeface="Times New Roman"/>
              </a:rPr>
              <a:t>ներքո</a:t>
            </a:r>
            <a:r>
              <a:rPr lang="en-US" sz="1600" dirty="0" smtClean="0">
                <a:latin typeface="Sylfaen"/>
                <a:ea typeface="Calibri"/>
                <a:cs typeface="Times New Roman"/>
              </a:rPr>
              <a:t>:</a:t>
            </a:r>
          </a:p>
          <a:p>
            <a:pPr marL="0" marR="0" algn="just">
              <a:lnSpc>
                <a:spcPct val="115000"/>
              </a:lnSpc>
              <a:spcBef>
                <a:spcPts val="0"/>
              </a:spcBef>
              <a:spcAft>
                <a:spcPts val="1000"/>
              </a:spcAft>
            </a:pPr>
            <a:r>
              <a:rPr lang="en-US" sz="1600" b="1" dirty="0" smtClean="0">
                <a:latin typeface="Sylfaen"/>
                <a:ea typeface="Calibri"/>
                <a:cs typeface="Times New Roman"/>
              </a:rPr>
              <a:t>Թ</a:t>
            </a:r>
            <a:r>
              <a:rPr lang="en-US" sz="1600" dirty="0">
                <a:latin typeface="Sylfaen"/>
                <a:ea typeface="Calibri"/>
                <a:cs typeface="Times New Roman"/>
              </a:rPr>
              <a:t>) </a:t>
            </a:r>
            <a:r>
              <a:rPr lang="en-US" sz="1600" b="1" dirty="0" err="1">
                <a:latin typeface="Sylfaen"/>
                <a:ea typeface="Calibri"/>
                <a:cs typeface="Times New Roman"/>
              </a:rPr>
              <a:t>Ռիսկի</a:t>
            </a:r>
            <a:r>
              <a:rPr lang="en-US" sz="1600" b="1" dirty="0">
                <a:latin typeface="Sylfaen"/>
                <a:ea typeface="Calibri"/>
                <a:cs typeface="Times New Roman"/>
              </a:rPr>
              <a:t> </a:t>
            </a:r>
            <a:r>
              <a:rPr lang="en-US" sz="1600" b="1" dirty="0" err="1">
                <a:latin typeface="Sylfaen"/>
                <a:ea typeface="Calibri"/>
                <a:cs typeface="Times New Roman"/>
              </a:rPr>
              <a:t>հետ</a:t>
            </a:r>
            <a:r>
              <a:rPr lang="en-US" sz="1600" b="1" dirty="0">
                <a:latin typeface="Sylfaen"/>
                <a:ea typeface="Calibri"/>
                <a:cs typeface="Times New Roman"/>
              </a:rPr>
              <a:t> </a:t>
            </a:r>
            <a:r>
              <a:rPr lang="en-US" sz="1600" b="1" dirty="0" err="1">
                <a:latin typeface="Sylfaen"/>
                <a:ea typeface="Calibri"/>
                <a:cs typeface="Times New Roman"/>
              </a:rPr>
              <a:t>կապված</a:t>
            </a:r>
            <a:r>
              <a:rPr lang="en-US" sz="1600" b="1" dirty="0">
                <a:latin typeface="Sylfaen"/>
                <a:ea typeface="Calibri"/>
                <a:cs typeface="Times New Roman"/>
              </a:rPr>
              <a:t> </a:t>
            </a:r>
            <a:r>
              <a:rPr lang="en-US" sz="1600" b="1" dirty="0" err="1">
                <a:latin typeface="Sylfaen"/>
                <a:ea typeface="Calibri"/>
                <a:cs typeface="Times New Roman"/>
              </a:rPr>
              <a:t>այլ</a:t>
            </a:r>
            <a:r>
              <a:rPr lang="en-US" sz="1600" b="1" dirty="0">
                <a:latin typeface="Sylfaen"/>
                <a:ea typeface="Calibri"/>
                <a:cs typeface="Times New Roman"/>
              </a:rPr>
              <a:t> </a:t>
            </a:r>
            <a:r>
              <a:rPr lang="en-US" sz="1600" b="1" dirty="0" err="1">
                <a:latin typeface="Sylfaen"/>
                <a:ea typeface="Calibri"/>
                <a:cs typeface="Times New Roman"/>
              </a:rPr>
              <a:t>իրավիճակներ</a:t>
            </a:r>
            <a:r>
              <a:rPr lang="en-US" sz="1600" b="1" dirty="0">
                <a:latin typeface="Sylfaen"/>
                <a:ea typeface="Calibri"/>
                <a:cs typeface="Times New Roman"/>
              </a:rPr>
              <a:t>,</a:t>
            </a:r>
            <a:r>
              <a:rPr lang="en-US" sz="1600" dirty="0">
                <a:latin typeface="Sylfaen"/>
                <a:ea typeface="Calibri"/>
                <a:cs typeface="Times New Roman"/>
              </a:rPr>
              <a:t> </a:t>
            </a:r>
            <a:r>
              <a:rPr lang="en-US" sz="1600" dirty="0" err="1">
                <a:latin typeface="Sylfaen"/>
                <a:ea typeface="Calibri"/>
                <a:cs typeface="Times New Roman"/>
              </a:rPr>
              <a:t>որոնց</a:t>
            </a:r>
            <a:r>
              <a:rPr lang="en-US" sz="1600" dirty="0">
                <a:latin typeface="Sylfaen"/>
                <a:ea typeface="Calibri"/>
                <a:cs typeface="Times New Roman"/>
              </a:rPr>
              <a:t> մասին </a:t>
            </a:r>
            <a:r>
              <a:rPr lang="en-US" sz="1600" dirty="0" err="1">
                <a:latin typeface="Sylfaen"/>
                <a:ea typeface="Calibri"/>
                <a:cs typeface="Times New Roman"/>
              </a:rPr>
              <a:t>արժե</a:t>
            </a:r>
            <a:r>
              <a:rPr lang="en-US" sz="1600" dirty="0">
                <a:latin typeface="Sylfaen"/>
                <a:ea typeface="Calibri"/>
                <a:cs typeface="Times New Roman"/>
              </a:rPr>
              <a:t> </a:t>
            </a:r>
            <a:r>
              <a:rPr lang="en-US" sz="1600" dirty="0" err="1">
                <a:latin typeface="Sylfaen"/>
                <a:ea typeface="Calibri"/>
                <a:cs typeface="Times New Roman"/>
              </a:rPr>
              <a:t>հաղորդել</a:t>
            </a:r>
            <a:r>
              <a:rPr lang="en-US" sz="1600" dirty="0">
                <a:latin typeface="Sylfaen"/>
                <a:ea typeface="Calibri"/>
                <a:cs typeface="Times New Roman"/>
              </a:rPr>
              <a:t>:</a:t>
            </a:r>
            <a:endParaRPr lang="en-US" sz="1600" dirty="0">
              <a:effectLst/>
              <a:latin typeface="Calibri"/>
              <a:ea typeface="Calibri"/>
              <a:cs typeface="Times New Roman"/>
            </a:endParaRPr>
          </a:p>
        </p:txBody>
      </p:sp>
      <p:sp>
        <p:nvSpPr>
          <p:cNvPr id="3" name="Заголовок 2"/>
          <p:cNvSpPr>
            <a:spLocks noGrp="1"/>
          </p:cNvSpPr>
          <p:nvPr>
            <p:ph type="title"/>
          </p:nvPr>
        </p:nvSpPr>
        <p:spPr>
          <a:xfrm>
            <a:off x="304800" y="228600"/>
            <a:ext cx="8534400" cy="762000"/>
          </a:xfrm>
          <a:solidFill>
            <a:schemeClr val="accent2">
              <a:lumMod val="60000"/>
              <a:lumOff val="40000"/>
            </a:schemeClr>
          </a:solidFill>
        </p:spPr>
        <p:txBody>
          <a:bodyPr>
            <a:normAutofit/>
          </a:bodyPr>
          <a:lstStyle/>
          <a:p>
            <a:pPr marL="0" marR="0" algn="ctr">
              <a:lnSpc>
                <a:spcPct val="115000"/>
              </a:lnSpc>
              <a:spcBef>
                <a:spcPts val="0"/>
              </a:spcBef>
              <a:spcAft>
                <a:spcPts val="1000"/>
              </a:spcAft>
            </a:pPr>
            <a:r>
              <a:rPr lang="en-US" sz="3100" b="1" i="1" dirty="0" smtClean="0">
                <a:ln w="3200">
                  <a:solidFill>
                    <a:srgbClr val="444D26">
                      <a:shade val="75000"/>
                      <a:alpha val="25000"/>
                    </a:srgbClr>
                  </a:solidFill>
                  <a:prstDash val="solid"/>
                  <a:round/>
                </a:ln>
                <a:solidFill>
                  <a:srgbClr val="C00000"/>
                </a:solidFill>
                <a:effectLst/>
                <a:ea typeface="Calibri"/>
                <a:cs typeface="Times New Roman"/>
              </a:rPr>
              <a:t>WHAT  TO  REPORT</a:t>
            </a:r>
            <a:endParaRPr lang="en-US" sz="3100" b="1" i="1" dirty="0">
              <a:solidFill>
                <a:srgbClr val="C00000"/>
              </a:solidFill>
              <a:effectLst/>
              <a:ea typeface="Calibri"/>
              <a:cs typeface="Times New Roman"/>
            </a:endParaRPr>
          </a:p>
        </p:txBody>
      </p:sp>
    </p:spTree>
    <p:extLst>
      <p:ext uri="{BB962C8B-B14F-4D97-AF65-F5344CB8AC3E}">
        <p14:creationId xmlns:p14="http://schemas.microsoft.com/office/powerpoint/2010/main" val="724828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52400" y="914400"/>
            <a:ext cx="8763000" cy="5486400"/>
          </a:xfrm>
        </p:spPr>
        <p:txBody>
          <a:bodyPr>
            <a:normAutofit/>
          </a:bodyPr>
          <a:lstStyle/>
          <a:p>
            <a:pPr marL="0" marR="0" indent="0" algn="just">
              <a:lnSpc>
                <a:spcPct val="115000"/>
              </a:lnSpc>
              <a:spcBef>
                <a:spcPts val="0"/>
              </a:spcBef>
              <a:spcAft>
                <a:spcPts val="1000"/>
              </a:spcAft>
              <a:buNone/>
            </a:pPr>
            <a:r>
              <a:rPr lang="en-US" sz="3200" dirty="0" smtClean="0">
                <a:latin typeface="+mj-lt"/>
              </a:rPr>
              <a:t>Other </a:t>
            </a:r>
            <a:r>
              <a:rPr lang="en-US" sz="3200" dirty="0">
                <a:latin typeface="+mj-lt"/>
              </a:rPr>
              <a:t>instructions to give are above all those that </a:t>
            </a:r>
            <a:r>
              <a:rPr lang="en-US" sz="3200" dirty="0" smtClean="0">
                <a:latin typeface="+mj-lt"/>
              </a:rPr>
              <a:t>explain </a:t>
            </a:r>
            <a:r>
              <a:rPr lang="en-US" sz="3200" dirty="0">
                <a:latin typeface="+mj-lt"/>
              </a:rPr>
              <a:t>how to report a situation of risk. </a:t>
            </a:r>
            <a:endParaRPr lang="en-US" sz="2800" dirty="0" smtClean="0">
              <a:latin typeface="+mj-lt"/>
            </a:endParaRPr>
          </a:p>
          <a:p>
            <a:pPr marL="0" marR="0" indent="0" algn="just">
              <a:lnSpc>
                <a:spcPct val="115000"/>
              </a:lnSpc>
              <a:spcBef>
                <a:spcPts val="0"/>
              </a:spcBef>
              <a:spcAft>
                <a:spcPts val="1000"/>
              </a:spcAft>
              <a:buNone/>
            </a:pPr>
            <a:r>
              <a:rPr lang="en-US" sz="2800" dirty="0" smtClean="0">
                <a:latin typeface="+mj-lt"/>
              </a:rPr>
              <a:t>Since </a:t>
            </a:r>
            <a:r>
              <a:rPr lang="en-US" sz="2800" dirty="0">
                <a:latin typeface="+mj-lt"/>
              </a:rPr>
              <a:t>that not everyone can use a computer, and because the report must be immediately traceable, in order that it can be suitably managed, </a:t>
            </a:r>
            <a:r>
              <a:rPr lang="en-US" sz="2800" dirty="0">
                <a:solidFill>
                  <a:schemeClr val="accent2">
                    <a:lumMod val="60000"/>
                    <a:lumOff val="40000"/>
                  </a:schemeClr>
                </a:solidFill>
                <a:latin typeface="+mj-lt"/>
              </a:rPr>
              <a:t>it is necessary that at least two ways of sending a report to the PYT Page are provided: </a:t>
            </a:r>
            <a:endParaRPr lang="en-US" sz="2800" dirty="0" smtClean="0">
              <a:solidFill>
                <a:schemeClr val="accent2">
                  <a:lumMod val="60000"/>
                  <a:lumOff val="40000"/>
                </a:schemeClr>
              </a:solidFill>
              <a:latin typeface="+mj-lt"/>
              <a:ea typeface="Calibri"/>
              <a:cs typeface="Times New Roman"/>
            </a:endParaRPr>
          </a:p>
          <a:p>
            <a:endParaRPr lang="en-US" sz="3200" dirty="0"/>
          </a:p>
        </p:txBody>
      </p:sp>
      <p:sp>
        <p:nvSpPr>
          <p:cNvPr id="3" name="Заголовок 2"/>
          <p:cNvSpPr>
            <a:spLocks noGrp="1"/>
          </p:cNvSpPr>
          <p:nvPr>
            <p:ph type="title"/>
          </p:nvPr>
        </p:nvSpPr>
        <p:spPr>
          <a:xfrm>
            <a:off x="228600" y="152400"/>
            <a:ext cx="8686800" cy="762000"/>
          </a:xfrm>
          <a:solidFill>
            <a:schemeClr val="accent2">
              <a:lumMod val="60000"/>
              <a:lumOff val="40000"/>
            </a:schemeClr>
          </a:solidFill>
        </p:spPr>
        <p:txBody>
          <a:bodyPr>
            <a:noAutofit/>
          </a:bodyPr>
          <a:lstStyle/>
          <a:p>
            <a:pPr marL="0" marR="0" algn="ctr">
              <a:lnSpc>
                <a:spcPct val="115000"/>
              </a:lnSpc>
              <a:spcBef>
                <a:spcPts val="0"/>
              </a:spcBef>
              <a:spcAft>
                <a:spcPts val="1000"/>
              </a:spcAft>
            </a:pPr>
            <a:r>
              <a:rPr lang="en-US" sz="2800" b="1" dirty="0" smtClean="0">
                <a:ln w="3200">
                  <a:solidFill>
                    <a:srgbClr val="444D26">
                      <a:shade val="75000"/>
                      <a:alpha val="25000"/>
                    </a:srgbClr>
                  </a:solidFill>
                  <a:prstDash val="solid"/>
                  <a:round/>
                </a:ln>
                <a:solidFill>
                  <a:srgbClr val="C00000"/>
                </a:solidFill>
                <a:effectLst/>
                <a:ea typeface="Calibri"/>
                <a:cs typeface="Times New Roman"/>
              </a:rPr>
              <a:t>3.2  </a:t>
            </a:r>
            <a:r>
              <a:rPr lang="en-US" sz="2800" b="1" dirty="0">
                <a:ln w="3200">
                  <a:solidFill>
                    <a:srgbClr val="444D26">
                      <a:shade val="75000"/>
                      <a:alpha val="25000"/>
                    </a:srgbClr>
                  </a:solidFill>
                  <a:prstDash val="solid"/>
                  <a:round/>
                </a:ln>
                <a:solidFill>
                  <a:srgbClr val="C00000"/>
                </a:solidFill>
                <a:effectLst/>
                <a:ea typeface="Calibri"/>
                <a:cs typeface="Times New Roman"/>
              </a:rPr>
              <a:t>HOW  TO  REPORT  A  SITUATION  OF  RISK</a:t>
            </a:r>
            <a:endParaRPr lang="en-US" sz="2800" dirty="0">
              <a:solidFill>
                <a:schemeClr val="accent2">
                  <a:lumMod val="75000"/>
                </a:schemeClr>
              </a:solidFill>
            </a:endParaRPr>
          </a:p>
        </p:txBody>
      </p:sp>
      <p:pic>
        <p:nvPicPr>
          <p:cNvPr id="4" name="Picture 3" descr="Keeping Your Students (and Yourself) Safe on Social Media: A ..."/>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267199"/>
            <a:ext cx="3886200" cy="2362201"/>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l="18111" r="18111"/>
          <a:stretch>
            <a:fillRect/>
          </a:stretch>
        </p:blipFill>
        <p:spPr bwMode="auto">
          <a:xfrm>
            <a:off x="304801" y="4267201"/>
            <a:ext cx="3962399" cy="2362200"/>
          </a:xfrm>
          <a:prstGeom prst="rect">
            <a:avLst/>
          </a:prstGeom>
          <a:noFill/>
          <a:ln>
            <a:noFill/>
          </a:ln>
          <a:effectLst/>
          <a:extLst/>
        </p:spPr>
      </p:pic>
    </p:spTree>
    <p:extLst>
      <p:ext uri="{BB962C8B-B14F-4D97-AF65-F5344CB8AC3E}">
        <p14:creationId xmlns:p14="http://schemas.microsoft.com/office/powerpoint/2010/main" val="4128924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8600" y="1371600"/>
            <a:ext cx="8686800" cy="5029200"/>
          </a:xfrm>
        </p:spPr>
        <p:txBody>
          <a:bodyPr>
            <a:normAutofit fontScale="92500" lnSpcReduction="20000"/>
          </a:bodyPr>
          <a:lstStyle/>
          <a:p>
            <a:pPr marL="0" indent="0">
              <a:buNone/>
            </a:pPr>
            <a:r>
              <a:rPr lang="en-US" sz="3000" b="1" dirty="0" smtClean="0">
                <a:solidFill>
                  <a:schemeClr val="accent2">
                    <a:lumMod val="60000"/>
                    <a:lumOff val="40000"/>
                  </a:schemeClr>
                </a:solidFill>
                <a:latin typeface="+mj-lt"/>
              </a:rPr>
              <a:t>a)  through </a:t>
            </a:r>
            <a:r>
              <a:rPr lang="en-US" sz="3000" b="1" dirty="0">
                <a:solidFill>
                  <a:schemeClr val="accent2">
                    <a:lumMod val="60000"/>
                    <a:lumOff val="40000"/>
                  </a:schemeClr>
                </a:solidFill>
                <a:latin typeface="+mj-lt"/>
              </a:rPr>
              <a:t>the PYT Page itself, </a:t>
            </a:r>
            <a:endParaRPr lang="en-US" sz="3000" b="1" dirty="0" smtClean="0">
              <a:solidFill>
                <a:schemeClr val="accent2">
                  <a:lumMod val="60000"/>
                  <a:lumOff val="40000"/>
                </a:schemeClr>
              </a:solidFill>
              <a:latin typeface="+mj-lt"/>
            </a:endParaRPr>
          </a:p>
          <a:p>
            <a:pPr marL="457200" indent="-457200">
              <a:buAutoNum type="alphaLcParenR"/>
            </a:pPr>
            <a:endParaRPr lang="en-US" sz="2400" b="1" dirty="0" smtClean="0">
              <a:latin typeface="+mj-lt"/>
            </a:endParaRPr>
          </a:p>
          <a:p>
            <a:pPr>
              <a:buClr>
                <a:schemeClr val="accent2">
                  <a:lumMod val="60000"/>
                  <a:lumOff val="40000"/>
                </a:schemeClr>
              </a:buClr>
              <a:buFont typeface="Wingdings" panose="05000000000000000000" pitchFamily="2" charset="2"/>
              <a:buChar char="v"/>
            </a:pPr>
            <a:r>
              <a:rPr lang="en-US" sz="2400" b="1" dirty="0" smtClean="0">
                <a:latin typeface="+mj-lt"/>
              </a:rPr>
              <a:t> </a:t>
            </a:r>
            <a:r>
              <a:rPr lang="en-US" b="1" dirty="0" smtClean="0">
                <a:latin typeface="+mj-lt"/>
              </a:rPr>
              <a:t>by  using </a:t>
            </a:r>
            <a:r>
              <a:rPr lang="en-US" b="1" dirty="0">
                <a:latin typeface="+mj-lt"/>
              </a:rPr>
              <a:t>the Report Form provided by </a:t>
            </a:r>
            <a:r>
              <a:rPr lang="en-US" b="1" dirty="0" smtClean="0">
                <a:latin typeface="+mj-lt"/>
              </a:rPr>
              <a:t>it</a:t>
            </a:r>
            <a:endParaRPr lang="en-US" b="1" dirty="0">
              <a:latin typeface="+mj-lt"/>
              <a:ea typeface="Calibri"/>
              <a:cs typeface="Times New Roman"/>
            </a:endParaRPr>
          </a:p>
          <a:p>
            <a:endParaRPr lang="en-US" dirty="0">
              <a:solidFill>
                <a:srgbClr val="000000"/>
              </a:solidFill>
              <a:latin typeface="+mj-lt"/>
            </a:endParaRPr>
          </a:p>
          <a:p>
            <a:pPr marL="0" indent="0">
              <a:buNone/>
            </a:pPr>
            <a:r>
              <a:rPr lang="en-US" sz="3000" b="1" dirty="0" smtClean="0">
                <a:solidFill>
                  <a:schemeClr val="accent2">
                    <a:lumMod val="60000"/>
                    <a:lumOff val="40000"/>
                  </a:schemeClr>
                </a:solidFill>
                <a:latin typeface="+mj-lt"/>
              </a:rPr>
              <a:t>b)   by </a:t>
            </a:r>
            <a:r>
              <a:rPr lang="en-US" sz="3000" b="1" dirty="0">
                <a:solidFill>
                  <a:schemeClr val="accent2">
                    <a:lumMod val="60000"/>
                    <a:lumOff val="40000"/>
                  </a:schemeClr>
                </a:solidFill>
                <a:latin typeface="+mj-lt"/>
              </a:rPr>
              <a:t>sending </a:t>
            </a:r>
            <a:r>
              <a:rPr lang="en-US" sz="3000" b="1" i="1" dirty="0">
                <a:solidFill>
                  <a:schemeClr val="accent2">
                    <a:lumMod val="60000"/>
                    <a:lumOff val="40000"/>
                  </a:schemeClr>
                </a:solidFill>
                <a:latin typeface="+mj-lt"/>
              </a:rPr>
              <a:t>a photo by </a:t>
            </a:r>
            <a:r>
              <a:rPr lang="en-US" sz="3000" b="1" i="1" dirty="0" smtClean="0">
                <a:solidFill>
                  <a:schemeClr val="accent2">
                    <a:lumMod val="60000"/>
                    <a:lumOff val="40000"/>
                  </a:schemeClr>
                </a:solidFill>
                <a:latin typeface="+mj-lt"/>
              </a:rPr>
              <a:t>WhatsApp</a:t>
            </a:r>
            <a:r>
              <a:rPr lang="en-US" sz="3000" b="1" dirty="0" smtClean="0">
                <a:solidFill>
                  <a:schemeClr val="accent2">
                    <a:lumMod val="60000"/>
                    <a:lumOff val="40000"/>
                  </a:schemeClr>
                </a:solidFill>
                <a:latin typeface="+mj-lt"/>
              </a:rPr>
              <a:t>, to </a:t>
            </a:r>
            <a:r>
              <a:rPr lang="en-US" sz="3000" b="1" dirty="0">
                <a:solidFill>
                  <a:schemeClr val="accent2">
                    <a:lumMod val="60000"/>
                    <a:lumOff val="40000"/>
                  </a:schemeClr>
                </a:solidFill>
                <a:latin typeface="+mj-lt"/>
              </a:rPr>
              <a:t>a </a:t>
            </a:r>
            <a:r>
              <a:rPr lang="en-US" sz="3000" b="1" dirty="0" smtClean="0">
                <a:solidFill>
                  <a:schemeClr val="accent2">
                    <a:lumMod val="60000"/>
                    <a:lumOff val="40000"/>
                  </a:schemeClr>
                </a:solidFill>
                <a:latin typeface="+mj-lt"/>
              </a:rPr>
              <a:t>special address</a:t>
            </a:r>
            <a:r>
              <a:rPr lang="en-US" sz="3000" b="1" dirty="0">
                <a:solidFill>
                  <a:schemeClr val="accent2">
                    <a:lumMod val="60000"/>
                    <a:lumOff val="40000"/>
                  </a:schemeClr>
                </a:solidFill>
                <a:latin typeface="+mj-lt"/>
              </a:rPr>
              <a:t>,</a:t>
            </a:r>
            <a:r>
              <a:rPr lang="en-US" sz="3000" dirty="0">
                <a:solidFill>
                  <a:schemeClr val="accent2">
                    <a:lumMod val="60000"/>
                    <a:lumOff val="40000"/>
                  </a:schemeClr>
                </a:solidFill>
                <a:latin typeface="+mj-lt"/>
              </a:rPr>
              <a:t> </a:t>
            </a:r>
            <a:endParaRPr lang="en-US" sz="3000" dirty="0" smtClean="0">
              <a:solidFill>
                <a:schemeClr val="accent2">
                  <a:lumMod val="60000"/>
                  <a:lumOff val="40000"/>
                </a:schemeClr>
              </a:solidFill>
              <a:latin typeface="+mj-lt"/>
            </a:endParaRPr>
          </a:p>
          <a:p>
            <a:pPr marL="0" indent="0">
              <a:buNone/>
            </a:pPr>
            <a:r>
              <a:rPr lang="en-US" sz="3000" b="1" dirty="0" smtClean="0">
                <a:solidFill>
                  <a:schemeClr val="accent2">
                    <a:lumMod val="60000"/>
                    <a:lumOff val="40000"/>
                  </a:schemeClr>
                </a:solidFill>
                <a:latin typeface="+mj-lt"/>
              </a:rPr>
              <a:t>and giving  </a:t>
            </a:r>
            <a:r>
              <a:rPr lang="en-US" sz="3000" b="1" i="1" dirty="0" smtClean="0">
                <a:solidFill>
                  <a:schemeClr val="accent2">
                    <a:lumMod val="60000"/>
                    <a:lumOff val="40000"/>
                  </a:schemeClr>
                </a:solidFill>
                <a:latin typeface="+mj-lt"/>
              </a:rPr>
              <a:t>details</a:t>
            </a:r>
            <a:r>
              <a:rPr lang="en-US" sz="3000" b="1" dirty="0" smtClean="0">
                <a:solidFill>
                  <a:schemeClr val="accent2">
                    <a:lumMod val="60000"/>
                    <a:lumOff val="40000"/>
                  </a:schemeClr>
                </a:solidFill>
                <a:latin typeface="+mj-lt"/>
              </a:rPr>
              <a:t> </a:t>
            </a:r>
            <a:r>
              <a:rPr lang="en-US" sz="3000" b="1" dirty="0">
                <a:solidFill>
                  <a:schemeClr val="accent2">
                    <a:lumMod val="60000"/>
                    <a:lumOff val="40000"/>
                  </a:schemeClr>
                </a:solidFill>
                <a:latin typeface="+mj-lt"/>
              </a:rPr>
              <a:t>about the site concerned </a:t>
            </a:r>
            <a:endParaRPr lang="en-US" sz="3000" b="1" dirty="0" smtClean="0">
              <a:solidFill>
                <a:schemeClr val="accent2">
                  <a:lumMod val="60000"/>
                  <a:lumOff val="40000"/>
                </a:schemeClr>
              </a:solidFill>
              <a:latin typeface="+mj-lt"/>
            </a:endParaRPr>
          </a:p>
          <a:p>
            <a:pPr marL="0" indent="0">
              <a:buNone/>
            </a:pPr>
            <a:endParaRPr lang="en-US" sz="3000" b="1" dirty="0" smtClean="0">
              <a:solidFill>
                <a:schemeClr val="accent2">
                  <a:lumMod val="60000"/>
                  <a:lumOff val="40000"/>
                </a:schemeClr>
              </a:solidFill>
              <a:latin typeface="+mj-lt"/>
            </a:endParaRPr>
          </a:p>
          <a:p>
            <a:pPr>
              <a:buFont typeface="Wingdings" panose="05000000000000000000" pitchFamily="2" charset="2"/>
              <a:buChar char="v"/>
            </a:pPr>
            <a:r>
              <a:rPr lang="en-US" sz="2400" b="1" dirty="0" smtClean="0">
                <a:latin typeface="+mj-lt"/>
              </a:rPr>
              <a:t> </a:t>
            </a:r>
            <a:r>
              <a:rPr lang="en-US" b="1" dirty="0" smtClean="0">
                <a:latin typeface="+mj-lt"/>
              </a:rPr>
              <a:t>and, if </a:t>
            </a:r>
            <a:r>
              <a:rPr lang="en-US" b="1" dirty="0">
                <a:latin typeface="+mj-lt"/>
              </a:rPr>
              <a:t>you wish to be informed </a:t>
            </a:r>
            <a:endParaRPr lang="en-US" b="1" dirty="0" smtClean="0">
              <a:latin typeface="+mj-lt"/>
            </a:endParaRPr>
          </a:p>
          <a:p>
            <a:pPr marL="0" indent="0">
              <a:buNone/>
            </a:pPr>
            <a:r>
              <a:rPr lang="en-US" b="1" dirty="0" smtClean="0">
                <a:latin typeface="+mj-lt"/>
              </a:rPr>
              <a:t>about the report follow up, </a:t>
            </a:r>
          </a:p>
          <a:p>
            <a:pPr marL="0" indent="0">
              <a:buNone/>
            </a:pPr>
            <a:r>
              <a:rPr lang="en-US" b="1" i="1" dirty="0" smtClean="0">
                <a:latin typeface="+mj-lt"/>
              </a:rPr>
              <a:t>the </a:t>
            </a:r>
            <a:r>
              <a:rPr lang="en-US" b="1" i="1" dirty="0">
                <a:latin typeface="+mj-lt"/>
              </a:rPr>
              <a:t>name and the contacts</a:t>
            </a:r>
            <a:r>
              <a:rPr lang="en-US" b="1" dirty="0">
                <a:latin typeface="+mj-lt"/>
              </a:rPr>
              <a:t> of </a:t>
            </a:r>
            <a:endParaRPr lang="en-US" b="1" dirty="0" smtClean="0">
              <a:latin typeface="+mj-lt"/>
            </a:endParaRPr>
          </a:p>
          <a:p>
            <a:pPr marL="0" indent="0">
              <a:buNone/>
            </a:pPr>
            <a:r>
              <a:rPr lang="en-US" b="1" dirty="0" smtClean="0">
                <a:latin typeface="+mj-lt"/>
              </a:rPr>
              <a:t>whom </a:t>
            </a:r>
            <a:r>
              <a:rPr lang="en-US" b="1" dirty="0">
                <a:latin typeface="+mj-lt"/>
              </a:rPr>
              <a:t>sends the report message. </a:t>
            </a:r>
          </a:p>
          <a:p>
            <a:pPr marL="0" marR="0" indent="0" algn="just">
              <a:lnSpc>
                <a:spcPct val="115000"/>
              </a:lnSpc>
              <a:spcBef>
                <a:spcPts val="0"/>
              </a:spcBef>
              <a:spcAft>
                <a:spcPts val="1000"/>
              </a:spcAft>
              <a:buNone/>
            </a:pPr>
            <a:endParaRPr lang="en-US" sz="3800" dirty="0">
              <a:latin typeface="Calibri"/>
              <a:ea typeface="Calibri"/>
              <a:cs typeface="Times New Roman"/>
            </a:endParaRPr>
          </a:p>
          <a:p>
            <a:pPr marL="0" marR="0" indent="0" algn="just">
              <a:lnSpc>
                <a:spcPct val="115000"/>
              </a:lnSpc>
              <a:spcBef>
                <a:spcPts val="0"/>
              </a:spcBef>
              <a:spcAft>
                <a:spcPts val="1000"/>
              </a:spcAft>
              <a:buNone/>
            </a:pPr>
            <a:endParaRPr lang="en-US" sz="2800" b="1" dirty="0" smtClean="0">
              <a:latin typeface="Sylfaen"/>
              <a:ea typeface="Calibri"/>
              <a:cs typeface="Times New Roman"/>
            </a:endParaRPr>
          </a:p>
        </p:txBody>
      </p:sp>
      <p:sp>
        <p:nvSpPr>
          <p:cNvPr id="3" name="Заголовок 2"/>
          <p:cNvSpPr>
            <a:spLocks noGrp="1"/>
          </p:cNvSpPr>
          <p:nvPr>
            <p:ph type="title"/>
          </p:nvPr>
        </p:nvSpPr>
        <p:spPr>
          <a:xfrm>
            <a:off x="228600" y="152400"/>
            <a:ext cx="8686800" cy="1143000"/>
          </a:xfrm>
          <a:solidFill>
            <a:schemeClr val="accent2">
              <a:lumMod val="60000"/>
              <a:lumOff val="40000"/>
            </a:schemeClr>
          </a:solidFill>
        </p:spPr>
        <p:txBody>
          <a:bodyPr>
            <a:noAutofit/>
          </a:bodyPr>
          <a:lstStyle/>
          <a:p>
            <a:pPr marL="0" marR="0" algn="ctr">
              <a:lnSpc>
                <a:spcPct val="115000"/>
              </a:lnSpc>
              <a:spcBef>
                <a:spcPts val="0"/>
              </a:spcBef>
              <a:spcAft>
                <a:spcPts val="1000"/>
              </a:spcAft>
            </a:pPr>
            <a:r>
              <a:rPr lang="en-US" sz="2800" b="1" dirty="0" smtClean="0">
                <a:ln w="3200">
                  <a:solidFill>
                    <a:srgbClr val="444D26">
                      <a:shade val="75000"/>
                      <a:alpha val="25000"/>
                    </a:srgbClr>
                  </a:solidFill>
                  <a:prstDash val="solid"/>
                  <a:round/>
                </a:ln>
                <a:solidFill>
                  <a:srgbClr val="C00000"/>
                </a:solidFill>
                <a:effectLst/>
                <a:ea typeface="Calibri"/>
                <a:cs typeface="Times New Roman"/>
              </a:rPr>
              <a:t>3.2  </a:t>
            </a:r>
            <a:r>
              <a:rPr lang="en-US" sz="2800" b="1" dirty="0">
                <a:ln w="3200">
                  <a:solidFill>
                    <a:srgbClr val="444D26">
                      <a:shade val="75000"/>
                      <a:alpha val="25000"/>
                    </a:srgbClr>
                  </a:solidFill>
                  <a:prstDash val="solid"/>
                  <a:round/>
                </a:ln>
                <a:solidFill>
                  <a:srgbClr val="C00000"/>
                </a:solidFill>
                <a:effectLst/>
                <a:ea typeface="Calibri"/>
                <a:cs typeface="Times New Roman"/>
              </a:rPr>
              <a:t>HOW  TO  REPORT  A  SITUATION  OF  RISK</a:t>
            </a:r>
            <a:r>
              <a:rPr lang="en-US" sz="2800" dirty="0">
                <a:ln w="3200">
                  <a:solidFill>
                    <a:srgbClr val="444D26">
                      <a:shade val="75000"/>
                      <a:alpha val="25000"/>
                    </a:srgbClr>
                  </a:solidFill>
                  <a:prstDash val="solid"/>
                  <a:round/>
                </a:ln>
                <a:effectLst/>
                <a:ea typeface="Calibri"/>
                <a:cs typeface="Times New Roman"/>
              </a:rPr>
              <a:t/>
            </a:r>
            <a:br>
              <a:rPr lang="en-US" sz="2800" dirty="0">
                <a:ln w="3200">
                  <a:solidFill>
                    <a:srgbClr val="444D26">
                      <a:shade val="75000"/>
                      <a:alpha val="25000"/>
                    </a:srgbClr>
                  </a:solidFill>
                  <a:prstDash val="solid"/>
                  <a:round/>
                </a:ln>
                <a:effectLst/>
                <a:ea typeface="Calibri"/>
                <a:cs typeface="Times New Roman"/>
              </a:rPr>
            </a:br>
            <a:r>
              <a:rPr lang="en-US" sz="2800" dirty="0" smtClean="0">
                <a:ln w="3200">
                  <a:solidFill>
                    <a:srgbClr val="444D26">
                      <a:shade val="75000"/>
                      <a:alpha val="25000"/>
                    </a:srgbClr>
                  </a:solidFill>
                  <a:prstDash val="solid"/>
                  <a:round/>
                </a:ln>
                <a:solidFill>
                  <a:srgbClr val="C00000"/>
                </a:solidFill>
                <a:effectLst/>
                <a:ea typeface="Calibri"/>
                <a:cs typeface="Times New Roman"/>
              </a:rPr>
              <a:t>(continuation)</a:t>
            </a:r>
            <a:endParaRPr lang="en-US" sz="2400" dirty="0">
              <a:solidFill>
                <a:srgbClr val="C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71600"/>
            <a:ext cx="259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267200"/>
            <a:ext cx="2667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062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8600" y="1295400"/>
            <a:ext cx="8686801" cy="5334000"/>
          </a:xfrm>
          <a:solidFill>
            <a:schemeClr val="accent5">
              <a:lumMod val="60000"/>
              <a:lumOff val="40000"/>
            </a:schemeClr>
          </a:solidFill>
        </p:spPr>
        <p:txBody>
          <a:bodyPr>
            <a:normAutofit fontScale="25000" lnSpcReduction="20000"/>
          </a:bodyPr>
          <a:lstStyle/>
          <a:p>
            <a:pPr marL="0" marR="0" indent="0" algn="just">
              <a:lnSpc>
                <a:spcPct val="115000"/>
              </a:lnSpc>
              <a:spcBef>
                <a:spcPts val="0"/>
              </a:spcBef>
              <a:spcAft>
                <a:spcPts val="0"/>
              </a:spcAft>
              <a:buNone/>
            </a:pPr>
            <a:r>
              <a:rPr lang="en-US" sz="11200" b="1" dirty="0" smtClean="0">
                <a:solidFill>
                  <a:srgbClr val="000000"/>
                </a:solidFill>
                <a:latin typeface="+mj-lt"/>
                <a:ea typeface="Calibri"/>
              </a:rPr>
              <a:t>The </a:t>
            </a:r>
            <a:r>
              <a:rPr lang="en-US" sz="11200" b="1" dirty="0">
                <a:solidFill>
                  <a:srgbClr val="000000"/>
                </a:solidFill>
                <a:latin typeface="+mj-lt"/>
                <a:ea typeface="Calibri"/>
              </a:rPr>
              <a:t>protection of the privacy of </a:t>
            </a:r>
            <a:r>
              <a:rPr lang="en-US" sz="11200" b="1" dirty="0" smtClean="0">
                <a:solidFill>
                  <a:schemeClr val="bg1"/>
                </a:solidFill>
                <a:latin typeface="+mj-lt"/>
                <a:ea typeface="Calibri"/>
              </a:rPr>
              <a:t>who</a:t>
            </a:r>
            <a:r>
              <a:rPr lang="en-US" sz="11200" b="1" dirty="0" smtClean="0">
                <a:solidFill>
                  <a:srgbClr val="000000"/>
                </a:solidFill>
                <a:latin typeface="+mj-lt"/>
                <a:ea typeface="Calibri"/>
              </a:rPr>
              <a:t> </a:t>
            </a:r>
            <a:r>
              <a:rPr lang="en-US" sz="11200" b="1" dirty="0">
                <a:solidFill>
                  <a:srgbClr val="000000"/>
                </a:solidFill>
                <a:latin typeface="+mj-lt"/>
                <a:ea typeface="Calibri"/>
              </a:rPr>
              <a:t>sends a report message, must be always </a:t>
            </a:r>
            <a:r>
              <a:rPr lang="en-US" sz="11200" b="1" dirty="0" smtClean="0">
                <a:solidFill>
                  <a:srgbClr val="000000"/>
                </a:solidFill>
                <a:latin typeface="+mj-lt"/>
                <a:ea typeface="Calibri"/>
                <a:cs typeface="Calibri"/>
              </a:rPr>
              <a:t> guaranteed.</a:t>
            </a:r>
          </a:p>
          <a:p>
            <a:pPr marL="0" marR="0" indent="0" algn="just">
              <a:lnSpc>
                <a:spcPct val="115000"/>
              </a:lnSpc>
              <a:spcBef>
                <a:spcPts val="0"/>
              </a:spcBef>
              <a:spcAft>
                <a:spcPts val="0"/>
              </a:spcAft>
              <a:buNone/>
            </a:pPr>
            <a:endParaRPr lang="en-US" sz="11200" b="1" dirty="0" smtClean="0">
              <a:solidFill>
                <a:srgbClr val="000000"/>
              </a:solidFill>
              <a:latin typeface="+mj-lt"/>
              <a:ea typeface="Calibri"/>
              <a:cs typeface="Calibri"/>
            </a:endParaRPr>
          </a:p>
          <a:p>
            <a:pPr marL="0" indent="0" algn="just">
              <a:buNone/>
            </a:pPr>
            <a:r>
              <a:rPr lang="en-US" sz="11200" b="1" dirty="0" smtClean="0">
                <a:solidFill>
                  <a:srgbClr val="000000"/>
                </a:solidFill>
                <a:latin typeface="+mj-lt"/>
                <a:ea typeface="Calibri"/>
              </a:rPr>
              <a:t>The </a:t>
            </a:r>
            <a:r>
              <a:rPr lang="en-US" sz="11200" b="1" dirty="0">
                <a:solidFill>
                  <a:srgbClr val="000000"/>
                </a:solidFill>
                <a:latin typeface="+mj-lt"/>
                <a:ea typeface="Calibri"/>
              </a:rPr>
              <a:t>report message can be sent in an anonymous or public mode. </a:t>
            </a:r>
            <a:endParaRPr lang="en-US" sz="11200" b="1" dirty="0">
              <a:solidFill>
                <a:schemeClr val="bg1"/>
              </a:solidFill>
              <a:latin typeface="+mj-lt"/>
              <a:ea typeface="Calibri"/>
              <a:cs typeface="Sylfaen"/>
            </a:endParaRPr>
          </a:p>
          <a:p>
            <a:pPr marL="0" marR="0" indent="0">
              <a:lnSpc>
                <a:spcPct val="115000"/>
              </a:lnSpc>
              <a:spcBef>
                <a:spcPts val="0"/>
              </a:spcBef>
              <a:spcAft>
                <a:spcPts val="0"/>
              </a:spcAft>
              <a:buNone/>
            </a:pPr>
            <a:endParaRPr lang="en-US" sz="7000" dirty="0" smtClean="0">
              <a:solidFill>
                <a:srgbClr val="000000"/>
              </a:solidFill>
              <a:ea typeface="Calibri"/>
              <a:cs typeface="Tahoma"/>
            </a:endParaRPr>
          </a:p>
          <a:p>
            <a:pPr marL="0" marR="0" indent="0">
              <a:lnSpc>
                <a:spcPct val="115000"/>
              </a:lnSpc>
              <a:spcBef>
                <a:spcPts val="0"/>
              </a:spcBef>
              <a:spcAft>
                <a:spcPts val="0"/>
              </a:spcAft>
              <a:buNone/>
            </a:pPr>
            <a:endParaRPr lang="en-US" sz="7000" dirty="0">
              <a:solidFill>
                <a:srgbClr val="000000"/>
              </a:solidFill>
              <a:ea typeface="Calibri"/>
              <a:cs typeface="Tahoma"/>
            </a:endParaRPr>
          </a:p>
          <a:p>
            <a:pPr marL="0" marR="0" indent="0">
              <a:lnSpc>
                <a:spcPct val="115000"/>
              </a:lnSpc>
              <a:spcBef>
                <a:spcPts val="0"/>
              </a:spcBef>
              <a:spcAft>
                <a:spcPts val="0"/>
              </a:spcAft>
              <a:buNone/>
            </a:pPr>
            <a:endParaRPr lang="en-US" sz="2800" dirty="0" smtClean="0">
              <a:solidFill>
                <a:srgbClr val="000000"/>
              </a:solidFill>
              <a:ea typeface="Calibri"/>
              <a:cs typeface="Tahoma"/>
            </a:endParaRPr>
          </a:p>
          <a:p>
            <a:pPr marL="0" marR="0" indent="0">
              <a:lnSpc>
                <a:spcPct val="115000"/>
              </a:lnSpc>
              <a:spcBef>
                <a:spcPts val="0"/>
              </a:spcBef>
              <a:spcAft>
                <a:spcPts val="0"/>
              </a:spcAft>
              <a:buNone/>
            </a:pPr>
            <a:endParaRPr lang="en-US" sz="2800" dirty="0">
              <a:solidFill>
                <a:srgbClr val="000000"/>
              </a:solidFill>
              <a:ea typeface="Calibri"/>
              <a:cs typeface="Tahoma"/>
            </a:endParaRPr>
          </a:p>
          <a:p>
            <a:pPr marL="0" marR="0" indent="0">
              <a:lnSpc>
                <a:spcPct val="115000"/>
              </a:lnSpc>
              <a:spcBef>
                <a:spcPts val="0"/>
              </a:spcBef>
              <a:spcAft>
                <a:spcPts val="0"/>
              </a:spcAft>
              <a:buNone/>
            </a:pPr>
            <a:endParaRPr lang="en-US" sz="3000" dirty="0" smtClean="0">
              <a:solidFill>
                <a:srgbClr val="000000"/>
              </a:solidFill>
              <a:latin typeface="+mj-lt"/>
              <a:ea typeface="Calibri"/>
              <a:cs typeface="Tahoma"/>
            </a:endParaRPr>
          </a:p>
          <a:p>
            <a:pPr marL="0" marR="0" indent="0">
              <a:lnSpc>
                <a:spcPct val="115000"/>
              </a:lnSpc>
              <a:spcBef>
                <a:spcPts val="0"/>
              </a:spcBef>
              <a:spcAft>
                <a:spcPts val="0"/>
              </a:spcAft>
              <a:buNone/>
            </a:pPr>
            <a:endParaRPr lang="en-US" sz="3300" dirty="0" smtClean="0">
              <a:solidFill>
                <a:srgbClr val="000000"/>
              </a:solidFill>
              <a:latin typeface="+mj-lt"/>
              <a:ea typeface="Calibri"/>
              <a:cs typeface="Tahoma"/>
            </a:endParaRPr>
          </a:p>
          <a:p>
            <a:pPr marL="0" marR="0" indent="0">
              <a:lnSpc>
                <a:spcPct val="115000"/>
              </a:lnSpc>
              <a:spcBef>
                <a:spcPts val="0"/>
              </a:spcBef>
              <a:spcAft>
                <a:spcPts val="0"/>
              </a:spcAft>
              <a:buNone/>
            </a:pPr>
            <a:endParaRPr lang="en-US" sz="3300" dirty="0" smtClean="0">
              <a:solidFill>
                <a:srgbClr val="000000"/>
              </a:solidFill>
              <a:latin typeface="+mj-lt"/>
              <a:ea typeface="Calibri"/>
              <a:cs typeface="Tahoma"/>
            </a:endParaRPr>
          </a:p>
          <a:p>
            <a:pPr marL="0" marR="0" indent="0">
              <a:lnSpc>
                <a:spcPct val="115000"/>
              </a:lnSpc>
              <a:spcBef>
                <a:spcPts val="0"/>
              </a:spcBef>
              <a:spcAft>
                <a:spcPts val="0"/>
              </a:spcAft>
              <a:buNone/>
            </a:pPr>
            <a:endParaRPr lang="en-US" sz="3300" dirty="0">
              <a:solidFill>
                <a:srgbClr val="000000"/>
              </a:solidFill>
              <a:latin typeface="+mj-lt"/>
              <a:ea typeface="Calibri"/>
              <a:cs typeface="Tahoma"/>
            </a:endParaRPr>
          </a:p>
          <a:p>
            <a:pPr marL="0" marR="0" indent="0">
              <a:lnSpc>
                <a:spcPct val="115000"/>
              </a:lnSpc>
              <a:spcBef>
                <a:spcPts val="0"/>
              </a:spcBef>
              <a:spcAft>
                <a:spcPts val="0"/>
              </a:spcAft>
              <a:buNone/>
            </a:pPr>
            <a:endParaRPr lang="en-US" sz="8600" dirty="0" smtClean="0">
              <a:solidFill>
                <a:srgbClr val="000000"/>
              </a:solidFill>
              <a:latin typeface="+mj-lt"/>
              <a:ea typeface="Calibri"/>
              <a:cs typeface="Tahoma"/>
            </a:endParaRPr>
          </a:p>
          <a:p>
            <a:pPr marL="0" marR="0" indent="0">
              <a:lnSpc>
                <a:spcPct val="115000"/>
              </a:lnSpc>
              <a:spcBef>
                <a:spcPts val="0"/>
              </a:spcBef>
              <a:spcAft>
                <a:spcPts val="0"/>
              </a:spcAft>
              <a:buNone/>
            </a:pPr>
            <a:endParaRPr lang="en-US" sz="11200" dirty="0" smtClean="0">
              <a:solidFill>
                <a:srgbClr val="000000"/>
              </a:solidFill>
              <a:latin typeface="+mj-lt"/>
              <a:ea typeface="Calibri"/>
              <a:cs typeface="Tahoma"/>
            </a:endParaRPr>
          </a:p>
          <a:p>
            <a:pPr marL="0" marR="0" indent="0">
              <a:lnSpc>
                <a:spcPct val="115000"/>
              </a:lnSpc>
              <a:spcBef>
                <a:spcPts val="0"/>
              </a:spcBef>
              <a:spcAft>
                <a:spcPts val="0"/>
              </a:spcAft>
              <a:buNone/>
            </a:pPr>
            <a:endParaRPr lang="en-US" sz="11200" dirty="0" smtClean="0">
              <a:solidFill>
                <a:srgbClr val="000000"/>
              </a:solidFill>
              <a:latin typeface="+mj-lt"/>
              <a:ea typeface="Calibri"/>
              <a:cs typeface="Tahoma"/>
            </a:endParaRPr>
          </a:p>
          <a:p>
            <a:pPr marL="0" marR="0" indent="0">
              <a:lnSpc>
                <a:spcPct val="115000"/>
              </a:lnSpc>
              <a:spcBef>
                <a:spcPts val="0"/>
              </a:spcBef>
              <a:spcAft>
                <a:spcPts val="0"/>
              </a:spcAft>
              <a:buNone/>
            </a:pPr>
            <a:r>
              <a:rPr lang="en-US" sz="12800" b="1" dirty="0" smtClean="0">
                <a:solidFill>
                  <a:srgbClr val="000000"/>
                </a:solidFill>
                <a:latin typeface="+mj-lt"/>
                <a:ea typeface="Calibri"/>
                <a:cs typeface="Tahoma"/>
              </a:rPr>
              <a:t>In </a:t>
            </a:r>
            <a:r>
              <a:rPr lang="en-US" sz="12800" b="1" dirty="0">
                <a:solidFill>
                  <a:srgbClr val="000000"/>
                </a:solidFill>
                <a:latin typeface="+mj-lt"/>
                <a:ea typeface="Calibri"/>
                <a:cs typeface="Tahoma"/>
              </a:rPr>
              <a:t>the Report Form, </a:t>
            </a:r>
            <a:r>
              <a:rPr lang="en-US" sz="11200" dirty="0">
                <a:solidFill>
                  <a:srgbClr val="000000"/>
                </a:solidFill>
                <a:latin typeface="+mj-lt"/>
                <a:ea typeface="Calibri"/>
                <a:cs typeface="Tahoma"/>
              </a:rPr>
              <a:t>it is important that </a:t>
            </a:r>
            <a:r>
              <a:rPr lang="en-US" sz="12800" b="1" dirty="0">
                <a:solidFill>
                  <a:srgbClr val="000000"/>
                </a:solidFill>
                <a:latin typeface="+mj-lt"/>
                <a:ea typeface="Calibri"/>
                <a:cs typeface="Tahoma"/>
              </a:rPr>
              <a:t>the following three options </a:t>
            </a:r>
            <a:r>
              <a:rPr lang="en-US" sz="12800" b="1" dirty="0" smtClean="0">
                <a:solidFill>
                  <a:srgbClr val="000000"/>
                </a:solidFill>
                <a:latin typeface="+mj-lt"/>
                <a:ea typeface="Calibri"/>
                <a:cs typeface="Tahoma"/>
              </a:rPr>
              <a:t> </a:t>
            </a:r>
            <a:r>
              <a:rPr lang="en-US" sz="11200" b="1" dirty="0" smtClean="0">
                <a:solidFill>
                  <a:srgbClr val="000000"/>
                </a:solidFill>
                <a:latin typeface="+mj-lt"/>
                <a:ea typeface="Calibri"/>
                <a:cs typeface="Tahoma"/>
              </a:rPr>
              <a:t>are </a:t>
            </a:r>
            <a:r>
              <a:rPr lang="en-US" sz="11200" b="1" dirty="0">
                <a:solidFill>
                  <a:srgbClr val="000000"/>
                </a:solidFill>
                <a:latin typeface="+mj-lt"/>
                <a:ea typeface="Calibri"/>
                <a:cs typeface="Tahoma"/>
              </a:rPr>
              <a:t>provided: </a:t>
            </a:r>
            <a:endParaRPr lang="en-US" sz="11200" b="1" dirty="0">
              <a:latin typeface="+mj-lt"/>
              <a:ea typeface="Calibri"/>
              <a:cs typeface="Times New Roman"/>
            </a:endParaRPr>
          </a:p>
          <a:p>
            <a:pPr marL="0" marR="0" lvl="0" indent="0">
              <a:lnSpc>
                <a:spcPct val="115000"/>
              </a:lnSpc>
              <a:spcBef>
                <a:spcPts val="0"/>
              </a:spcBef>
              <a:spcAft>
                <a:spcPts val="0"/>
              </a:spcAft>
              <a:buNone/>
            </a:pPr>
            <a:r>
              <a:rPr lang="en-US" sz="4500" dirty="0">
                <a:solidFill>
                  <a:srgbClr val="000000"/>
                </a:solidFill>
                <a:latin typeface="+mj-lt"/>
                <a:ea typeface="Calibri"/>
                <a:cs typeface="Tahoma"/>
              </a:rPr>
              <a:t> </a:t>
            </a:r>
            <a:endParaRPr lang="en-US" sz="4500" dirty="0">
              <a:latin typeface="+mj-lt"/>
              <a:ea typeface="Calibri"/>
              <a:cs typeface="Times New Roman"/>
            </a:endParaRPr>
          </a:p>
          <a:p>
            <a:pPr marL="342900" marR="0" lvl="0" indent="-342900" algn="just">
              <a:lnSpc>
                <a:spcPct val="115000"/>
              </a:lnSpc>
              <a:spcBef>
                <a:spcPts val="0"/>
              </a:spcBef>
              <a:spcAft>
                <a:spcPts val="0"/>
              </a:spcAft>
              <a:buFont typeface="Symbol"/>
              <a:buChar char=""/>
            </a:pPr>
            <a:endParaRPr lang="en-US" dirty="0" smtClean="0">
              <a:solidFill>
                <a:schemeClr val="bg1"/>
              </a:solidFill>
              <a:latin typeface="Sylfaen"/>
              <a:ea typeface="Calibri"/>
              <a:cs typeface="Sylfaen"/>
            </a:endParaRPr>
          </a:p>
          <a:p>
            <a:pPr marL="342900" marR="0" lvl="0" indent="-342900" algn="just">
              <a:lnSpc>
                <a:spcPct val="115000"/>
              </a:lnSpc>
              <a:spcBef>
                <a:spcPts val="0"/>
              </a:spcBef>
              <a:spcAft>
                <a:spcPts val="0"/>
              </a:spcAft>
              <a:buFont typeface="Symbol"/>
              <a:buChar char=""/>
            </a:pPr>
            <a:endParaRPr lang="en-US" sz="2800" dirty="0">
              <a:solidFill>
                <a:schemeClr val="bg1"/>
              </a:solidFill>
              <a:latin typeface="Sylfaen"/>
              <a:ea typeface="Calibri"/>
              <a:cs typeface="Times New Roman"/>
            </a:endParaRPr>
          </a:p>
          <a:p>
            <a:pPr marL="342900" marR="0" lvl="0" indent="-342900" algn="just">
              <a:lnSpc>
                <a:spcPct val="115000"/>
              </a:lnSpc>
              <a:spcBef>
                <a:spcPts val="0"/>
              </a:spcBef>
              <a:spcAft>
                <a:spcPts val="0"/>
              </a:spcAft>
              <a:buFont typeface="Symbol"/>
              <a:buChar char=""/>
            </a:pPr>
            <a:endParaRPr lang="en-US" sz="2800" dirty="0" smtClean="0">
              <a:solidFill>
                <a:schemeClr val="bg1"/>
              </a:solidFill>
              <a:latin typeface="Sylfaen"/>
              <a:ea typeface="Calibri"/>
              <a:cs typeface="Times New Roman"/>
            </a:endParaRPr>
          </a:p>
          <a:p>
            <a:pPr marL="342900" marR="0" lvl="0" indent="-342900" algn="just">
              <a:lnSpc>
                <a:spcPct val="115000"/>
              </a:lnSpc>
              <a:spcBef>
                <a:spcPts val="0"/>
              </a:spcBef>
              <a:spcAft>
                <a:spcPts val="0"/>
              </a:spcAft>
              <a:buFont typeface="Symbol"/>
              <a:buChar char=""/>
            </a:pPr>
            <a:endParaRPr lang="en-US" sz="2800" dirty="0">
              <a:solidFill>
                <a:schemeClr val="bg1"/>
              </a:solidFill>
              <a:latin typeface="Sylfaen"/>
              <a:ea typeface="Calibri"/>
              <a:cs typeface="Times New Roman"/>
            </a:endParaRPr>
          </a:p>
          <a:p>
            <a:pPr marL="342900" marR="0" lvl="0" indent="-342900" algn="just">
              <a:lnSpc>
                <a:spcPct val="115000"/>
              </a:lnSpc>
              <a:spcBef>
                <a:spcPts val="0"/>
              </a:spcBef>
              <a:spcAft>
                <a:spcPts val="0"/>
              </a:spcAft>
              <a:buFont typeface="Symbol"/>
              <a:buChar char=""/>
            </a:pPr>
            <a:endParaRPr lang="en-US" sz="2000" dirty="0">
              <a:solidFill>
                <a:schemeClr val="bg1"/>
              </a:solidFill>
              <a:latin typeface="Calibri"/>
              <a:ea typeface="Calibri"/>
              <a:cs typeface="Times New Roman"/>
            </a:endParaRPr>
          </a:p>
          <a:p>
            <a:endParaRPr lang="en-US" dirty="0">
              <a:solidFill>
                <a:schemeClr val="accent4">
                  <a:lumMod val="50000"/>
                </a:schemeClr>
              </a:solidFill>
            </a:endParaRPr>
          </a:p>
        </p:txBody>
      </p:sp>
      <p:sp>
        <p:nvSpPr>
          <p:cNvPr id="3" name="Заголовок 2"/>
          <p:cNvSpPr>
            <a:spLocks noGrp="1"/>
          </p:cNvSpPr>
          <p:nvPr>
            <p:ph type="title"/>
          </p:nvPr>
        </p:nvSpPr>
        <p:spPr>
          <a:xfrm>
            <a:off x="228600" y="228600"/>
            <a:ext cx="8686800" cy="914400"/>
          </a:xfrm>
          <a:solidFill>
            <a:schemeClr val="accent2">
              <a:lumMod val="60000"/>
              <a:lumOff val="40000"/>
            </a:schemeClr>
          </a:solidFill>
        </p:spPr>
        <p:txBody>
          <a:bodyPr>
            <a:normAutofit/>
          </a:bodyPr>
          <a:lstStyle/>
          <a:p>
            <a:pPr marL="0" marR="0" algn="ctr">
              <a:lnSpc>
                <a:spcPct val="115000"/>
              </a:lnSpc>
              <a:spcBef>
                <a:spcPts val="0"/>
              </a:spcBef>
              <a:spcAft>
                <a:spcPts val="1000"/>
              </a:spcAft>
            </a:pPr>
            <a:r>
              <a:rPr lang="en-US" sz="2800" b="1" dirty="0" smtClean="0">
                <a:solidFill>
                  <a:srgbClr val="C00000"/>
                </a:solidFill>
              </a:rPr>
              <a:t>3.3  WHO  SENDS  THE  REPORT  MESSAGE</a:t>
            </a:r>
            <a:endParaRPr lang="en-US" sz="2800" dirty="0">
              <a:solidFill>
                <a:srgbClr val="C00000"/>
              </a:solidFill>
              <a:effectLst/>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276600"/>
            <a:ext cx="4191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0428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8600" y="1371600"/>
            <a:ext cx="8763000" cy="5257800"/>
          </a:xfrm>
        </p:spPr>
        <p:txBody>
          <a:bodyPr>
            <a:normAutofit fontScale="70000" lnSpcReduction="20000"/>
          </a:bodyPr>
          <a:lstStyle/>
          <a:p>
            <a:pPr marL="0" marR="0" lvl="0" indent="0" algn="just">
              <a:lnSpc>
                <a:spcPct val="115000"/>
              </a:lnSpc>
              <a:spcBef>
                <a:spcPts val="0"/>
              </a:spcBef>
              <a:spcAft>
                <a:spcPts val="110"/>
              </a:spcAft>
              <a:buNone/>
            </a:pPr>
            <a:r>
              <a:rPr lang="en-US" sz="5100" dirty="0" smtClean="0">
                <a:solidFill>
                  <a:schemeClr val="accent2">
                    <a:lumMod val="60000"/>
                    <a:lumOff val="40000"/>
                  </a:schemeClr>
                </a:solidFill>
                <a:latin typeface="+mj-lt"/>
                <a:ea typeface="Calibri"/>
                <a:cs typeface="Tahoma"/>
              </a:rPr>
              <a:t>a)</a:t>
            </a:r>
            <a:r>
              <a:rPr lang="en-US" sz="5100" dirty="0" smtClean="0">
                <a:latin typeface="+mj-lt"/>
                <a:ea typeface="Calibri"/>
                <a:cs typeface="Tahoma"/>
              </a:rPr>
              <a:t> no </a:t>
            </a:r>
            <a:r>
              <a:rPr lang="en-US" sz="5100" dirty="0">
                <a:latin typeface="+mj-lt"/>
                <a:ea typeface="Calibri"/>
                <a:cs typeface="Tahoma"/>
              </a:rPr>
              <a:t>mention of the author of the report </a:t>
            </a:r>
            <a:endParaRPr lang="en-US" sz="5100" dirty="0" smtClean="0">
              <a:latin typeface="+mj-lt"/>
              <a:ea typeface="Calibri"/>
              <a:cs typeface="Tahoma"/>
            </a:endParaRPr>
          </a:p>
          <a:p>
            <a:pPr marL="0" marR="0" lvl="0" indent="0" algn="just">
              <a:lnSpc>
                <a:spcPct val="115000"/>
              </a:lnSpc>
              <a:spcBef>
                <a:spcPts val="0"/>
              </a:spcBef>
              <a:spcAft>
                <a:spcPts val="110"/>
              </a:spcAft>
              <a:buNone/>
            </a:pPr>
            <a:endParaRPr lang="en-US" sz="5100" dirty="0" smtClean="0">
              <a:latin typeface="+mj-lt"/>
              <a:ea typeface="Calibri"/>
              <a:cs typeface="Times New Roman"/>
            </a:endParaRPr>
          </a:p>
          <a:p>
            <a:pPr marL="0" marR="0" indent="0" algn="just">
              <a:lnSpc>
                <a:spcPct val="115000"/>
              </a:lnSpc>
              <a:spcBef>
                <a:spcPts val="0"/>
              </a:spcBef>
              <a:spcAft>
                <a:spcPts val="110"/>
              </a:spcAft>
              <a:buNone/>
            </a:pPr>
            <a:r>
              <a:rPr lang="en-US" sz="5100" dirty="0" smtClean="0">
                <a:solidFill>
                  <a:schemeClr val="accent2">
                    <a:lumMod val="60000"/>
                    <a:lumOff val="40000"/>
                  </a:schemeClr>
                </a:solidFill>
                <a:latin typeface="+mj-lt"/>
                <a:ea typeface="Calibri"/>
                <a:cs typeface="Tahoma"/>
              </a:rPr>
              <a:t>b</a:t>
            </a:r>
            <a:r>
              <a:rPr lang="en-US" sz="5100" dirty="0">
                <a:solidFill>
                  <a:schemeClr val="accent2">
                    <a:lumMod val="60000"/>
                    <a:lumOff val="40000"/>
                  </a:schemeClr>
                </a:solidFill>
                <a:latin typeface="+mj-lt"/>
                <a:ea typeface="Calibri"/>
                <a:cs typeface="Tahoma"/>
              </a:rPr>
              <a:t>)</a:t>
            </a:r>
            <a:r>
              <a:rPr lang="en-US" sz="5100" dirty="0">
                <a:latin typeface="+mj-lt"/>
                <a:ea typeface="Calibri"/>
                <a:cs typeface="Tahoma"/>
              </a:rPr>
              <a:t> no mention of the author of the report with the possibility for him to be informed about the follow up of the report itself; </a:t>
            </a:r>
            <a:endParaRPr lang="en-US" sz="5100" dirty="0" smtClean="0">
              <a:latin typeface="+mj-lt"/>
              <a:ea typeface="Calibri"/>
              <a:cs typeface="Tahoma"/>
            </a:endParaRPr>
          </a:p>
          <a:p>
            <a:pPr marL="0" marR="0" indent="0" algn="just">
              <a:lnSpc>
                <a:spcPct val="115000"/>
              </a:lnSpc>
              <a:spcBef>
                <a:spcPts val="0"/>
              </a:spcBef>
              <a:spcAft>
                <a:spcPts val="110"/>
              </a:spcAft>
              <a:buNone/>
            </a:pPr>
            <a:r>
              <a:rPr lang="en-US" sz="5100" dirty="0" smtClean="0">
                <a:latin typeface="+mj-lt"/>
                <a:ea typeface="Calibri"/>
                <a:cs typeface="Tahoma"/>
              </a:rPr>
              <a:t>in </a:t>
            </a:r>
            <a:r>
              <a:rPr lang="en-US" sz="5100" dirty="0">
                <a:latin typeface="+mj-lt"/>
                <a:ea typeface="Calibri"/>
                <a:cs typeface="Tahoma"/>
              </a:rPr>
              <a:t>this case the author’s identity shall be known to the staff but not publicized, thus in observance of the privacy rules </a:t>
            </a:r>
            <a:endParaRPr lang="en-US" sz="5100" dirty="0">
              <a:latin typeface="+mj-lt"/>
              <a:ea typeface="Calibri"/>
              <a:cs typeface="Times New Roman"/>
            </a:endParaRPr>
          </a:p>
          <a:p>
            <a:pPr marL="0" marR="0" indent="0" algn="just">
              <a:lnSpc>
                <a:spcPct val="115000"/>
              </a:lnSpc>
              <a:spcBef>
                <a:spcPts val="0"/>
              </a:spcBef>
              <a:spcAft>
                <a:spcPts val="1000"/>
              </a:spcAft>
              <a:buNone/>
            </a:pPr>
            <a:endParaRPr lang="en-US" sz="2800" b="1" dirty="0" smtClean="0">
              <a:latin typeface="Sylfaen"/>
              <a:ea typeface="Calibri"/>
              <a:cs typeface="Times New Roman"/>
            </a:endParaRPr>
          </a:p>
          <a:p>
            <a:pPr marL="0" indent="0">
              <a:buNone/>
            </a:pPr>
            <a:r>
              <a:rPr lang="en-US" sz="4600" dirty="0" smtClean="0">
                <a:solidFill>
                  <a:schemeClr val="accent2">
                    <a:lumMod val="60000"/>
                    <a:lumOff val="40000"/>
                  </a:schemeClr>
                </a:solidFill>
                <a:latin typeface="Tahoma"/>
              </a:rPr>
              <a:t>c</a:t>
            </a:r>
            <a:r>
              <a:rPr lang="en-US" sz="4600" dirty="0">
                <a:solidFill>
                  <a:schemeClr val="accent2">
                    <a:lumMod val="60000"/>
                    <a:lumOff val="40000"/>
                  </a:schemeClr>
                </a:solidFill>
                <a:latin typeface="Tahoma"/>
              </a:rPr>
              <a:t>)</a:t>
            </a:r>
            <a:r>
              <a:rPr lang="en-US" sz="4600" dirty="0">
                <a:latin typeface="Tahoma"/>
              </a:rPr>
              <a:t> mention of the author of the report </a:t>
            </a:r>
          </a:p>
          <a:p>
            <a:pPr marL="0" marR="0" indent="0" algn="just">
              <a:lnSpc>
                <a:spcPct val="115000"/>
              </a:lnSpc>
              <a:spcBef>
                <a:spcPts val="0"/>
              </a:spcBef>
              <a:spcAft>
                <a:spcPts val="1000"/>
              </a:spcAft>
              <a:buNone/>
            </a:pPr>
            <a:endParaRPr lang="en-US" sz="4600" dirty="0">
              <a:latin typeface="Calibri"/>
              <a:ea typeface="Calibri"/>
              <a:cs typeface="Times New Roman"/>
            </a:endParaRPr>
          </a:p>
          <a:p>
            <a:endParaRPr lang="en-US" sz="4600" dirty="0"/>
          </a:p>
        </p:txBody>
      </p:sp>
      <p:sp>
        <p:nvSpPr>
          <p:cNvPr id="3" name="Заголовок 2"/>
          <p:cNvSpPr>
            <a:spLocks noGrp="1"/>
          </p:cNvSpPr>
          <p:nvPr>
            <p:ph type="title"/>
          </p:nvPr>
        </p:nvSpPr>
        <p:spPr>
          <a:xfrm>
            <a:off x="228600" y="152400"/>
            <a:ext cx="8686800" cy="1219200"/>
          </a:xfrm>
          <a:solidFill>
            <a:schemeClr val="accent2">
              <a:lumMod val="60000"/>
              <a:lumOff val="40000"/>
            </a:schemeClr>
          </a:solidFill>
        </p:spPr>
        <p:txBody>
          <a:bodyPr>
            <a:normAutofit/>
          </a:bodyPr>
          <a:lstStyle/>
          <a:p>
            <a:pPr marL="457200" marR="0" algn="ctr">
              <a:lnSpc>
                <a:spcPct val="115000"/>
              </a:lnSpc>
              <a:spcBef>
                <a:spcPts val="0"/>
              </a:spcBef>
              <a:spcAft>
                <a:spcPts val="1000"/>
              </a:spcAft>
            </a:pPr>
            <a:r>
              <a:rPr lang="en-US" sz="2800" b="1" dirty="0" smtClean="0">
                <a:solidFill>
                  <a:srgbClr val="C00000"/>
                </a:solidFill>
                <a:effectLst/>
                <a:latin typeface="Sylfaen"/>
                <a:ea typeface="Calibri"/>
                <a:cs typeface="Times New Roman"/>
              </a:rPr>
              <a:t>THE   REPORT  MESSAGE  OPTIONS</a:t>
            </a:r>
            <a:r>
              <a:rPr lang="en-US" sz="2800" b="1" u="sng" dirty="0" smtClean="0">
                <a:solidFill>
                  <a:srgbClr val="00B0F0"/>
                </a:solidFill>
                <a:effectLst/>
                <a:ea typeface="Calibri"/>
                <a:cs typeface="Times New Roman"/>
              </a:rPr>
              <a:t/>
            </a:r>
            <a:br>
              <a:rPr lang="en-US" sz="2800" b="1" u="sng" dirty="0" smtClean="0">
                <a:solidFill>
                  <a:srgbClr val="00B0F0"/>
                </a:solidFill>
                <a:effectLst/>
                <a:ea typeface="Calibri"/>
                <a:cs typeface="Times New Roman"/>
              </a:rPr>
            </a:br>
            <a:endParaRPr lang="en-US" sz="2800" b="1" u="sng" dirty="0">
              <a:solidFill>
                <a:srgbClr val="00B0F0"/>
              </a:solidFill>
            </a:endParaRPr>
          </a:p>
        </p:txBody>
      </p:sp>
    </p:spTree>
    <p:extLst>
      <p:ext uri="{BB962C8B-B14F-4D97-AF65-F5344CB8AC3E}">
        <p14:creationId xmlns:p14="http://schemas.microsoft.com/office/powerpoint/2010/main" val="3995821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04800" y="1371600"/>
            <a:ext cx="8534400" cy="5257800"/>
          </a:xfrm>
        </p:spPr>
        <p:txBody>
          <a:bodyPr>
            <a:normAutofit/>
          </a:bodyPr>
          <a:lstStyle/>
          <a:p>
            <a:pPr marL="0" marR="0" indent="0" algn="just">
              <a:lnSpc>
                <a:spcPct val="115000"/>
              </a:lnSpc>
              <a:spcBef>
                <a:spcPts val="0"/>
              </a:spcBef>
              <a:spcAft>
                <a:spcPts val="1000"/>
              </a:spcAft>
              <a:buNone/>
            </a:pPr>
            <a:r>
              <a:rPr lang="en-US" sz="3200" dirty="0" smtClean="0">
                <a:latin typeface="+mj-lt"/>
              </a:rPr>
              <a:t>In </a:t>
            </a:r>
            <a:r>
              <a:rPr lang="en-US" sz="3200" dirty="0">
                <a:latin typeface="+mj-lt"/>
              </a:rPr>
              <a:t>order to make the PYT Page efficient and productive, it is important that the author of the report, as well as the users of the page, are informed about the follow up of the report </a:t>
            </a:r>
            <a:r>
              <a:rPr lang="en-US" sz="3200" dirty="0" smtClean="0">
                <a:latin typeface="+mj-lt"/>
              </a:rPr>
              <a:t>itself. </a:t>
            </a:r>
            <a:endParaRPr lang="en-US" sz="3200" b="1" dirty="0" smtClean="0">
              <a:latin typeface="+mj-lt"/>
              <a:ea typeface="Calibri"/>
              <a:cs typeface="Times New Roman"/>
            </a:endParaRPr>
          </a:p>
          <a:p>
            <a:pPr marL="0" marR="0" indent="0" algn="just">
              <a:lnSpc>
                <a:spcPct val="115000"/>
              </a:lnSpc>
              <a:spcBef>
                <a:spcPts val="0"/>
              </a:spcBef>
              <a:spcAft>
                <a:spcPts val="0"/>
              </a:spcAft>
              <a:buNone/>
            </a:pPr>
            <a:endParaRPr lang="en-US" sz="3200" dirty="0" smtClean="0">
              <a:latin typeface="Calibri"/>
              <a:ea typeface="Calibri"/>
              <a:cs typeface="Times New Roman"/>
            </a:endParaRPr>
          </a:p>
          <a:p>
            <a:pPr marL="0" marR="0" indent="0" algn="just">
              <a:lnSpc>
                <a:spcPct val="115000"/>
              </a:lnSpc>
              <a:spcBef>
                <a:spcPts val="0"/>
              </a:spcBef>
              <a:spcAft>
                <a:spcPts val="0"/>
              </a:spcAft>
              <a:buNone/>
            </a:pPr>
            <a:r>
              <a:rPr lang="en-US" sz="3200" dirty="0" smtClean="0">
                <a:solidFill>
                  <a:schemeClr val="accent2">
                    <a:lumMod val="60000"/>
                    <a:lumOff val="40000"/>
                  </a:schemeClr>
                </a:solidFill>
                <a:latin typeface="Calibri"/>
                <a:ea typeface="Calibri"/>
                <a:cs typeface="Times New Roman"/>
              </a:rPr>
              <a:t>A </a:t>
            </a:r>
            <a:r>
              <a:rPr lang="en-US" sz="3200" dirty="0">
                <a:solidFill>
                  <a:schemeClr val="accent2">
                    <a:lumMod val="60000"/>
                    <a:lumOff val="40000"/>
                  </a:schemeClr>
                </a:solidFill>
                <a:latin typeface="Calibri"/>
                <a:ea typeface="Calibri"/>
                <a:cs typeface="Times New Roman"/>
              </a:rPr>
              <a:t>possible processing procedure of the report made through the web page, or the WhatsApp </a:t>
            </a:r>
            <a:r>
              <a:rPr lang="en-US" sz="3200" dirty="0" smtClean="0">
                <a:solidFill>
                  <a:schemeClr val="accent2">
                    <a:lumMod val="60000"/>
                    <a:lumOff val="40000"/>
                  </a:schemeClr>
                </a:solidFill>
                <a:latin typeface="Calibri"/>
                <a:ea typeface="Calibri"/>
                <a:cs typeface="Times New Roman"/>
              </a:rPr>
              <a:t>number</a:t>
            </a:r>
            <a:r>
              <a:rPr lang="en-US" sz="3200" dirty="0">
                <a:solidFill>
                  <a:schemeClr val="accent2">
                    <a:lumMod val="60000"/>
                    <a:lumOff val="40000"/>
                  </a:schemeClr>
                </a:solidFill>
                <a:latin typeface="Calibri"/>
                <a:ea typeface="Calibri"/>
                <a:cs typeface="Times New Roman"/>
              </a:rPr>
              <a:t>, is the following:</a:t>
            </a:r>
          </a:p>
          <a:p>
            <a:pPr marL="0" marR="0" indent="0" algn="just">
              <a:lnSpc>
                <a:spcPct val="115000"/>
              </a:lnSpc>
              <a:spcBef>
                <a:spcPts val="0"/>
              </a:spcBef>
              <a:spcAft>
                <a:spcPts val="1000"/>
              </a:spcAft>
              <a:buNone/>
            </a:pPr>
            <a:endParaRPr lang="en-US" sz="2800" b="1" dirty="0">
              <a:latin typeface="Sylfaen"/>
              <a:ea typeface="Calibri"/>
              <a:cs typeface="Times New Roman"/>
            </a:endParaRPr>
          </a:p>
          <a:p>
            <a:pPr marL="0" marR="0" indent="0" algn="just">
              <a:lnSpc>
                <a:spcPct val="115000"/>
              </a:lnSpc>
              <a:spcBef>
                <a:spcPts val="0"/>
              </a:spcBef>
              <a:spcAft>
                <a:spcPts val="1000"/>
              </a:spcAft>
              <a:buNone/>
            </a:pPr>
            <a:endParaRPr lang="en-US" sz="2800" b="1" dirty="0">
              <a:latin typeface="Sylfaen"/>
              <a:ea typeface="Calibri"/>
              <a:cs typeface="Times New Roman"/>
            </a:endParaRPr>
          </a:p>
          <a:p>
            <a:endParaRPr lang="en-US" dirty="0"/>
          </a:p>
        </p:txBody>
      </p:sp>
      <p:sp>
        <p:nvSpPr>
          <p:cNvPr id="3" name="Заголовок 2"/>
          <p:cNvSpPr>
            <a:spLocks noGrp="1"/>
          </p:cNvSpPr>
          <p:nvPr>
            <p:ph type="title"/>
          </p:nvPr>
        </p:nvSpPr>
        <p:spPr>
          <a:xfrm>
            <a:off x="228600" y="228600"/>
            <a:ext cx="8686800" cy="914400"/>
          </a:xfrm>
          <a:solidFill>
            <a:schemeClr val="accent2">
              <a:lumMod val="60000"/>
              <a:lumOff val="40000"/>
            </a:schemeClr>
          </a:solidFill>
        </p:spPr>
        <p:txBody>
          <a:bodyPr>
            <a:normAutofit/>
          </a:bodyPr>
          <a:lstStyle/>
          <a:p>
            <a:pPr marL="0" marR="0" algn="ctr">
              <a:lnSpc>
                <a:spcPct val="115000"/>
              </a:lnSpc>
              <a:spcBef>
                <a:spcPts val="0"/>
              </a:spcBef>
              <a:spcAft>
                <a:spcPts val="1000"/>
              </a:spcAft>
            </a:pPr>
            <a:r>
              <a:rPr lang="en-US" sz="2800" b="1" dirty="0" smtClean="0">
                <a:solidFill>
                  <a:srgbClr val="C00000"/>
                </a:solidFill>
              </a:rPr>
              <a:t>3.4  FOLLOW  UP  THE  REPORT</a:t>
            </a:r>
            <a:endParaRPr lang="en-US" sz="2800" b="1" dirty="0">
              <a:solidFill>
                <a:srgbClr val="C00000"/>
              </a:solidFill>
            </a:endParaRPr>
          </a:p>
        </p:txBody>
      </p:sp>
    </p:spTree>
    <p:extLst>
      <p:ext uri="{BB962C8B-B14F-4D97-AF65-F5344CB8AC3E}">
        <p14:creationId xmlns:p14="http://schemas.microsoft.com/office/powerpoint/2010/main" val="1806402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8600" y="1143000"/>
            <a:ext cx="8686800" cy="5410200"/>
          </a:xfrm>
        </p:spPr>
        <p:txBody>
          <a:bodyPr>
            <a:normAutofit fontScale="25000" lnSpcReduction="20000"/>
          </a:bodyPr>
          <a:lstStyle/>
          <a:p>
            <a:pPr marL="0" marR="0" indent="0" algn="just">
              <a:lnSpc>
                <a:spcPct val="115000"/>
              </a:lnSpc>
              <a:spcBef>
                <a:spcPts val="0"/>
              </a:spcBef>
              <a:spcAft>
                <a:spcPts val="105"/>
              </a:spcAft>
              <a:buNone/>
            </a:pPr>
            <a:r>
              <a:rPr lang="en-US" sz="8000" b="1" dirty="0" smtClean="0">
                <a:latin typeface="+mj-lt"/>
                <a:ea typeface="Calibri"/>
                <a:cs typeface="Calibri"/>
              </a:rPr>
              <a:t>a) as </a:t>
            </a:r>
            <a:r>
              <a:rPr lang="en-US" sz="8000" b="1" dirty="0">
                <a:latin typeface="+mj-lt"/>
                <a:ea typeface="Calibri"/>
                <a:cs typeface="Calibri"/>
              </a:rPr>
              <a:t>soon as </a:t>
            </a:r>
            <a:r>
              <a:rPr lang="en-US" sz="8000" b="1" dirty="0">
                <a:solidFill>
                  <a:schemeClr val="accent2">
                    <a:lumMod val="60000"/>
                    <a:lumOff val="40000"/>
                  </a:schemeClr>
                </a:solidFill>
                <a:latin typeface="+mj-lt"/>
                <a:ea typeface="Calibri"/>
                <a:cs typeface="Calibri"/>
              </a:rPr>
              <a:t>the report </a:t>
            </a:r>
            <a:r>
              <a:rPr lang="en-US" sz="8000" b="1" dirty="0">
                <a:latin typeface="+mj-lt"/>
                <a:ea typeface="Calibri"/>
                <a:cs typeface="Calibri"/>
              </a:rPr>
              <a:t>is received, </a:t>
            </a:r>
            <a:r>
              <a:rPr lang="en-US" sz="8000" b="1" dirty="0">
                <a:solidFill>
                  <a:schemeClr val="accent2">
                    <a:lumMod val="60000"/>
                    <a:lumOff val="40000"/>
                  </a:schemeClr>
                </a:solidFill>
                <a:latin typeface="+mj-lt"/>
                <a:ea typeface="Calibri"/>
                <a:cs typeface="Calibri"/>
              </a:rPr>
              <a:t>its reliability is ascertained by examining the right inclusion in the different categories, and the site of the danger; </a:t>
            </a:r>
            <a:endParaRPr lang="en-US" sz="8000" b="1" dirty="0">
              <a:solidFill>
                <a:schemeClr val="accent2">
                  <a:lumMod val="60000"/>
                  <a:lumOff val="40000"/>
                </a:schemeClr>
              </a:solidFill>
              <a:latin typeface="+mj-lt"/>
              <a:ea typeface="Calibri"/>
              <a:cs typeface="Times New Roman"/>
            </a:endParaRPr>
          </a:p>
          <a:p>
            <a:pPr marL="0" marR="0" indent="0" algn="just">
              <a:lnSpc>
                <a:spcPct val="115000"/>
              </a:lnSpc>
              <a:spcBef>
                <a:spcPts val="0"/>
              </a:spcBef>
              <a:spcAft>
                <a:spcPts val="105"/>
              </a:spcAft>
              <a:buNone/>
            </a:pPr>
            <a:r>
              <a:rPr lang="en-US" sz="8000" b="1" dirty="0" smtClean="0">
                <a:latin typeface="Calibri"/>
                <a:ea typeface="Calibri"/>
                <a:cs typeface="Calibri"/>
              </a:rPr>
              <a:t>b</a:t>
            </a:r>
            <a:r>
              <a:rPr lang="en-US" sz="8000" b="1" dirty="0">
                <a:latin typeface="Calibri"/>
                <a:ea typeface="Calibri"/>
                <a:cs typeface="Calibri"/>
              </a:rPr>
              <a:t>) </a:t>
            </a:r>
            <a:r>
              <a:rPr lang="en-US" sz="8000" b="1" dirty="0">
                <a:solidFill>
                  <a:schemeClr val="accent2">
                    <a:lumMod val="60000"/>
                    <a:lumOff val="40000"/>
                  </a:schemeClr>
                </a:solidFill>
                <a:latin typeface="Calibri"/>
                <a:ea typeface="Calibri"/>
                <a:cs typeface="Calibri"/>
              </a:rPr>
              <a:t>the report is</a:t>
            </a:r>
            <a:r>
              <a:rPr lang="en-US" sz="8000" b="1" dirty="0">
                <a:latin typeface="Calibri"/>
                <a:ea typeface="Calibri"/>
                <a:cs typeface="Calibri"/>
              </a:rPr>
              <a:t> then </a:t>
            </a:r>
            <a:r>
              <a:rPr lang="en-US" sz="8000" b="1" dirty="0">
                <a:solidFill>
                  <a:schemeClr val="accent2">
                    <a:lumMod val="60000"/>
                    <a:lumOff val="40000"/>
                  </a:schemeClr>
                </a:solidFill>
                <a:latin typeface="Calibri"/>
                <a:ea typeface="Calibri"/>
                <a:cs typeface="Calibri"/>
              </a:rPr>
              <a:t>given a code number</a:t>
            </a:r>
            <a:r>
              <a:rPr lang="en-US" sz="8000" b="1" dirty="0">
                <a:latin typeface="Calibri"/>
                <a:ea typeface="Calibri"/>
                <a:cs typeface="Calibri"/>
              </a:rPr>
              <a:t>, which is communicated to its author (if he has accepted to receive it) and </a:t>
            </a:r>
            <a:r>
              <a:rPr lang="en-US" sz="8000" b="1" i="1" dirty="0">
                <a:solidFill>
                  <a:schemeClr val="accent2">
                    <a:lumMod val="60000"/>
                    <a:lumOff val="40000"/>
                  </a:schemeClr>
                </a:solidFill>
                <a:latin typeface="Calibri"/>
                <a:ea typeface="Calibri"/>
                <a:cs typeface="Calibri"/>
              </a:rPr>
              <a:t>which shall make it always traceable in the future,</a:t>
            </a:r>
            <a:r>
              <a:rPr lang="en-US" sz="8000" b="1" dirty="0">
                <a:solidFill>
                  <a:schemeClr val="accent2">
                    <a:lumMod val="60000"/>
                    <a:lumOff val="40000"/>
                  </a:schemeClr>
                </a:solidFill>
                <a:latin typeface="Calibri"/>
                <a:ea typeface="Calibri"/>
                <a:cs typeface="Calibri"/>
              </a:rPr>
              <a:t> </a:t>
            </a:r>
            <a:r>
              <a:rPr lang="en-US" sz="8000" b="1" dirty="0">
                <a:latin typeface="Calibri"/>
                <a:ea typeface="Calibri"/>
                <a:cs typeface="Calibri"/>
              </a:rPr>
              <a:t>both by the system and by other visitors; </a:t>
            </a:r>
            <a:endParaRPr lang="en-US" sz="8000" b="1" dirty="0" smtClean="0">
              <a:latin typeface="Calibri"/>
              <a:ea typeface="Calibri"/>
              <a:cs typeface="Calibri"/>
            </a:endParaRPr>
          </a:p>
          <a:p>
            <a:pPr marL="0" marR="0" indent="0" algn="just">
              <a:lnSpc>
                <a:spcPct val="115000"/>
              </a:lnSpc>
              <a:spcBef>
                <a:spcPts val="0"/>
              </a:spcBef>
              <a:spcAft>
                <a:spcPts val="105"/>
              </a:spcAft>
              <a:buNone/>
            </a:pPr>
            <a:endParaRPr lang="en-US" sz="8000" dirty="0">
              <a:latin typeface="Calibri"/>
              <a:ea typeface="Calibri"/>
              <a:cs typeface="Times New Roman"/>
            </a:endParaRPr>
          </a:p>
          <a:p>
            <a:pPr marL="0" marR="0" indent="0">
              <a:lnSpc>
                <a:spcPct val="115000"/>
              </a:lnSpc>
              <a:spcBef>
                <a:spcPts val="0"/>
              </a:spcBef>
              <a:spcAft>
                <a:spcPts val="105"/>
              </a:spcAft>
              <a:buNone/>
            </a:pPr>
            <a:r>
              <a:rPr lang="en-US" sz="8000" b="1" dirty="0">
                <a:latin typeface="Calibri"/>
                <a:ea typeface="Calibri"/>
                <a:cs typeface="Calibri"/>
              </a:rPr>
              <a:t>c) </a:t>
            </a:r>
            <a:r>
              <a:rPr lang="en-US" sz="8000" b="1" dirty="0">
                <a:solidFill>
                  <a:schemeClr val="accent2">
                    <a:lumMod val="60000"/>
                    <a:lumOff val="40000"/>
                  </a:schemeClr>
                </a:solidFill>
                <a:latin typeface="Calibri"/>
                <a:ea typeface="Calibri"/>
                <a:cs typeface="Calibri"/>
              </a:rPr>
              <a:t>if necessary,</a:t>
            </a:r>
            <a:r>
              <a:rPr lang="en-US" sz="8000" b="1" dirty="0">
                <a:latin typeface="Calibri"/>
                <a:ea typeface="Calibri"/>
                <a:cs typeface="Calibri"/>
              </a:rPr>
              <a:t> further details of the author of the report can be requested (if </a:t>
            </a:r>
            <a:r>
              <a:rPr lang="en-US" sz="8000" b="1" dirty="0" smtClean="0">
                <a:latin typeface="Calibri"/>
                <a:ea typeface="Calibri"/>
                <a:cs typeface="Calibri"/>
              </a:rPr>
              <a:t> he </a:t>
            </a:r>
            <a:r>
              <a:rPr lang="en-US" sz="8000" b="1" dirty="0">
                <a:latin typeface="Calibri"/>
                <a:ea typeface="Calibri"/>
                <a:cs typeface="Calibri"/>
              </a:rPr>
              <a:t>is willing to provide them); </a:t>
            </a:r>
            <a:endParaRPr lang="en-US" sz="8000" b="1" dirty="0" smtClean="0">
              <a:latin typeface="Calibri"/>
              <a:ea typeface="Calibri"/>
              <a:cs typeface="Calibri"/>
            </a:endParaRPr>
          </a:p>
          <a:p>
            <a:pPr marL="0" marR="0" indent="0">
              <a:lnSpc>
                <a:spcPct val="115000"/>
              </a:lnSpc>
              <a:spcBef>
                <a:spcPts val="0"/>
              </a:spcBef>
              <a:spcAft>
                <a:spcPts val="105"/>
              </a:spcAft>
              <a:buNone/>
            </a:pPr>
            <a:endParaRPr lang="en-US" sz="8000" dirty="0">
              <a:latin typeface="Calibri"/>
              <a:ea typeface="Calibri"/>
              <a:cs typeface="Times New Roman"/>
            </a:endParaRPr>
          </a:p>
          <a:p>
            <a:pPr marL="0" marR="0" indent="0">
              <a:lnSpc>
                <a:spcPct val="115000"/>
              </a:lnSpc>
              <a:spcBef>
                <a:spcPts val="0"/>
              </a:spcBef>
              <a:spcAft>
                <a:spcPts val="105"/>
              </a:spcAft>
              <a:buNone/>
            </a:pPr>
            <a:r>
              <a:rPr lang="en-US" sz="8000" b="1" dirty="0" smtClean="0">
                <a:latin typeface="Calibri"/>
                <a:ea typeface="Calibri"/>
                <a:cs typeface="Calibri"/>
              </a:rPr>
              <a:t>d</a:t>
            </a:r>
            <a:r>
              <a:rPr lang="en-US" sz="8000" b="1" dirty="0">
                <a:latin typeface="Calibri"/>
                <a:ea typeface="Calibri"/>
                <a:cs typeface="Calibri"/>
              </a:rPr>
              <a:t>) </a:t>
            </a:r>
            <a:r>
              <a:rPr lang="en-US" sz="8000" b="1" dirty="0">
                <a:solidFill>
                  <a:schemeClr val="accent2">
                    <a:lumMod val="60000"/>
                    <a:lumOff val="40000"/>
                  </a:schemeClr>
                </a:solidFill>
                <a:latin typeface="Calibri"/>
                <a:ea typeface="Calibri"/>
                <a:cs typeface="Calibri"/>
              </a:rPr>
              <a:t>the report is then transmitted to the institutions being competent for managing it and to the local media; </a:t>
            </a:r>
            <a:endParaRPr lang="en-US" sz="8000" b="1" dirty="0">
              <a:solidFill>
                <a:schemeClr val="accent2">
                  <a:lumMod val="60000"/>
                  <a:lumOff val="40000"/>
                </a:schemeClr>
              </a:solidFill>
              <a:latin typeface="Calibri"/>
              <a:ea typeface="Calibri"/>
              <a:cs typeface="Times New Roman"/>
            </a:endParaRPr>
          </a:p>
          <a:p>
            <a:pPr marL="0" marR="0" indent="0">
              <a:lnSpc>
                <a:spcPct val="115000"/>
              </a:lnSpc>
              <a:spcBef>
                <a:spcPts val="0"/>
              </a:spcBef>
              <a:spcAft>
                <a:spcPts val="105"/>
              </a:spcAft>
              <a:buNone/>
            </a:pPr>
            <a:r>
              <a:rPr lang="en-US" sz="8000" b="1" dirty="0" smtClean="0">
                <a:latin typeface="Calibri"/>
                <a:ea typeface="Calibri"/>
                <a:cs typeface="Calibri"/>
              </a:rPr>
              <a:t>e</a:t>
            </a:r>
            <a:r>
              <a:rPr lang="en-US" sz="8000" b="1" dirty="0">
                <a:latin typeface="Calibri"/>
                <a:ea typeface="Calibri"/>
                <a:cs typeface="Calibri"/>
              </a:rPr>
              <a:t>)</a:t>
            </a:r>
            <a:r>
              <a:rPr lang="en-US" sz="8000" dirty="0">
                <a:latin typeface="Calibri"/>
                <a:ea typeface="Calibri"/>
                <a:cs typeface="Calibri"/>
              </a:rPr>
              <a:t> </a:t>
            </a:r>
            <a:r>
              <a:rPr lang="en-US" sz="8000" b="1" dirty="0">
                <a:latin typeface="Calibri"/>
                <a:ea typeface="Calibri"/>
                <a:cs typeface="Calibri"/>
              </a:rPr>
              <a:t>the report is indicated on a map of the site involved, with the code number representing its category; the whole of the reports included in each category can be separately viewed; </a:t>
            </a:r>
            <a:endParaRPr lang="en-US" sz="8000" b="1" dirty="0" smtClean="0">
              <a:latin typeface="Calibri"/>
              <a:ea typeface="Calibri"/>
              <a:cs typeface="Calibri"/>
            </a:endParaRPr>
          </a:p>
          <a:p>
            <a:pPr marL="0" marR="0" indent="0">
              <a:lnSpc>
                <a:spcPct val="115000"/>
              </a:lnSpc>
              <a:spcBef>
                <a:spcPts val="0"/>
              </a:spcBef>
              <a:spcAft>
                <a:spcPts val="105"/>
              </a:spcAft>
              <a:buNone/>
            </a:pPr>
            <a:endParaRPr lang="en-US" sz="8000" dirty="0">
              <a:latin typeface="Calibri"/>
              <a:ea typeface="Calibri"/>
              <a:cs typeface="Times New Roman"/>
            </a:endParaRPr>
          </a:p>
          <a:p>
            <a:pPr marL="0" marR="0" indent="0">
              <a:lnSpc>
                <a:spcPct val="115000"/>
              </a:lnSpc>
              <a:spcBef>
                <a:spcPts val="0"/>
              </a:spcBef>
              <a:spcAft>
                <a:spcPts val="105"/>
              </a:spcAft>
              <a:buNone/>
            </a:pPr>
            <a:r>
              <a:rPr lang="en-US" sz="8000" b="1" dirty="0">
                <a:latin typeface="Calibri"/>
                <a:ea typeface="Calibri"/>
                <a:cs typeface="Calibri"/>
              </a:rPr>
              <a:t>f)</a:t>
            </a:r>
            <a:r>
              <a:rPr lang="en-US" sz="8000" dirty="0">
                <a:latin typeface="Calibri"/>
                <a:ea typeface="Calibri"/>
                <a:cs typeface="Calibri"/>
              </a:rPr>
              <a:t> </a:t>
            </a:r>
            <a:r>
              <a:rPr lang="en-US" sz="8000" b="1" dirty="0">
                <a:latin typeface="Calibri"/>
                <a:ea typeface="Calibri"/>
                <a:cs typeface="Calibri"/>
              </a:rPr>
              <a:t>every three months, the management stage of the report is checked; </a:t>
            </a:r>
            <a:endParaRPr lang="en-US" sz="8000" b="1" dirty="0">
              <a:latin typeface="Calibri"/>
              <a:ea typeface="Calibri"/>
              <a:cs typeface="Times New Roman"/>
            </a:endParaRPr>
          </a:p>
          <a:p>
            <a:pPr marL="0" marR="0" indent="0">
              <a:lnSpc>
                <a:spcPct val="115000"/>
              </a:lnSpc>
              <a:spcBef>
                <a:spcPts val="0"/>
              </a:spcBef>
              <a:spcAft>
                <a:spcPts val="0"/>
              </a:spcAft>
              <a:buNone/>
            </a:pPr>
            <a:r>
              <a:rPr lang="en-US" sz="8000" b="1" dirty="0">
                <a:latin typeface="Calibri"/>
                <a:ea typeface="Calibri"/>
                <a:cs typeface="Calibri"/>
              </a:rPr>
              <a:t>g)</a:t>
            </a:r>
            <a:r>
              <a:rPr lang="en-US" sz="8000" dirty="0">
                <a:latin typeface="Calibri"/>
                <a:ea typeface="Calibri"/>
                <a:cs typeface="Calibri"/>
              </a:rPr>
              <a:t> </a:t>
            </a:r>
            <a:r>
              <a:rPr lang="en-US" sz="8000" b="1" dirty="0">
                <a:latin typeface="Calibri"/>
                <a:ea typeface="Calibri"/>
                <a:cs typeface="Calibri"/>
              </a:rPr>
              <a:t>the checking report is then transmitted to the local media</a:t>
            </a:r>
            <a:r>
              <a:rPr lang="en-US" sz="8000" dirty="0">
                <a:latin typeface="Calibri"/>
                <a:ea typeface="Calibri"/>
                <a:cs typeface="Calibri"/>
              </a:rPr>
              <a:t>. </a:t>
            </a:r>
            <a:endParaRPr lang="en-US" sz="8000" dirty="0">
              <a:latin typeface="Calibri"/>
              <a:ea typeface="Calibri"/>
              <a:cs typeface="Times New Roman"/>
            </a:endParaRPr>
          </a:p>
          <a:p>
            <a:pPr marL="0" marR="0" indent="0">
              <a:lnSpc>
                <a:spcPct val="115000"/>
              </a:lnSpc>
              <a:spcBef>
                <a:spcPts val="0"/>
              </a:spcBef>
              <a:spcAft>
                <a:spcPts val="0"/>
              </a:spcAft>
              <a:buNone/>
            </a:pPr>
            <a:r>
              <a:rPr lang="en-US" sz="8000" dirty="0">
                <a:latin typeface="Calibri"/>
                <a:ea typeface="Calibri"/>
                <a:cs typeface="Calibri"/>
              </a:rPr>
              <a:t> </a:t>
            </a:r>
            <a:endParaRPr lang="en-US" sz="8000" dirty="0">
              <a:latin typeface="Calibri"/>
              <a:ea typeface="Calibri"/>
              <a:cs typeface="Times New Roman"/>
            </a:endParaRPr>
          </a:p>
          <a:p>
            <a:pPr marL="0" marR="0" indent="0" algn="just">
              <a:lnSpc>
                <a:spcPct val="115000"/>
              </a:lnSpc>
              <a:spcBef>
                <a:spcPts val="0"/>
              </a:spcBef>
              <a:spcAft>
                <a:spcPts val="0"/>
              </a:spcAft>
              <a:buNone/>
            </a:pPr>
            <a:r>
              <a:rPr lang="en-US" sz="8000" b="1" dirty="0">
                <a:solidFill>
                  <a:srgbClr val="C00000"/>
                </a:solidFill>
                <a:latin typeface="Sylfaen"/>
                <a:ea typeface="Calibri"/>
                <a:cs typeface="Calibri"/>
              </a:rPr>
              <a:t> </a:t>
            </a:r>
            <a:endParaRPr lang="en-US" sz="7200" dirty="0">
              <a:latin typeface="Calibri"/>
              <a:ea typeface="Calibri"/>
              <a:cs typeface="Times New Roman"/>
            </a:endParaRPr>
          </a:p>
          <a:p>
            <a:pPr marL="0" marR="0" indent="0" algn="just">
              <a:lnSpc>
                <a:spcPct val="115000"/>
              </a:lnSpc>
              <a:spcBef>
                <a:spcPts val="0"/>
              </a:spcBef>
              <a:spcAft>
                <a:spcPts val="1000"/>
              </a:spcAft>
              <a:buNone/>
            </a:pPr>
            <a:endParaRPr lang="en-US" sz="8000" b="1" dirty="0">
              <a:latin typeface="+mj-lt"/>
              <a:ea typeface="Calibri"/>
              <a:cs typeface="Times New Roman"/>
            </a:endParaRPr>
          </a:p>
          <a:p>
            <a:pPr marL="0" marR="0" indent="0" algn="just">
              <a:lnSpc>
                <a:spcPct val="115000"/>
              </a:lnSpc>
              <a:spcBef>
                <a:spcPts val="0"/>
              </a:spcBef>
              <a:spcAft>
                <a:spcPts val="1000"/>
              </a:spcAft>
              <a:buNone/>
            </a:pPr>
            <a:endParaRPr lang="en-US" sz="4200" b="1" dirty="0">
              <a:latin typeface="+mj-lt"/>
              <a:ea typeface="Calibri"/>
              <a:cs typeface="Times New Roman"/>
            </a:endParaRPr>
          </a:p>
          <a:p>
            <a:pPr marL="0" marR="0" indent="0" algn="just">
              <a:lnSpc>
                <a:spcPct val="115000"/>
              </a:lnSpc>
              <a:spcBef>
                <a:spcPts val="0"/>
              </a:spcBef>
              <a:spcAft>
                <a:spcPts val="1000"/>
              </a:spcAft>
              <a:buNone/>
            </a:pPr>
            <a:endParaRPr lang="en-US" sz="4200" b="1" dirty="0">
              <a:latin typeface="+mj-lt"/>
              <a:ea typeface="Calibri"/>
              <a:cs typeface="Times New Roman"/>
            </a:endParaRPr>
          </a:p>
          <a:p>
            <a:pPr marL="0" marR="0" indent="0" algn="just">
              <a:lnSpc>
                <a:spcPct val="115000"/>
              </a:lnSpc>
              <a:spcBef>
                <a:spcPts val="0"/>
              </a:spcBef>
              <a:spcAft>
                <a:spcPts val="1000"/>
              </a:spcAft>
              <a:buNone/>
            </a:pPr>
            <a:endParaRPr lang="en-US" sz="2800" b="1" dirty="0" smtClean="0">
              <a:latin typeface="Sylfaen"/>
              <a:ea typeface="Calibri"/>
              <a:cs typeface="Times New Roman"/>
            </a:endParaRPr>
          </a:p>
          <a:p>
            <a:pPr marL="0" marR="0" indent="0" algn="just">
              <a:lnSpc>
                <a:spcPct val="115000"/>
              </a:lnSpc>
              <a:spcBef>
                <a:spcPts val="0"/>
              </a:spcBef>
              <a:spcAft>
                <a:spcPts val="1000"/>
              </a:spcAft>
              <a:buNone/>
            </a:pPr>
            <a:r>
              <a:rPr lang="en-US" sz="8000" b="1" dirty="0" smtClean="0">
                <a:latin typeface="Sylfaen"/>
                <a:ea typeface="Calibri"/>
                <a:cs typeface="Times New Roman"/>
              </a:rPr>
              <a:t>է</a:t>
            </a:r>
            <a:r>
              <a:rPr lang="en-US" sz="8000" b="1" dirty="0">
                <a:latin typeface="Sylfaen"/>
                <a:ea typeface="Calibri"/>
                <a:cs typeface="Times New Roman"/>
              </a:rPr>
              <a:t>)</a:t>
            </a:r>
            <a:r>
              <a:rPr lang="en-US" sz="8000" dirty="0">
                <a:latin typeface="Sylfaen"/>
                <a:ea typeface="Calibri"/>
                <a:cs typeface="Times New Roman"/>
              </a:rPr>
              <a:t> </a:t>
            </a:r>
            <a:r>
              <a:rPr lang="en-US" sz="8000" dirty="0" err="1">
                <a:latin typeface="Sylfaen"/>
                <a:ea typeface="Calibri"/>
                <a:cs typeface="Times New Roman"/>
              </a:rPr>
              <a:t>ստուգման</a:t>
            </a:r>
            <a:r>
              <a:rPr lang="en-US" sz="8000" dirty="0">
                <a:latin typeface="Sylfaen"/>
                <a:ea typeface="Calibri"/>
                <a:cs typeface="Times New Roman"/>
              </a:rPr>
              <a:t> </a:t>
            </a:r>
            <a:r>
              <a:rPr lang="en-US" sz="8000" dirty="0" err="1">
                <a:latin typeface="Sylfaen"/>
                <a:ea typeface="Calibri"/>
                <a:cs typeface="Times New Roman"/>
              </a:rPr>
              <a:t>հաշվետվությունը</a:t>
            </a:r>
            <a:r>
              <a:rPr lang="en-US" sz="8000" dirty="0">
                <a:latin typeface="Sylfaen"/>
                <a:ea typeface="Calibri"/>
                <a:cs typeface="Times New Roman"/>
              </a:rPr>
              <a:t> </a:t>
            </a:r>
            <a:r>
              <a:rPr lang="en-US" sz="8000" dirty="0" err="1">
                <a:latin typeface="Sylfaen"/>
                <a:ea typeface="Calibri"/>
                <a:cs typeface="Times New Roman"/>
              </a:rPr>
              <a:t>այնուհետև</a:t>
            </a:r>
            <a:r>
              <a:rPr lang="en-US" sz="8000" dirty="0">
                <a:latin typeface="Sylfaen"/>
                <a:ea typeface="Calibri"/>
                <a:cs typeface="Times New Roman"/>
              </a:rPr>
              <a:t> </a:t>
            </a:r>
            <a:r>
              <a:rPr lang="en-US" sz="8000" dirty="0" err="1">
                <a:latin typeface="Sylfaen"/>
                <a:ea typeface="Calibri"/>
                <a:cs typeface="Times New Roman"/>
              </a:rPr>
              <a:t>փոխանցվում</a:t>
            </a:r>
            <a:r>
              <a:rPr lang="en-US" sz="8000" dirty="0">
                <a:latin typeface="Sylfaen"/>
                <a:ea typeface="Calibri"/>
                <a:cs typeface="Times New Roman"/>
              </a:rPr>
              <a:t> է </a:t>
            </a:r>
            <a:r>
              <a:rPr lang="en-US" sz="8000" dirty="0" err="1">
                <a:latin typeface="Sylfaen"/>
                <a:ea typeface="Calibri"/>
                <a:cs typeface="Times New Roman"/>
              </a:rPr>
              <a:t>տեղական</a:t>
            </a:r>
            <a:r>
              <a:rPr lang="en-US" sz="8000" dirty="0">
                <a:latin typeface="Sylfaen"/>
                <a:ea typeface="Calibri"/>
                <a:cs typeface="Times New Roman"/>
              </a:rPr>
              <a:t> </a:t>
            </a:r>
            <a:r>
              <a:rPr lang="en-US" sz="8000" dirty="0" err="1">
                <a:latin typeface="Sylfaen"/>
                <a:ea typeface="Calibri"/>
                <a:cs typeface="Times New Roman"/>
              </a:rPr>
              <a:t>լրատվամիջոցներին</a:t>
            </a:r>
            <a:r>
              <a:rPr lang="en-US" sz="8000" dirty="0">
                <a:latin typeface="Sylfaen"/>
                <a:ea typeface="Calibri"/>
                <a:cs typeface="Times New Roman"/>
              </a:rPr>
              <a:t>:</a:t>
            </a:r>
            <a:endParaRPr lang="en-US" sz="8000" dirty="0">
              <a:effectLst/>
              <a:latin typeface="Calibri"/>
              <a:ea typeface="Calibri"/>
              <a:cs typeface="Times New Roman"/>
            </a:endParaRPr>
          </a:p>
        </p:txBody>
      </p:sp>
      <p:sp>
        <p:nvSpPr>
          <p:cNvPr id="3" name="Заголовок 2"/>
          <p:cNvSpPr>
            <a:spLocks noGrp="1"/>
          </p:cNvSpPr>
          <p:nvPr>
            <p:ph type="title"/>
          </p:nvPr>
        </p:nvSpPr>
        <p:spPr>
          <a:xfrm>
            <a:off x="228600" y="228600"/>
            <a:ext cx="8686800" cy="838200"/>
          </a:xfrm>
          <a:solidFill>
            <a:schemeClr val="accent2">
              <a:lumMod val="60000"/>
              <a:lumOff val="40000"/>
            </a:schemeClr>
          </a:solidFill>
        </p:spPr>
        <p:txBody>
          <a:bodyPr>
            <a:normAutofit/>
          </a:bodyPr>
          <a:lstStyle/>
          <a:p>
            <a:pPr marL="457200" marR="0" algn="ctr">
              <a:lnSpc>
                <a:spcPct val="115000"/>
              </a:lnSpc>
              <a:spcBef>
                <a:spcPts val="0"/>
              </a:spcBef>
              <a:spcAft>
                <a:spcPts val="1000"/>
              </a:spcAft>
            </a:pPr>
            <a:r>
              <a:rPr lang="en-US" sz="2800" b="1" spc="0" dirty="0" smtClean="0">
                <a:ln>
                  <a:noFill/>
                </a:ln>
                <a:solidFill>
                  <a:srgbClr val="C00000"/>
                </a:solidFill>
                <a:effectLst/>
                <a:ea typeface="Calibri"/>
                <a:cs typeface="Times New Roman"/>
              </a:rPr>
              <a:t>A PROCESSING PROCEDURE OF THE REPORT</a:t>
            </a:r>
            <a:endParaRPr lang="en-US" sz="2800" b="1" dirty="0">
              <a:solidFill>
                <a:srgbClr val="C00000"/>
              </a:solidFill>
            </a:endParaRPr>
          </a:p>
        </p:txBody>
      </p:sp>
    </p:spTree>
    <p:extLst>
      <p:ext uri="{BB962C8B-B14F-4D97-AF65-F5344CB8AC3E}">
        <p14:creationId xmlns:p14="http://schemas.microsoft.com/office/powerpoint/2010/main" val="807791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400"/>
            <a:ext cx="8686800" cy="1371600"/>
          </a:xfrm>
          <a:solidFill>
            <a:schemeClr val="accent2">
              <a:lumMod val="60000"/>
              <a:lumOff val="40000"/>
            </a:schemeClr>
          </a:solidFill>
        </p:spPr>
        <p:txBody>
          <a:bodyPr>
            <a:normAutofit fontScale="90000"/>
          </a:bodyPr>
          <a:lstStyle/>
          <a:p>
            <a:pPr marL="0" marR="0" algn="ctr">
              <a:lnSpc>
                <a:spcPct val="115000"/>
              </a:lnSpc>
              <a:spcBef>
                <a:spcPts val="0"/>
              </a:spcBef>
              <a:spcAft>
                <a:spcPts val="0"/>
              </a:spcAft>
            </a:pPr>
            <a:r>
              <a:rPr lang="en-US" sz="3100" b="1" dirty="0" smtClean="0">
                <a:ln w="3200">
                  <a:solidFill>
                    <a:srgbClr val="444D26">
                      <a:shade val="75000"/>
                      <a:alpha val="25000"/>
                    </a:srgbClr>
                  </a:solidFill>
                  <a:prstDash val="solid"/>
                  <a:round/>
                </a:ln>
                <a:solidFill>
                  <a:srgbClr val="C00000"/>
                </a:solidFill>
                <a:effectLst/>
                <a:ea typeface="Calibri"/>
                <a:cs typeface="Calibri"/>
              </a:rPr>
              <a:t/>
            </a:r>
            <a:br>
              <a:rPr lang="en-US" sz="3100" b="1" dirty="0" smtClean="0">
                <a:ln w="3200">
                  <a:solidFill>
                    <a:srgbClr val="444D26">
                      <a:shade val="75000"/>
                      <a:alpha val="25000"/>
                    </a:srgbClr>
                  </a:solidFill>
                  <a:prstDash val="solid"/>
                  <a:round/>
                </a:ln>
                <a:solidFill>
                  <a:srgbClr val="C00000"/>
                </a:solidFill>
                <a:effectLst/>
                <a:ea typeface="Calibri"/>
                <a:cs typeface="Calibri"/>
              </a:rPr>
            </a:br>
            <a:r>
              <a:rPr lang="en-US" sz="3100" b="1" dirty="0">
                <a:ln w="3200">
                  <a:solidFill>
                    <a:srgbClr val="444D26">
                      <a:shade val="75000"/>
                      <a:alpha val="25000"/>
                    </a:srgbClr>
                  </a:solidFill>
                  <a:prstDash val="solid"/>
                  <a:round/>
                </a:ln>
                <a:solidFill>
                  <a:srgbClr val="C00000"/>
                </a:solidFill>
                <a:effectLst/>
                <a:ea typeface="Calibri"/>
                <a:cs typeface="Calibri"/>
              </a:rPr>
              <a:t/>
            </a:r>
            <a:br>
              <a:rPr lang="en-US" sz="3100" b="1" dirty="0">
                <a:ln w="3200">
                  <a:solidFill>
                    <a:srgbClr val="444D26">
                      <a:shade val="75000"/>
                      <a:alpha val="25000"/>
                    </a:srgbClr>
                  </a:solidFill>
                  <a:prstDash val="solid"/>
                  <a:round/>
                </a:ln>
                <a:solidFill>
                  <a:srgbClr val="C00000"/>
                </a:solidFill>
                <a:effectLst/>
                <a:ea typeface="Calibri"/>
                <a:cs typeface="Calibri"/>
              </a:rPr>
            </a:br>
            <a:r>
              <a:rPr lang="en-US" sz="3100" b="1" dirty="0" smtClean="0">
                <a:ln w="3200">
                  <a:solidFill>
                    <a:srgbClr val="444D26">
                      <a:shade val="75000"/>
                      <a:alpha val="25000"/>
                    </a:srgbClr>
                  </a:solidFill>
                  <a:prstDash val="solid"/>
                  <a:round/>
                </a:ln>
                <a:solidFill>
                  <a:srgbClr val="C00000"/>
                </a:solidFill>
                <a:effectLst/>
                <a:ea typeface="Calibri"/>
                <a:cs typeface="Calibri"/>
              </a:rPr>
              <a:t/>
            </a:r>
            <a:br>
              <a:rPr lang="en-US" sz="3100" b="1" dirty="0" smtClean="0">
                <a:ln w="3200">
                  <a:solidFill>
                    <a:srgbClr val="444D26">
                      <a:shade val="75000"/>
                      <a:alpha val="25000"/>
                    </a:srgbClr>
                  </a:solidFill>
                  <a:prstDash val="solid"/>
                  <a:round/>
                </a:ln>
                <a:solidFill>
                  <a:srgbClr val="C00000"/>
                </a:solidFill>
                <a:effectLst/>
                <a:ea typeface="Calibri"/>
                <a:cs typeface="Calibri"/>
              </a:rPr>
            </a:br>
            <a:r>
              <a:rPr lang="en-US" sz="3100" b="1" dirty="0">
                <a:ln w="3200">
                  <a:solidFill>
                    <a:srgbClr val="444D26">
                      <a:shade val="75000"/>
                      <a:alpha val="25000"/>
                    </a:srgbClr>
                  </a:solidFill>
                  <a:prstDash val="solid"/>
                  <a:round/>
                </a:ln>
                <a:solidFill>
                  <a:srgbClr val="C00000"/>
                </a:solidFill>
                <a:effectLst/>
                <a:ea typeface="Calibri"/>
                <a:cs typeface="Calibri"/>
              </a:rPr>
              <a:t/>
            </a:r>
            <a:br>
              <a:rPr lang="en-US" sz="3100" b="1" dirty="0">
                <a:ln w="3200">
                  <a:solidFill>
                    <a:srgbClr val="444D26">
                      <a:shade val="75000"/>
                      <a:alpha val="25000"/>
                    </a:srgbClr>
                  </a:solidFill>
                  <a:prstDash val="solid"/>
                  <a:round/>
                </a:ln>
                <a:solidFill>
                  <a:srgbClr val="C00000"/>
                </a:solidFill>
                <a:effectLst/>
                <a:ea typeface="Calibri"/>
                <a:cs typeface="Calibri"/>
              </a:rPr>
            </a:br>
            <a:r>
              <a:rPr lang="en-US" sz="3100" b="1" dirty="0" smtClean="0">
                <a:ln w="3200">
                  <a:solidFill>
                    <a:srgbClr val="444D26">
                      <a:shade val="75000"/>
                      <a:alpha val="25000"/>
                    </a:srgbClr>
                  </a:solidFill>
                  <a:prstDash val="solid"/>
                  <a:round/>
                </a:ln>
                <a:solidFill>
                  <a:srgbClr val="C00000"/>
                </a:solidFill>
                <a:effectLst/>
                <a:ea typeface="Calibri"/>
                <a:cs typeface="Calibri"/>
              </a:rPr>
              <a:t/>
            </a:r>
            <a:br>
              <a:rPr lang="en-US" sz="3100" b="1" dirty="0" smtClean="0">
                <a:ln w="3200">
                  <a:solidFill>
                    <a:srgbClr val="444D26">
                      <a:shade val="75000"/>
                      <a:alpha val="25000"/>
                    </a:srgbClr>
                  </a:solidFill>
                  <a:prstDash val="solid"/>
                  <a:round/>
                </a:ln>
                <a:solidFill>
                  <a:srgbClr val="C00000"/>
                </a:solidFill>
                <a:effectLst/>
                <a:ea typeface="Calibri"/>
                <a:cs typeface="Calibri"/>
              </a:rPr>
            </a:br>
            <a:r>
              <a:rPr lang="en-US" sz="3100" b="1" dirty="0">
                <a:ln w="3200">
                  <a:solidFill>
                    <a:srgbClr val="444D26">
                      <a:shade val="75000"/>
                      <a:alpha val="25000"/>
                    </a:srgbClr>
                  </a:solidFill>
                  <a:prstDash val="solid"/>
                  <a:round/>
                </a:ln>
                <a:solidFill>
                  <a:srgbClr val="C00000"/>
                </a:solidFill>
                <a:effectLst/>
                <a:ea typeface="Calibri"/>
                <a:cs typeface="Calibri"/>
              </a:rPr>
              <a:t/>
            </a:r>
            <a:br>
              <a:rPr lang="en-US" sz="3100" b="1" dirty="0">
                <a:ln w="3200">
                  <a:solidFill>
                    <a:srgbClr val="444D26">
                      <a:shade val="75000"/>
                      <a:alpha val="25000"/>
                    </a:srgbClr>
                  </a:solidFill>
                  <a:prstDash val="solid"/>
                  <a:round/>
                </a:ln>
                <a:solidFill>
                  <a:srgbClr val="C00000"/>
                </a:solidFill>
                <a:effectLst/>
                <a:ea typeface="Calibri"/>
                <a:cs typeface="Calibri"/>
              </a:rPr>
            </a:br>
            <a:r>
              <a:rPr lang="en-US" sz="3100" b="1" dirty="0" smtClean="0">
                <a:ln w="3200">
                  <a:solidFill>
                    <a:srgbClr val="444D26">
                      <a:shade val="75000"/>
                      <a:alpha val="25000"/>
                    </a:srgbClr>
                  </a:solidFill>
                  <a:prstDash val="solid"/>
                  <a:round/>
                </a:ln>
                <a:solidFill>
                  <a:srgbClr val="C00000"/>
                </a:solidFill>
                <a:effectLst/>
                <a:ea typeface="Calibri"/>
                <a:cs typeface="Calibri"/>
              </a:rPr>
              <a:t/>
            </a:r>
            <a:br>
              <a:rPr lang="en-US" sz="3100" b="1" dirty="0" smtClean="0">
                <a:ln w="3200">
                  <a:solidFill>
                    <a:srgbClr val="444D26">
                      <a:shade val="75000"/>
                      <a:alpha val="25000"/>
                    </a:srgbClr>
                  </a:solidFill>
                  <a:prstDash val="solid"/>
                  <a:round/>
                </a:ln>
                <a:solidFill>
                  <a:srgbClr val="C00000"/>
                </a:solidFill>
                <a:effectLst/>
                <a:ea typeface="Calibri"/>
                <a:cs typeface="Calibri"/>
              </a:rPr>
            </a:br>
            <a:r>
              <a:rPr lang="en-US" sz="3100" b="1" dirty="0">
                <a:ln w="3200">
                  <a:solidFill>
                    <a:srgbClr val="444D26">
                      <a:shade val="75000"/>
                      <a:alpha val="25000"/>
                    </a:srgbClr>
                  </a:solidFill>
                  <a:prstDash val="solid"/>
                  <a:round/>
                </a:ln>
                <a:solidFill>
                  <a:srgbClr val="C00000"/>
                </a:solidFill>
                <a:effectLst/>
                <a:ea typeface="Calibri"/>
                <a:cs typeface="Calibri"/>
              </a:rPr>
              <a:t/>
            </a:r>
            <a:br>
              <a:rPr lang="en-US" sz="3100" b="1" dirty="0">
                <a:ln w="3200">
                  <a:solidFill>
                    <a:srgbClr val="444D26">
                      <a:shade val="75000"/>
                      <a:alpha val="25000"/>
                    </a:srgbClr>
                  </a:solidFill>
                  <a:prstDash val="solid"/>
                  <a:round/>
                </a:ln>
                <a:solidFill>
                  <a:srgbClr val="C00000"/>
                </a:solidFill>
                <a:effectLst/>
                <a:ea typeface="Calibri"/>
                <a:cs typeface="Calibri"/>
              </a:rPr>
            </a:br>
            <a:r>
              <a:rPr lang="en-US" sz="3100" b="1" dirty="0" smtClean="0">
                <a:ln w="3200">
                  <a:solidFill>
                    <a:srgbClr val="444D26">
                      <a:shade val="75000"/>
                      <a:alpha val="25000"/>
                    </a:srgbClr>
                  </a:solidFill>
                  <a:prstDash val="solid"/>
                  <a:round/>
                </a:ln>
                <a:solidFill>
                  <a:srgbClr val="C00000"/>
                </a:solidFill>
                <a:effectLst/>
                <a:ea typeface="Calibri"/>
                <a:cs typeface="Calibri"/>
              </a:rPr>
              <a:t/>
            </a:r>
            <a:br>
              <a:rPr lang="en-US" sz="3100" b="1" dirty="0" smtClean="0">
                <a:ln w="3200">
                  <a:solidFill>
                    <a:srgbClr val="444D26">
                      <a:shade val="75000"/>
                      <a:alpha val="25000"/>
                    </a:srgbClr>
                  </a:solidFill>
                  <a:prstDash val="solid"/>
                  <a:round/>
                </a:ln>
                <a:solidFill>
                  <a:srgbClr val="C00000"/>
                </a:solidFill>
                <a:effectLst/>
                <a:ea typeface="Calibri"/>
                <a:cs typeface="Calibri"/>
              </a:rPr>
            </a:br>
            <a:r>
              <a:rPr lang="en-US" sz="3100" b="1" dirty="0">
                <a:ln w="3200">
                  <a:solidFill>
                    <a:srgbClr val="444D26">
                      <a:shade val="75000"/>
                      <a:alpha val="25000"/>
                    </a:srgbClr>
                  </a:solidFill>
                  <a:prstDash val="solid"/>
                  <a:round/>
                </a:ln>
                <a:solidFill>
                  <a:srgbClr val="C00000"/>
                </a:solidFill>
                <a:effectLst/>
                <a:ea typeface="Calibri"/>
                <a:cs typeface="Calibri"/>
              </a:rPr>
              <a:t/>
            </a:r>
            <a:br>
              <a:rPr lang="en-US" sz="3100" b="1" dirty="0">
                <a:ln w="3200">
                  <a:solidFill>
                    <a:srgbClr val="444D26">
                      <a:shade val="75000"/>
                      <a:alpha val="25000"/>
                    </a:srgbClr>
                  </a:solidFill>
                  <a:prstDash val="solid"/>
                  <a:round/>
                </a:ln>
                <a:solidFill>
                  <a:srgbClr val="C00000"/>
                </a:solidFill>
                <a:effectLst/>
                <a:ea typeface="Calibri"/>
                <a:cs typeface="Calibri"/>
              </a:rPr>
            </a:br>
            <a:r>
              <a:rPr lang="en-US" sz="3100" b="1" dirty="0" smtClean="0">
                <a:ln w="3200">
                  <a:solidFill>
                    <a:srgbClr val="444D26">
                      <a:shade val="75000"/>
                      <a:alpha val="25000"/>
                    </a:srgbClr>
                  </a:solidFill>
                  <a:prstDash val="solid"/>
                  <a:round/>
                </a:ln>
                <a:solidFill>
                  <a:srgbClr val="C00000"/>
                </a:solidFill>
                <a:effectLst/>
                <a:ea typeface="Calibri"/>
                <a:cs typeface="Calibri"/>
              </a:rPr>
              <a:t/>
            </a:r>
            <a:br>
              <a:rPr lang="en-US" sz="3100" b="1" dirty="0" smtClean="0">
                <a:ln w="3200">
                  <a:solidFill>
                    <a:srgbClr val="444D26">
                      <a:shade val="75000"/>
                      <a:alpha val="25000"/>
                    </a:srgbClr>
                  </a:solidFill>
                  <a:prstDash val="solid"/>
                  <a:round/>
                </a:ln>
                <a:solidFill>
                  <a:srgbClr val="C00000"/>
                </a:solidFill>
                <a:effectLst/>
                <a:ea typeface="Calibri"/>
                <a:cs typeface="Calibri"/>
              </a:rPr>
            </a:br>
            <a:r>
              <a:rPr lang="en-US" sz="3100" b="1" dirty="0">
                <a:ln w="3200">
                  <a:solidFill>
                    <a:srgbClr val="444D26">
                      <a:shade val="75000"/>
                      <a:alpha val="25000"/>
                    </a:srgbClr>
                  </a:solidFill>
                  <a:prstDash val="solid"/>
                  <a:round/>
                </a:ln>
                <a:solidFill>
                  <a:srgbClr val="C00000"/>
                </a:solidFill>
                <a:effectLst/>
                <a:ea typeface="Calibri"/>
                <a:cs typeface="Calibri"/>
              </a:rPr>
              <a:t/>
            </a:r>
            <a:br>
              <a:rPr lang="en-US" sz="3100" b="1" dirty="0">
                <a:ln w="3200">
                  <a:solidFill>
                    <a:srgbClr val="444D26">
                      <a:shade val="75000"/>
                      <a:alpha val="25000"/>
                    </a:srgbClr>
                  </a:solidFill>
                  <a:prstDash val="solid"/>
                  <a:round/>
                </a:ln>
                <a:solidFill>
                  <a:srgbClr val="C00000"/>
                </a:solidFill>
                <a:effectLst/>
                <a:ea typeface="Calibri"/>
                <a:cs typeface="Calibri"/>
              </a:rPr>
            </a:br>
            <a:r>
              <a:rPr lang="en-US" sz="3100" b="1" dirty="0" smtClean="0">
                <a:ln w="3200">
                  <a:solidFill>
                    <a:srgbClr val="444D26">
                      <a:shade val="75000"/>
                      <a:alpha val="25000"/>
                    </a:srgbClr>
                  </a:solidFill>
                  <a:prstDash val="solid"/>
                  <a:round/>
                </a:ln>
                <a:solidFill>
                  <a:srgbClr val="C00000"/>
                </a:solidFill>
                <a:effectLst/>
                <a:ea typeface="Calibri"/>
                <a:cs typeface="Calibri"/>
              </a:rPr>
              <a:t/>
            </a:r>
            <a:br>
              <a:rPr lang="en-US" sz="3100" b="1" dirty="0" smtClean="0">
                <a:ln w="3200">
                  <a:solidFill>
                    <a:srgbClr val="444D26">
                      <a:shade val="75000"/>
                      <a:alpha val="25000"/>
                    </a:srgbClr>
                  </a:solidFill>
                  <a:prstDash val="solid"/>
                  <a:round/>
                </a:ln>
                <a:solidFill>
                  <a:srgbClr val="C00000"/>
                </a:solidFill>
                <a:effectLst/>
                <a:ea typeface="Calibri"/>
                <a:cs typeface="Calibri"/>
              </a:rPr>
            </a:br>
            <a:r>
              <a:rPr lang="en-US" sz="3100" b="1" dirty="0">
                <a:ln w="3200">
                  <a:solidFill>
                    <a:srgbClr val="444D26">
                      <a:shade val="75000"/>
                      <a:alpha val="25000"/>
                    </a:srgbClr>
                  </a:solidFill>
                  <a:prstDash val="solid"/>
                  <a:round/>
                </a:ln>
                <a:solidFill>
                  <a:srgbClr val="C00000"/>
                </a:solidFill>
                <a:effectLst/>
                <a:ea typeface="Calibri"/>
                <a:cs typeface="Calibri"/>
              </a:rPr>
              <a:t/>
            </a:r>
            <a:br>
              <a:rPr lang="en-US" sz="3100" b="1" dirty="0">
                <a:ln w="3200">
                  <a:solidFill>
                    <a:srgbClr val="444D26">
                      <a:shade val="75000"/>
                      <a:alpha val="25000"/>
                    </a:srgbClr>
                  </a:solidFill>
                  <a:prstDash val="solid"/>
                  <a:round/>
                </a:ln>
                <a:solidFill>
                  <a:srgbClr val="C00000"/>
                </a:solidFill>
                <a:effectLst/>
                <a:ea typeface="Calibri"/>
                <a:cs typeface="Calibri"/>
              </a:rPr>
            </a:br>
            <a:r>
              <a:rPr lang="en-US" sz="3100" b="1" dirty="0" smtClean="0">
                <a:ln w="3200">
                  <a:solidFill>
                    <a:srgbClr val="444D26">
                      <a:shade val="75000"/>
                      <a:alpha val="25000"/>
                    </a:srgbClr>
                  </a:solidFill>
                  <a:prstDash val="solid"/>
                  <a:round/>
                </a:ln>
                <a:solidFill>
                  <a:srgbClr val="C00000"/>
                </a:solidFill>
                <a:effectLst/>
                <a:ea typeface="Calibri"/>
                <a:cs typeface="Calibri"/>
              </a:rPr>
              <a:t/>
            </a:r>
            <a:br>
              <a:rPr lang="en-US" sz="3100" b="1" dirty="0" smtClean="0">
                <a:ln w="3200">
                  <a:solidFill>
                    <a:srgbClr val="444D26">
                      <a:shade val="75000"/>
                      <a:alpha val="25000"/>
                    </a:srgbClr>
                  </a:solidFill>
                  <a:prstDash val="solid"/>
                  <a:round/>
                </a:ln>
                <a:solidFill>
                  <a:srgbClr val="C00000"/>
                </a:solidFill>
                <a:effectLst/>
                <a:ea typeface="Calibri"/>
                <a:cs typeface="Calibri"/>
              </a:rPr>
            </a:br>
            <a:r>
              <a:rPr lang="en-US" sz="3100" b="1" dirty="0">
                <a:ln w="3200">
                  <a:solidFill>
                    <a:srgbClr val="444D26">
                      <a:shade val="75000"/>
                      <a:alpha val="25000"/>
                    </a:srgbClr>
                  </a:solidFill>
                  <a:prstDash val="solid"/>
                  <a:round/>
                </a:ln>
                <a:solidFill>
                  <a:srgbClr val="C00000"/>
                </a:solidFill>
                <a:effectLst/>
                <a:ea typeface="Calibri"/>
                <a:cs typeface="Calibri"/>
              </a:rPr>
              <a:t/>
            </a:r>
            <a:br>
              <a:rPr lang="en-US" sz="3100" b="1" dirty="0">
                <a:ln w="3200">
                  <a:solidFill>
                    <a:srgbClr val="444D26">
                      <a:shade val="75000"/>
                      <a:alpha val="25000"/>
                    </a:srgbClr>
                  </a:solidFill>
                  <a:prstDash val="solid"/>
                  <a:round/>
                </a:ln>
                <a:solidFill>
                  <a:srgbClr val="C00000"/>
                </a:solidFill>
                <a:effectLst/>
                <a:ea typeface="Calibri"/>
                <a:cs typeface="Calibri"/>
              </a:rPr>
            </a:br>
            <a:r>
              <a:rPr lang="en-US" sz="3100" b="1" dirty="0" smtClean="0">
                <a:ln w="3200">
                  <a:solidFill>
                    <a:srgbClr val="444D26">
                      <a:shade val="75000"/>
                      <a:alpha val="25000"/>
                    </a:srgbClr>
                  </a:solidFill>
                  <a:prstDash val="solid"/>
                  <a:round/>
                </a:ln>
                <a:solidFill>
                  <a:srgbClr val="C00000"/>
                </a:solidFill>
                <a:effectLst/>
                <a:ea typeface="Calibri"/>
                <a:cs typeface="Calibri"/>
              </a:rPr>
              <a:t/>
            </a:r>
            <a:br>
              <a:rPr lang="en-US" sz="3100" b="1" dirty="0" smtClean="0">
                <a:ln w="3200">
                  <a:solidFill>
                    <a:srgbClr val="444D26">
                      <a:shade val="75000"/>
                      <a:alpha val="25000"/>
                    </a:srgbClr>
                  </a:solidFill>
                  <a:prstDash val="solid"/>
                  <a:round/>
                </a:ln>
                <a:solidFill>
                  <a:srgbClr val="C00000"/>
                </a:solidFill>
                <a:effectLst/>
                <a:ea typeface="Calibri"/>
                <a:cs typeface="Calibri"/>
              </a:rPr>
            </a:br>
            <a:r>
              <a:rPr lang="en-US" sz="3100" b="1" dirty="0">
                <a:ln w="3200">
                  <a:solidFill>
                    <a:srgbClr val="444D26">
                      <a:shade val="75000"/>
                      <a:alpha val="25000"/>
                    </a:srgbClr>
                  </a:solidFill>
                  <a:prstDash val="solid"/>
                  <a:round/>
                </a:ln>
                <a:solidFill>
                  <a:srgbClr val="C00000"/>
                </a:solidFill>
                <a:effectLst/>
                <a:ea typeface="Calibri"/>
                <a:cs typeface="Calibri"/>
              </a:rPr>
              <a:t/>
            </a:r>
            <a:br>
              <a:rPr lang="en-US" sz="3100" b="1" dirty="0">
                <a:ln w="3200">
                  <a:solidFill>
                    <a:srgbClr val="444D26">
                      <a:shade val="75000"/>
                      <a:alpha val="25000"/>
                    </a:srgbClr>
                  </a:solidFill>
                  <a:prstDash val="solid"/>
                  <a:round/>
                </a:ln>
                <a:solidFill>
                  <a:srgbClr val="C00000"/>
                </a:solidFill>
                <a:effectLst/>
                <a:ea typeface="Calibri"/>
                <a:cs typeface="Calibri"/>
              </a:rPr>
            </a:br>
            <a:r>
              <a:rPr lang="en-US" sz="3100" b="1" dirty="0" smtClean="0">
                <a:ln w="3200">
                  <a:solidFill>
                    <a:srgbClr val="444D26">
                      <a:shade val="75000"/>
                      <a:alpha val="25000"/>
                    </a:srgbClr>
                  </a:solidFill>
                  <a:prstDash val="solid"/>
                  <a:round/>
                </a:ln>
                <a:solidFill>
                  <a:srgbClr val="C00000"/>
                </a:solidFill>
                <a:effectLst/>
                <a:ea typeface="Calibri"/>
                <a:cs typeface="Calibri"/>
              </a:rPr>
              <a:t/>
            </a:r>
            <a:br>
              <a:rPr lang="en-US" sz="3100" b="1" dirty="0" smtClean="0">
                <a:ln w="3200">
                  <a:solidFill>
                    <a:srgbClr val="444D26">
                      <a:shade val="75000"/>
                      <a:alpha val="25000"/>
                    </a:srgbClr>
                  </a:solidFill>
                  <a:prstDash val="solid"/>
                  <a:round/>
                </a:ln>
                <a:solidFill>
                  <a:srgbClr val="C00000"/>
                </a:solidFill>
                <a:effectLst/>
                <a:ea typeface="Calibri"/>
                <a:cs typeface="Calibri"/>
              </a:rPr>
            </a:br>
            <a:r>
              <a:rPr lang="en-US" sz="3100" b="1" dirty="0">
                <a:ln w="3200">
                  <a:solidFill>
                    <a:srgbClr val="444D26">
                      <a:shade val="75000"/>
                      <a:alpha val="25000"/>
                    </a:srgbClr>
                  </a:solidFill>
                  <a:prstDash val="solid"/>
                  <a:round/>
                </a:ln>
                <a:solidFill>
                  <a:srgbClr val="C00000"/>
                </a:solidFill>
                <a:effectLst/>
                <a:ea typeface="Calibri"/>
                <a:cs typeface="Calibri"/>
              </a:rPr>
              <a:t/>
            </a:r>
            <a:br>
              <a:rPr lang="en-US" sz="3100" b="1" dirty="0">
                <a:ln w="3200">
                  <a:solidFill>
                    <a:srgbClr val="444D26">
                      <a:shade val="75000"/>
                      <a:alpha val="25000"/>
                    </a:srgbClr>
                  </a:solidFill>
                  <a:prstDash val="solid"/>
                  <a:round/>
                </a:ln>
                <a:solidFill>
                  <a:srgbClr val="C00000"/>
                </a:solidFill>
                <a:effectLst/>
                <a:ea typeface="Calibri"/>
                <a:cs typeface="Calibri"/>
              </a:rPr>
            </a:br>
            <a:r>
              <a:rPr lang="en-US" sz="3100" b="1" dirty="0" smtClean="0">
                <a:ln w="3200">
                  <a:solidFill>
                    <a:srgbClr val="444D26">
                      <a:shade val="75000"/>
                      <a:alpha val="25000"/>
                    </a:srgbClr>
                  </a:solidFill>
                  <a:prstDash val="solid"/>
                  <a:round/>
                </a:ln>
                <a:solidFill>
                  <a:srgbClr val="C00000"/>
                </a:solidFill>
                <a:effectLst/>
                <a:ea typeface="Calibri"/>
                <a:cs typeface="Calibri"/>
              </a:rPr>
              <a:t/>
            </a:r>
            <a:br>
              <a:rPr lang="en-US" sz="3100" b="1" dirty="0" smtClean="0">
                <a:ln w="3200">
                  <a:solidFill>
                    <a:srgbClr val="444D26">
                      <a:shade val="75000"/>
                      <a:alpha val="25000"/>
                    </a:srgbClr>
                  </a:solidFill>
                  <a:prstDash val="solid"/>
                  <a:round/>
                </a:ln>
                <a:solidFill>
                  <a:srgbClr val="C00000"/>
                </a:solidFill>
                <a:effectLst/>
                <a:ea typeface="Calibri"/>
                <a:cs typeface="Calibri"/>
              </a:rPr>
            </a:br>
            <a:r>
              <a:rPr lang="en-US" sz="3100" b="1" dirty="0">
                <a:ln w="3200">
                  <a:solidFill>
                    <a:srgbClr val="444D26">
                      <a:shade val="75000"/>
                      <a:alpha val="25000"/>
                    </a:srgbClr>
                  </a:solidFill>
                  <a:prstDash val="solid"/>
                  <a:round/>
                </a:ln>
                <a:solidFill>
                  <a:srgbClr val="C00000"/>
                </a:solidFill>
                <a:effectLst/>
                <a:ea typeface="Calibri"/>
                <a:cs typeface="Calibri"/>
              </a:rPr>
              <a:t/>
            </a:r>
            <a:br>
              <a:rPr lang="en-US" sz="3100" b="1" dirty="0">
                <a:ln w="3200">
                  <a:solidFill>
                    <a:srgbClr val="444D26">
                      <a:shade val="75000"/>
                      <a:alpha val="25000"/>
                    </a:srgbClr>
                  </a:solidFill>
                  <a:prstDash val="solid"/>
                  <a:round/>
                </a:ln>
                <a:solidFill>
                  <a:srgbClr val="C00000"/>
                </a:solidFill>
                <a:effectLst/>
                <a:ea typeface="Calibri"/>
                <a:cs typeface="Calibri"/>
              </a:rPr>
            </a:br>
            <a:r>
              <a:rPr lang="en-US" sz="3100" b="1" dirty="0" smtClean="0">
                <a:ln w="3200">
                  <a:solidFill>
                    <a:srgbClr val="444D26">
                      <a:shade val="75000"/>
                      <a:alpha val="25000"/>
                    </a:srgbClr>
                  </a:solidFill>
                  <a:prstDash val="solid"/>
                  <a:round/>
                </a:ln>
                <a:solidFill>
                  <a:srgbClr val="C00000"/>
                </a:solidFill>
                <a:effectLst/>
                <a:ea typeface="Calibri"/>
                <a:cs typeface="Calibri"/>
              </a:rPr>
              <a:t/>
            </a:r>
            <a:br>
              <a:rPr lang="en-US" sz="3100" b="1" dirty="0" smtClean="0">
                <a:ln w="3200">
                  <a:solidFill>
                    <a:srgbClr val="444D26">
                      <a:shade val="75000"/>
                      <a:alpha val="25000"/>
                    </a:srgbClr>
                  </a:solidFill>
                  <a:prstDash val="solid"/>
                  <a:round/>
                </a:ln>
                <a:solidFill>
                  <a:srgbClr val="C00000"/>
                </a:solidFill>
                <a:effectLst/>
                <a:ea typeface="Calibri"/>
                <a:cs typeface="Calibri"/>
              </a:rPr>
            </a:br>
            <a:r>
              <a:rPr lang="en-US" sz="3100" b="1" dirty="0">
                <a:ln w="3200">
                  <a:solidFill>
                    <a:srgbClr val="444D26">
                      <a:shade val="75000"/>
                      <a:alpha val="25000"/>
                    </a:srgbClr>
                  </a:solidFill>
                  <a:prstDash val="solid"/>
                  <a:round/>
                </a:ln>
                <a:solidFill>
                  <a:srgbClr val="C00000"/>
                </a:solidFill>
                <a:effectLst/>
                <a:ea typeface="Calibri"/>
                <a:cs typeface="Calibri"/>
              </a:rPr>
              <a:t/>
            </a:r>
            <a:br>
              <a:rPr lang="en-US" sz="3100" b="1" dirty="0">
                <a:ln w="3200">
                  <a:solidFill>
                    <a:srgbClr val="444D26">
                      <a:shade val="75000"/>
                      <a:alpha val="25000"/>
                    </a:srgbClr>
                  </a:solidFill>
                  <a:prstDash val="solid"/>
                  <a:round/>
                </a:ln>
                <a:solidFill>
                  <a:srgbClr val="C00000"/>
                </a:solidFill>
                <a:effectLst/>
                <a:ea typeface="Calibri"/>
                <a:cs typeface="Calibri"/>
              </a:rPr>
            </a:br>
            <a:r>
              <a:rPr lang="en-US" sz="3100" b="1" dirty="0" smtClean="0">
                <a:ln w="3200">
                  <a:solidFill>
                    <a:srgbClr val="444D26">
                      <a:shade val="75000"/>
                      <a:alpha val="25000"/>
                    </a:srgbClr>
                  </a:solidFill>
                  <a:prstDash val="solid"/>
                  <a:round/>
                </a:ln>
                <a:solidFill>
                  <a:srgbClr val="C00000"/>
                </a:solidFill>
                <a:effectLst/>
                <a:ea typeface="Calibri"/>
                <a:cs typeface="Calibri"/>
              </a:rPr>
              <a:t>4</a:t>
            </a:r>
            <a:r>
              <a:rPr lang="en-US" sz="3100" b="1" dirty="0">
                <a:ln w="3200">
                  <a:solidFill>
                    <a:srgbClr val="444D26">
                      <a:shade val="75000"/>
                      <a:alpha val="25000"/>
                    </a:srgbClr>
                  </a:solidFill>
                  <a:prstDash val="solid"/>
                  <a:round/>
                </a:ln>
                <a:solidFill>
                  <a:srgbClr val="C00000"/>
                </a:solidFill>
                <a:effectLst/>
                <a:ea typeface="Calibri"/>
                <a:cs typeface="Calibri"/>
              </a:rPr>
              <a:t>.  THE  REPORT  </a:t>
            </a:r>
            <a:r>
              <a:rPr lang="en-US" sz="3100" b="1" dirty="0" smtClean="0">
                <a:ln w="3200">
                  <a:solidFill>
                    <a:srgbClr val="444D26">
                      <a:shade val="75000"/>
                      <a:alpha val="25000"/>
                    </a:srgbClr>
                  </a:solidFill>
                  <a:prstDash val="solid"/>
                  <a:round/>
                </a:ln>
                <a:solidFill>
                  <a:srgbClr val="C00000"/>
                </a:solidFill>
                <a:effectLst/>
                <a:ea typeface="Calibri"/>
                <a:cs typeface="Calibri"/>
              </a:rPr>
              <a:t>FORM</a:t>
            </a:r>
            <a:br>
              <a:rPr lang="en-US" sz="3100" b="1" dirty="0" smtClean="0">
                <a:ln w="3200">
                  <a:solidFill>
                    <a:srgbClr val="444D26">
                      <a:shade val="75000"/>
                      <a:alpha val="25000"/>
                    </a:srgbClr>
                  </a:solidFill>
                  <a:prstDash val="solid"/>
                  <a:round/>
                </a:ln>
                <a:solidFill>
                  <a:srgbClr val="C00000"/>
                </a:solidFill>
                <a:effectLst/>
                <a:ea typeface="Calibri"/>
                <a:cs typeface="Calibri"/>
              </a:rPr>
            </a:br>
            <a:r>
              <a:rPr lang="en-US" sz="3100" b="1" dirty="0" smtClean="0">
                <a:ln w="3200">
                  <a:solidFill>
                    <a:srgbClr val="444D26">
                      <a:shade val="75000"/>
                      <a:alpha val="25000"/>
                    </a:srgbClr>
                  </a:solidFill>
                  <a:prstDash val="solid"/>
                  <a:round/>
                </a:ln>
                <a:solidFill>
                  <a:srgbClr val="C00000"/>
                </a:solidFill>
                <a:effectLst/>
                <a:ea typeface="Calibri"/>
                <a:cs typeface="Calibri"/>
              </a:rPr>
              <a:t>  USED  ON  THE  AMALFI  COST</a:t>
            </a:r>
            <a:r>
              <a:rPr lang="en-US" sz="3100" b="1" dirty="0">
                <a:ln w="3200">
                  <a:solidFill>
                    <a:srgbClr val="444D26">
                      <a:shade val="75000"/>
                      <a:alpha val="25000"/>
                    </a:srgbClr>
                  </a:solidFill>
                  <a:prstDash val="solid"/>
                  <a:round/>
                </a:ln>
                <a:solidFill>
                  <a:srgbClr val="C00000"/>
                </a:solidFill>
                <a:effectLst/>
                <a:ea typeface="Calibri"/>
                <a:cs typeface="Calibri"/>
              </a:rPr>
              <a:t/>
            </a:r>
            <a:br>
              <a:rPr lang="en-US" sz="3100" b="1" dirty="0">
                <a:ln w="3200">
                  <a:solidFill>
                    <a:srgbClr val="444D26">
                      <a:shade val="75000"/>
                      <a:alpha val="25000"/>
                    </a:srgbClr>
                  </a:solidFill>
                  <a:prstDash val="solid"/>
                  <a:round/>
                </a:ln>
                <a:solidFill>
                  <a:srgbClr val="C00000"/>
                </a:solidFill>
                <a:effectLst/>
                <a:ea typeface="Calibri"/>
                <a:cs typeface="Calibri"/>
              </a:rPr>
            </a:br>
            <a:endParaRPr lang="en-US" sz="2800" b="1" i="1" u="sng"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0"/>
            <a:ext cx="4343399"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572000"/>
            <a:ext cx="4267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7907" y="1506545"/>
            <a:ext cx="8686801" cy="3065455"/>
          </a:xfrm>
          <a:prstGeom prst="rect">
            <a:avLst/>
          </a:prstGeom>
        </p:spPr>
        <p:txBody>
          <a:bodyPr wrap="square">
            <a:spAutoFit/>
          </a:bodyPr>
          <a:lstStyle/>
          <a:p>
            <a:pPr lvl="0" algn="just">
              <a:lnSpc>
                <a:spcPct val="115000"/>
              </a:lnSpc>
              <a:buClr>
                <a:srgbClr val="F3A447"/>
              </a:buClr>
              <a:buSzPct val="85000"/>
            </a:pPr>
            <a:r>
              <a:rPr lang="en-US" sz="2800" b="1" i="1" dirty="0">
                <a:latin typeface="Calibri"/>
                <a:ea typeface="Calibri"/>
              </a:rPr>
              <a:t>The following Report Form, which has been drawn up during </a:t>
            </a:r>
            <a:r>
              <a:rPr lang="en-US" sz="2800" b="1" i="1" dirty="0" smtClean="0">
                <a:latin typeface="Calibri"/>
                <a:ea typeface="Calibri"/>
              </a:rPr>
              <a:t> research</a:t>
            </a:r>
            <a:r>
              <a:rPr lang="en-US" sz="2800" b="1" i="1" dirty="0">
                <a:latin typeface="Calibri"/>
                <a:ea typeface="Calibri"/>
              </a:rPr>
              <a:t>, refers to the recurring disasters occurring along the Amalfi Coast, but the criteria on which its different fields are based, are of a general kind. </a:t>
            </a:r>
            <a:endParaRPr lang="en-US" sz="2800" b="1" i="1" dirty="0" smtClean="0">
              <a:latin typeface="Calibri"/>
              <a:ea typeface="Calibri"/>
            </a:endParaRPr>
          </a:p>
          <a:p>
            <a:pPr lvl="0" algn="just">
              <a:lnSpc>
                <a:spcPct val="115000"/>
              </a:lnSpc>
              <a:buClr>
                <a:srgbClr val="F3A447"/>
              </a:buClr>
              <a:buSzPct val="85000"/>
            </a:pPr>
            <a:r>
              <a:rPr lang="en-US" sz="2800" b="1" i="1" dirty="0" smtClean="0">
                <a:solidFill>
                  <a:schemeClr val="accent2">
                    <a:lumMod val="60000"/>
                    <a:lumOff val="40000"/>
                  </a:schemeClr>
                </a:solidFill>
                <a:latin typeface="Calibri"/>
                <a:ea typeface="Calibri"/>
                <a:cs typeface="Times New Roman"/>
              </a:rPr>
              <a:t>They can be used to create similar pages also in other contexts.</a:t>
            </a:r>
            <a:endParaRPr lang="en-US" sz="2800" b="1" i="1" dirty="0">
              <a:solidFill>
                <a:schemeClr val="accent2">
                  <a:lumMod val="60000"/>
                  <a:lumOff val="40000"/>
                </a:schemeClr>
              </a:solidFill>
              <a:latin typeface="Calibri"/>
              <a:ea typeface="Calibri"/>
              <a:cs typeface="Times New Roman"/>
            </a:endParaRPr>
          </a:p>
        </p:txBody>
      </p:sp>
    </p:spTree>
    <p:extLst>
      <p:ext uri="{BB962C8B-B14F-4D97-AF65-F5344CB8AC3E}">
        <p14:creationId xmlns:p14="http://schemas.microsoft.com/office/powerpoint/2010/main" val="3873519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610600" cy="1295400"/>
          </a:xfrm>
          <a:solidFill>
            <a:schemeClr val="accent2">
              <a:lumMod val="60000"/>
              <a:lumOff val="40000"/>
            </a:schemeClr>
          </a:solidFill>
        </p:spPr>
        <p:txBody>
          <a:bodyPr>
            <a:normAutofit/>
          </a:bodyPr>
          <a:lstStyle/>
          <a:p>
            <a:pPr lvl="0" algn="ctr">
              <a:lnSpc>
                <a:spcPct val="115000"/>
              </a:lnSpc>
              <a:spcBef>
                <a:spcPts val="0"/>
              </a:spcBef>
              <a:spcAft>
                <a:spcPts val="1000"/>
              </a:spcAft>
            </a:pPr>
            <a:r>
              <a:rPr lang="en-US" sz="2800" b="1" dirty="0">
                <a:ln w="3200">
                  <a:solidFill>
                    <a:srgbClr val="444D26">
                      <a:shade val="75000"/>
                      <a:alpha val="25000"/>
                    </a:srgbClr>
                  </a:solidFill>
                  <a:prstDash val="solid"/>
                  <a:round/>
                </a:ln>
                <a:solidFill>
                  <a:srgbClr val="C00000"/>
                </a:solidFill>
                <a:effectLst/>
                <a:ea typeface="Calibri"/>
                <a:cs typeface="Calibri"/>
              </a:rPr>
              <a:t>THE </a:t>
            </a:r>
            <a:r>
              <a:rPr lang="en-US" sz="2800" b="1" dirty="0" smtClean="0">
                <a:ln w="3200">
                  <a:solidFill>
                    <a:srgbClr val="444D26">
                      <a:shade val="75000"/>
                      <a:alpha val="25000"/>
                    </a:srgbClr>
                  </a:solidFill>
                  <a:prstDash val="solid"/>
                  <a:round/>
                </a:ln>
                <a:solidFill>
                  <a:srgbClr val="C00000"/>
                </a:solidFill>
                <a:effectLst/>
                <a:ea typeface="Calibri"/>
                <a:cs typeface="Calibri"/>
              </a:rPr>
              <a:t> REPORT  FORM</a:t>
            </a:r>
            <a:r>
              <a:rPr lang="en-US" sz="2800" spc="0" dirty="0">
                <a:ln>
                  <a:noFill/>
                </a:ln>
                <a:solidFill>
                  <a:srgbClr val="D092A7">
                    <a:lumMod val="75000"/>
                  </a:srgbClr>
                </a:solidFill>
                <a:effectLst/>
                <a:ea typeface="Calibri"/>
                <a:cs typeface="Times New Roman"/>
              </a:rPr>
              <a:t/>
            </a:r>
            <a:br>
              <a:rPr lang="en-US" sz="2800" spc="0" dirty="0">
                <a:ln>
                  <a:noFill/>
                </a:ln>
                <a:solidFill>
                  <a:srgbClr val="D092A7">
                    <a:lumMod val="75000"/>
                  </a:srgbClr>
                </a:solidFill>
                <a:effectLst/>
                <a:ea typeface="Calibri"/>
                <a:cs typeface="Times New Roman"/>
              </a:rPr>
            </a:br>
            <a:endParaRPr lang="en-US" sz="28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458200" cy="4419600"/>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10600" cy="5105400"/>
          </a:xfrm>
          <a:prstGeom prst="rect">
            <a:avLst/>
          </a:prstGeom>
          <a:extLst/>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962977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04800" y="685800"/>
            <a:ext cx="8610600" cy="5943600"/>
          </a:xfrm>
        </p:spPr>
        <p:txBody>
          <a:bodyPr>
            <a:normAutofit fontScale="25000" lnSpcReduction="20000"/>
          </a:bodyPr>
          <a:lstStyle/>
          <a:p>
            <a:pPr marL="0" indent="0">
              <a:buNone/>
            </a:pPr>
            <a:r>
              <a:rPr lang="en-US" sz="8000" b="1" dirty="0" smtClean="0">
                <a:solidFill>
                  <a:schemeClr val="accent2">
                    <a:lumMod val="60000"/>
                    <a:lumOff val="40000"/>
                  </a:schemeClr>
                </a:solidFill>
                <a:latin typeface="Calibri" panose="020F0502020204030204" pitchFamily="34" charset="0"/>
                <a:cs typeface="Calibri" panose="020F0502020204030204" pitchFamily="34" charset="0"/>
              </a:rPr>
              <a:t>1. </a:t>
            </a:r>
            <a:r>
              <a:rPr lang="en-US" sz="8000" b="1" dirty="0">
                <a:solidFill>
                  <a:schemeClr val="accent2">
                    <a:lumMod val="60000"/>
                    <a:lumOff val="40000"/>
                  </a:schemeClr>
                </a:solidFill>
                <a:latin typeface="Calibri" panose="020F0502020204030204" pitchFamily="34" charset="0"/>
                <a:cs typeface="Calibri" panose="020F0502020204030204" pitchFamily="34" charset="0"/>
              </a:rPr>
              <a:t>Where is the situation of risk? </a:t>
            </a:r>
          </a:p>
          <a:p>
            <a:pPr marR="0">
              <a:lnSpc>
                <a:spcPct val="115000"/>
              </a:lnSpc>
              <a:spcBef>
                <a:spcPts val="0"/>
              </a:spcBef>
              <a:spcAft>
                <a:spcPts val="1000"/>
              </a:spcAft>
              <a:buFont typeface="Wingdings" panose="05000000000000000000" pitchFamily="2" charset="2"/>
              <a:buChar char="v"/>
            </a:pPr>
            <a:r>
              <a:rPr lang="en-US" sz="7200" b="1" dirty="0" smtClean="0">
                <a:latin typeface="Calibri"/>
                <a:ea typeface="Calibri"/>
              </a:rPr>
              <a:t>Town </a:t>
            </a:r>
            <a:r>
              <a:rPr lang="en-US" sz="5600" b="1" dirty="0" smtClean="0">
                <a:latin typeface="Sylfaen"/>
                <a:ea typeface="Calibri"/>
                <a:cs typeface="Times New Roman"/>
              </a:rPr>
              <a:t>…………………………………     </a:t>
            </a:r>
            <a:r>
              <a:rPr lang="en-US" sz="7200" b="1" dirty="0" smtClean="0">
                <a:latin typeface="Calibri"/>
                <a:ea typeface="Calibri"/>
              </a:rPr>
              <a:t> Village</a:t>
            </a:r>
            <a:r>
              <a:rPr lang="en-US" sz="5600" b="1" dirty="0" smtClean="0">
                <a:latin typeface="Sylfaen"/>
                <a:ea typeface="Calibri"/>
                <a:cs typeface="Times New Roman"/>
              </a:rPr>
              <a:t>………………………..</a:t>
            </a:r>
            <a:endParaRPr lang="en-US" sz="5600" b="1" dirty="0">
              <a:latin typeface="Calibri"/>
              <a:ea typeface="Calibri"/>
              <a:cs typeface="Times New Roman"/>
            </a:endParaRPr>
          </a:p>
          <a:p>
            <a:pPr marR="0">
              <a:lnSpc>
                <a:spcPct val="115000"/>
              </a:lnSpc>
              <a:spcBef>
                <a:spcPts val="0"/>
              </a:spcBef>
              <a:spcAft>
                <a:spcPts val="1000"/>
              </a:spcAft>
              <a:buFont typeface="Wingdings" panose="05000000000000000000" pitchFamily="2" charset="2"/>
              <a:buChar char="v"/>
            </a:pPr>
            <a:r>
              <a:rPr lang="en-US" sz="7200" b="1" dirty="0" smtClean="0">
                <a:latin typeface="Calibri"/>
                <a:ea typeface="Calibri"/>
              </a:rPr>
              <a:t> </a:t>
            </a:r>
            <a:r>
              <a:rPr lang="en-US" sz="7200" b="1" dirty="0">
                <a:latin typeface="Calibri"/>
                <a:ea typeface="Calibri"/>
              </a:rPr>
              <a:t>Site </a:t>
            </a:r>
            <a:r>
              <a:rPr lang="en-US" sz="5600" b="1" dirty="0" smtClean="0">
                <a:latin typeface="Sylfaen"/>
                <a:ea typeface="Calibri"/>
                <a:cs typeface="Times New Roman"/>
              </a:rPr>
              <a:t>……………………………………     </a:t>
            </a:r>
            <a:r>
              <a:rPr lang="en-US" sz="7200" b="1" dirty="0" smtClean="0">
                <a:latin typeface="Calibri"/>
                <a:ea typeface="Calibri"/>
              </a:rPr>
              <a:t>Via </a:t>
            </a:r>
            <a:r>
              <a:rPr lang="en-US" sz="5600" b="1" dirty="0" smtClean="0">
                <a:latin typeface="Sylfaen"/>
                <a:ea typeface="Calibri"/>
                <a:cs typeface="Times New Roman"/>
              </a:rPr>
              <a:t>…………………… </a:t>
            </a:r>
          </a:p>
          <a:p>
            <a:pPr marL="0" marR="0" lvl="0" indent="0">
              <a:lnSpc>
                <a:spcPct val="115000"/>
              </a:lnSpc>
              <a:spcBef>
                <a:spcPts val="0"/>
              </a:spcBef>
              <a:spcAft>
                <a:spcPts val="100"/>
              </a:spcAft>
              <a:buNone/>
            </a:pPr>
            <a:r>
              <a:rPr lang="en-US" sz="8000" b="1" dirty="0" smtClean="0">
                <a:solidFill>
                  <a:schemeClr val="accent2">
                    <a:lumMod val="60000"/>
                    <a:lumOff val="40000"/>
                  </a:schemeClr>
                </a:solidFill>
                <a:latin typeface="Calibri"/>
                <a:ea typeface="Calibri"/>
                <a:cs typeface="Calibri"/>
              </a:rPr>
              <a:t>2. </a:t>
            </a:r>
            <a:r>
              <a:rPr lang="en-US" sz="8000" b="1" dirty="0">
                <a:solidFill>
                  <a:schemeClr val="accent2">
                    <a:lumMod val="60000"/>
                    <a:lumOff val="40000"/>
                  </a:schemeClr>
                </a:solidFill>
                <a:latin typeface="Calibri"/>
                <a:ea typeface="Calibri"/>
                <a:cs typeface="Calibri"/>
              </a:rPr>
              <a:t>In which category can the situation of risk you report, be included? </a:t>
            </a:r>
            <a:endParaRPr lang="en-US" sz="8000" b="1" dirty="0">
              <a:solidFill>
                <a:schemeClr val="accent2">
                  <a:lumMod val="60000"/>
                  <a:lumOff val="40000"/>
                </a:schemeClr>
              </a:solidFill>
              <a:latin typeface="Calibri"/>
              <a:ea typeface="Calibri"/>
              <a:cs typeface="Times New Roman"/>
            </a:endParaRPr>
          </a:p>
          <a:p>
            <a:pPr marR="0" lvl="0">
              <a:lnSpc>
                <a:spcPct val="115000"/>
              </a:lnSpc>
              <a:spcBef>
                <a:spcPts val="0"/>
              </a:spcBef>
              <a:spcAft>
                <a:spcPts val="100"/>
              </a:spcAft>
              <a:buFont typeface="Wingdings" panose="05000000000000000000" pitchFamily="2" charset="2"/>
              <a:buChar char="v"/>
            </a:pPr>
            <a:r>
              <a:rPr lang="en-US" sz="7200" b="1" dirty="0" smtClean="0">
                <a:latin typeface="Calibri"/>
                <a:ea typeface="Calibri"/>
                <a:cs typeface="Calibri"/>
              </a:rPr>
              <a:t> </a:t>
            </a:r>
            <a:r>
              <a:rPr lang="en-US" sz="7200" b="1" dirty="0">
                <a:latin typeface="Calibri"/>
                <a:ea typeface="Calibri"/>
                <a:cs typeface="Calibri"/>
              </a:rPr>
              <a:t>Stream beds, canals or </a:t>
            </a:r>
            <a:r>
              <a:rPr lang="en-US" sz="7200" b="1" dirty="0" err="1">
                <a:latin typeface="Calibri"/>
                <a:ea typeface="Calibri"/>
                <a:cs typeface="Calibri"/>
              </a:rPr>
              <a:t>impluviums</a:t>
            </a:r>
            <a:r>
              <a:rPr lang="en-US" sz="7200" b="1" dirty="0">
                <a:latin typeface="Calibri"/>
                <a:ea typeface="Calibri"/>
                <a:cs typeface="Calibri"/>
              </a:rPr>
              <a:t> blocked by branches, debris</a:t>
            </a:r>
            <a:r>
              <a:rPr lang="en-US" sz="7200" b="1" dirty="0" smtClean="0">
                <a:latin typeface="Calibri"/>
                <a:ea typeface="Calibri"/>
                <a:cs typeface="Calibri"/>
              </a:rPr>
              <a:t>,</a:t>
            </a:r>
            <a:r>
              <a:rPr lang="en-US" sz="7200" b="1" dirty="0">
                <a:latin typeface="Sylfaen"/>
                <a:ea typeface="Calibri"/>
                <a:cs typeface="Times New Roman"/>
              </a:rPr>
              <a:t> </a:t>
            </a:r>
            <a:r>
              <a:rPr lang="en-US" sz="7200" b="1" dirty="0" smtClean="0">
                <a:latin typeface="Sylfaen"/>
                <a:ea typeface="Calibri"/>
                <a:cs typeface="Times New Roman"/>
              </a:rPr>
              <a:t>garbage</a:t>
            </a:r>
            <a:r>
              <a:rPr lang="en-US" sz="7200" b="1" dirty="0" smtClean="0">
                <a:latin typeface="Calibri"/>
                <a:ea typeface="Calibri"/>
                <a:cs typeface="Calibri"/>
              </a:rPr>
              <a:t>  or </a:t>
            </a:r>
            <a:r>
              <a:rPr lang="en-US" sz="7200" b="1" dirty="0">
                <a:latin typeface="Calibri"/>
                <a:ea typeface="Calibri"/>
                <a:cs typeface="Calibri"/>
              </a:rPr>
              <a:t>landslides. </a:t>
            </a:r>
            <a:endParaRPr lang="en-US" sz="7200" b="1" dirty="0" smtClean="0">
              <a:latin typeface="Calibri"/>
              <a:ea typeface="Calibri"/>
              <a:cs typeface="Calibri"/>
            </a:endParaRPr>
          </a:p>
          <a:p>
            <a:pPr marL="0" marR="0" lvl="0" indent="0">
              <a:lnSpc>
                <a:spcPct val="115000"/>
              </a:lnSpc>
              <a:spcBef>
                <a:spcPts val="0"/>
              </a:spcBef>
              <a:spcAft>
                <a:spcPts val="100"/>
              </a:spcAft>
              <a:buNone/>
            </a:pPr>
            <a:endParaRPr lang="en-US" sz="7200" b="1" dirty="0">
              <a:latin typeface="Calibri"/>
              <a:ea typeface="Calibri"/>
              <a:cs typeface="Times New Roman"/>
            </a:endParaRPr>
          </a:p>
          <a:p>
            <a:pPr marR="0" lvl="0">
              <a:lnSpc>
                <a:spcPct val="115000"/>
              </a:lnSpc>
              <a:spcBef>
                <a:spcPts val="0"/>
              </a:spcBef>
              <a:spcAft>
                <a:spcPts val="100"/>
              </a:spcAft>
              <a:buFont typeface="Wingdings" panose="05000000000000000000" pitchFamily="2" charset="2"/>
              <a:buChar char="v"/>
            </a:pPr>
            <a:r>
              <a:rPr lang="en-US" sz="7200" b="1" dirty="0" smtClean="0">
                <a:latin typeface="+mj-lt"/>
                <a:ea typeface="Calibri"/>
                <a:cs typeface="Calibri"/>
              </a:rPr>
              <a:t> </a:t>
            </a:r>
            <a:r>
              <a:rPr lang="en-US" sz="7200" b="1" dirty="0">
                <a:latin typeface="+mj-lt"/>
                <a:ea typeface="Calibri"/>
                <a:cs typeface="Calibri"/>
              </a:rPr>
              <a:t>Not watertight </a:t>
            </a:r>
            <a:r>
              <a:rPr lang="en-US" sz="7200" b="1" dirty="0" smtClean="0">
                <a:latin typeface="+mj-lt"/>
                <a:ea typeface="Calibri"/>
                <a:cs typeface="Calibri"/>
              </a:rPr>
              <a:t>canals.</a:t>
            </a:r>
            <a:endParaRPr lang="en-US" sz="7200" b="1" dirty="0" smtClean="0">
              <a:solidFill>
                <a:schemeClr val="bg1"/>
              </a:solidFill>
              <a:latin typeface="+mj-lt"/>
              <a:ea typeface="Calibri"/>
              <a:cs typeface="Times New Roman"/>
            </a:endParaRPr>
          </a:p>
          <a:p>
            <a:pPr marL="0" marR="0" lvl="0" indent="0">
              <a:lnSpc>
                <a:spcPct val="115000"/>
              </a:lnSpc>
              <a:spcBef>
                <a:spcPts val="0"/>
              </a:spcBef>
              <a:spcAft>
                <a:spcPts val="100"/>
              </a:spcAft>
              <a:buNone/>
            </a:pPr>
            <a:endParaRPr lang="en-US" sz="7200" b="1" dirty="0" smtClean="0">
              <a:latin typeface="+mj-lt"/>
              <a:ea typeface="Calibri"/>
              <a:cs typeface="Times New Roman"/>
            </a:endParaRPr>
          </a:p>
          <a:p>
            <a:pPr marR="0" lvl="0">
              <a:lnSpc>
                <a:spcPct val="115000"/>
              </a:lnSpc>
              <a:spcBef>
                <a:spcPts val="0"/>
              </a:spcBef>
              <a:spcAft>
                <a:spcPts val="100"/>
              </a:spcAft>
              <a:buFont typeface="Wingdings" panose="05000000000000000000" pitchFamily="2" charset="2"/>
              <a:buChar char="v"/>
            </a:pPr>
            <a:r>
              <a:rPr lang="en-US" sz="7200" b="1" dirty="0" smtClean="0">
                <a:latin typeface="+mj-lt"/>
                <a:ea typeface="Calibri"/>
                <a:cs typeface="Calibri"/>
              </a:rPr>
              <a:t> “Dry stone low walls (the walls retaining terraces) collapsed or being about to collapse. </a:t>
            </a:r>
          </a:p>
          <a:p>
            <a:pPr marL="0" marR="0" lvl="0" indent="0">
              <a:lnSpc>
                <a:spcPct val="115000"/>
              </a:lnSpc>
              <a:spcBef>
                <a:spcPts val="0"/>
              </a:spcBef>
              <a:spcAft>
                <a:spcPts val="100"/>
              </a:spcAft>
              <a:buNone/>
            </a:pPr>
            <a:endParaRPr lang="en-US" sz="7200" b="1" dirty="0" smtClean="0">
              <a:latin typeface="+mj-lt"/>
              <a:ea typeface="Calibri"/>
              <a:cs typeface="Calibri"/>
            </a:endParaRPr>
          </a:p>
          <a:p>
            <a:pPr marR="0" lvl="0">
              <a:lnSpc>
                <a:spcPct val="115000"/>
              </a:lnSpc>
              <a:spcBef>
                <a:spcPts val="0"/>
              </a:spcBef>
              <a:spcAft>
                <a:spcPts val="100"/>
              </a:spcAft>
              <a:buFont typeface="Wingdings" panose="05000000000000000000" pitchFamily="2" charset="2"/>
              <a:buChar char="v"/>
            </a:pPr>
            <a:r>
              <a:rPr lang="en-US" sz="7200" b="1" dirty="0" smtClean="0">
                <a:latin typeface="Calibri"/>
                <a:ea typeface="Calibri"/>
                <a:cs typeface="Calibri"/>
              </a:rPr>
              <a:t> </a:t>
            </a:r>
            <a:r>
              <a:rPr lang="en-US" sz="7200" b="1" dirty="0">
                <a:latin typeface="Calibri"/>
                <a:ea typeface="Calibri"/>
                <a:cs typeface="Calibri"/>
              </a:rPr>
              <a:t>Not cleared out undergrowth. </a:t>
            </a:r>
            <a:endParaRPr lang="en-US" sz="7200" b="1" dirty="0" smtClean="0">
              <a:latin typeface="Calibri"/>
              <a:ea typeface="Calibri"/>
              <a:cs typeface="Calibri"/>
            </a:endParaRPr>
          </a:p>
          <a:p>
            <a:pPr marL="0" marR="0" lvl="0" indent="0">
              <a:lnSpc>
                <a:spcPct val="115000"/>
              </a:lnSpc>
              <a:spcBef>
                <a:spcPts val="0"/>
              </a:spcBef>
              <a:spcAft>
                <a:spcPts val="100"/>
              </a:spcAft>
              <a:buNone/>
            </a:pPr>
            <a:endParaRPr lang="en-US" sz="7200" b="1" dirty="0">
              <a:latin typeface="Calibri"/>
              <a:ea typeface="Calibri"/>
              <a:cs typeface="Times New Roman"/>
            </a:endParaRPr>
          </a:p>
          <a:p>
            <a:pPr marR="0" lvl="0">
              <a:lnSpc>
                <a:spcPct val="115000"/>
              </a:lnSpc>
              <a:spcBef>
                <a:spcPts val="0"/>
              </a:spcBef>
              <a:spcAft>
                <a:spcPts val="100"/>
              </a:spcAft>
              <a:buFont typeface="Wingdings" panose="05000000000000000000" pitchFamily="2" charset="2"/>
              <a:buChar char="v"/>
            </a:pPr>
            <a:r>
              <a:rPr lang="en-US" sz="7200" b="1" dirty="0" smtClean="0">
                <a:latin typeface="Calibri"/>
                <a:ea typeface="Calibri"/>
                <a:cs typeface="Calibri"/>
              </a:rPr>
              <a:t>Unstable </a:t>
            </a:r>
            <a:r>
              <a:rPr lang="en-US" sz="7200" b="1" dirty="0">
                <a:latin typeface="Calibri"/>
                <a:ea typeface="Calibri"/>
                <a:cs typeface="Calibri"/>
              </a:rPr>
              <a:t>rocks, situated above all along the routes not controlled by the </a:t>
            </a:r>
            <a:r>
              <a:rPr lang="en-US" sz="7200" b="1" dirty="0" smtClean="0">
                <a:latin typeface="Calibri"/>
                <a:ea typeface="Calibri"/>
                <a:cs typeface="Calibri"/>
              </a:rPr>
              <a:t>institutions </a:t>
            </a:r>
            <a:r>
              <a:rPr lang="en-US" sz="7200" b="1" dirty="0">
                <a:latin typeface="Calibri"/>
                <a:ea typeface="Calibri"/>
                <a:cs typeface="Calibri"/>
              </a:rPr>
              <a:t>(pathways, steps, </a:t>
            </a:r>
            <a:r>
              <a:rPr lang="en-US" sz="7200" b="1" dirty="0" smtClean="0">
                <a:latin typeface="Calibri"/>
                <a:ea typeface="Calibri"/>
                <a:cs typeface="Calibri"/>
              </a:rPr>
              <a:t>mule tracks). </a:t>
            </a:r>
          </a:p>
          <a:p>
            <a:pPr marL="0" marR="0" lvl="0" indent="0">
              <a:lnSpc>
                <a:spcPct val="115000"/>
              </a:lnSpc>
              <a:spcBef>
                <a:spcPts val="0"/>
              </a:spcBef>
              <a:spcAft>
                <a:spcPts val="100"/>
              </a:spcAft>
              <a:buNone/>
            </a:pPr>
            <a:endParaRPr lang="en-US" sz="7200" b="1" dirty="0">
              <a:latin typeface="Calibri"/>
              <a:ea typeface="Calibri"/>
              <a:cs typeface="Times New Roman"/>
            </a:endParaRPr>
          </a:p>
          <a:p>
            <a:pPr marR="0" lvl="0">
              <a:lnSpc>
                <a:spcPct val="115000"/>
              </a:lnSpc>
              <a:spcBef>
                <a:spcPts val="0"/>
              </a:spcBef>
              <a:spcAft>
                <a:spcPts val="100"/>
              </a:spcAft>
              <a:buFont typeface="Wingdings" panose="05000000000000000000" pitchFamily="2" charset="2"/>
              <a:buChar char="v"/>
            </a:pPr>
            <a:r>
              <a:rPr lang="en-US" sz="7200" b="1" dirty="0" smtClean="0">
                <a:latin typeface="Calibri"/>
                <a:ea typeface="Calibri"/>
                <a:cs typeface="Calibri"/>
              </a:rPr>
              <a:t> </a:t>
            </a:r>
            <a:r>
              <a:rPr lang="en-US" sz="7200" b="1" dirty="0">
                <a:latin typeface="Calibri"/>
                <a:ea typeface="Calibri"/>
                <a:cs typeface="Calibri"/>
              </a:rPr>
              <a:t>Precious buildings or elements being worth reporting, which are in degraded conditions, </a:t>
            </a:r>
            <a:r>
              <a:rPr lang="en-US" sz="7200" b="1" dirty="0" smtClean="0">
                <a:latin typeface="Calibri"/>
                <a:ea typeface="Calibri"/>
                <a:cs typeface="Calibri"/>
              </a:rPr>
              <a:t>  or </a:t>
            </a:r>
            <a:r>
              <a:rPr lang="en-US" sz="7200" b="1" dirty="0">
                <a:latin typeface="Calibri"/>
                <a:ea typeface="Calibri"/>
                <a:cs typeface="Calibri"/>
              </a:rPr>
              <a:t>which are threatened by one of the above mentioned dangers. </a:t>
            </a:r>
            <a:endParaRPr lang="en-US" sz="7200" b="1" dirty="0" smtClean="0">
              <a:latin typeface="Calibri"/>
              <a:ea typeface="Calibri"/>
              <a:cs typeface="Calibri"/>
            </a:endParaRPr>
          </a:p>
          <a:p>
            <a:pPr marL="0" marR="0" lvl="0" indent="0">
              <a:lnSpc>
                <a:spcPct val="115000"/>
              </a:lnSpc>
              <a:spcBef>
                <a:spcPts val="0"/>
              </a:spcBef>
              <a:spcAft>
                <a:spcPts val="100"/>
              </a:spcAft>
              <a:buNone/>
            </a:pPr>
            <a:endParaRPr lang="en-US" sz="7200" b="1" dirty="0">
              <a:latin typeface="Calibri"/>
              <a:ea typeface="Calibri"/>
              <a:cs typeface="Times New Roman"/>
            </a:endParaRPr>
          </a:p>
          <a:p>
            <a:pPr marR="0" lvl="0">
              <a:lnSpc>
                <a:spcPct val="115000"/>
              </a:lnSpc>
              <a:spcBef>
                <a:spcPts val="0"/>
              </a:spcBef>
              <a:spcAft>
                <a:spcPts val="100"/>
              </a:spcAft>
              <a:buFont typeface="Wingdings" panose="05000000000000000000" pitchFamily="2" charset="2"/>
              <a:buChar char="v"/>
            </a:pPr>
            <a:r>
              <a:rPr lang="en-US" sz="7200" b="1" dirty="0" smtClean="0">
                <a:solidFill>
                  <a:schemeClr val="accent2">
                    <a:lumMod val="60000"/>
                    <a:lumOff val="40000"/>
                  </a:schemeClr>
                </a:solidFill>
                <a:latin typeface="Calibri"/>
                <a:ea typeface="Calibri"/>
                <a:cs typeface="Calibri"/>
              </a:rPr>
              <a:t>Other </a:t>
            </a:r>
            <a:r>
              <a:rPr lang="en-US" sz="7200" b="1" dirty="0">
                <a:solidFill>
                  <a:schemeClr val="accent2">
                    <a:lumMod val="60000"/>
                    <a:lumOff val="40000"/>
                  </a:schemeClr>
                </a:solidFill>
                <a:latin typeface="Calibri"/>
                <a:ea typeface="Calibri"/>
                <a:cs typeface="Calibri"/>
              </a:rPr>
              <a:t>situations of risk…………………………………………………………. </a:t>
            </a:r>
            <a:endParaRPr lang="en-US" sz="7200" b="1" dirty="0">
              <a:solidFill>
                <a:schemeClr val="accent2">
                  <a:lumMod val="60000"/>
                  <a:lumOff val="40000"/>
                </a:schemeClr>
              </a:solidFill>
              <a:latin typeface="Calibri"/>
              <a:ea typeface="Calibri"/>
              <a:cs typeface="Times New Roman"/>
            </a:endParaRPr>
          </a:p>
          <a:p>
            <a:pPr marL="0" marR="0" lvl="0" indent="0">
              <a:lnSpc>
                <a:spcPct val="115000"/>
              </a:lnSpc>
              <a:spcBef>
                <a:spcPts val="0"/>
              </a:spcBef>
              <a:spcAft>
                <a:spcPts val="100"/>
              </a:spcAft>
              <a:buNone/>
            </a:pPr>
            <a:endParaRPr lang="en-US" sz="5600" dirty="0" smtClean="0">
              <a:latin typeface="Calibri"/>
              <a:ea typeface="Calibri"/>
              <a:cs typeface="Times New Roman"/>
            </a:endParaRPr>
          </a:p>
          <a:p>
            <a:pPr marL="0" marR="0" lvl="0" indent="0">
              <a:lnSpc>
                <a:spcPct val="115000"/>
              </a:lnSpc>
              <a:spcBef>
                <a:spcPts val="0"/>
              </a:spcBef>
              <a:spcAft>
                <a:spcPts val="100"/>
              </a:spcAft>
              <a:buNone/>
            </a:pPr>
            <a:endParaRPr lang="en-US" sz="5600" dirty="0">
              <a:latin typeface="Calibri"/>
              <a:ea typeface="Calibri"/>
              <a:cs typeface="Times New Roman"/>
            </a:endParaRPr>
          </a:p>
          <a:p>
            <a:pPr marL="0" marR="0" algn="just">
              <a:lnSpc>
                <a:spcPct val="115000"/>
              </a:lnSpc>
              <a:spcBef>
                <a:spcPts val="0"/>
              </a:spcBef>
              <a:spcAft>
                <a:spcPts val="1000"/>
              </a:spcAft>
            </a:pPr>
            <a:endParaRPr lang="en-US" sz="2900" dirty="0" smtClean="0">
              <a:latin typeface="Sylfaen"/>
              <a:ea typeface="Calibri"/>
              <a:cs typeface="Times New Roman"/>
            </a:endParaRPr>
          </a:p>
          <a:p>
            <a:pPr marL="0" marR="0" algn="just">
              <a:lnSpc>
                <a:spcPct val="115000"/>
              </a:lnSpc>
              <a:spcBef>
                <a:spcPts val="0"/>
              </a:spcBef>
              <a:spcAft>
                <a:spcPts val="1000"/>
              </a:spcAft>
            </a:pPr>
            <a:endParaRPr lang="en-US" sz="2900" dirty="0">
              <a:latin typeface="Calibri"/>
              <a:ea typeface="Calibri"/>
              <a:cs typeface="Times New Roman"/>
            </a:endParaRPr>
          </a:p>
          <a:p>
            <a:endParaRPr lang="en-US" dirty="0"/>
          </a:p>
        </p:txBody>
      </p:sp>
      <p:sp>
        <p:nvSpPr>
          <p:cNvPr id="3" name="Заголовок 2"/>
          <p:cNvSpPr>
            <a:spLocks noGrp="1"/>
          </p:cNvSpPr>
          <p:nvPr>
            <p:ph type="title"/>
          </p:nvPr>
        </p:nvSpPr>
        <p:spPr>
          <a:xfrm>
            <a:off x="228600" y="152400"/>
            <a:ext cx="8763000" cy="457200"/>
          </a:xfrm>
          <a:solidFill>
            <a:schemeClr val="accent2">
              <a:lumMod val="60000"/>
              <a:lumOff val="40000"/>
            </a:schemeClr>
          </a:solidFill>
        </p:spPr>
        <p:txBody>
          <a:bodyPr>
            <a:normAutofit fontScale="90000"/>
          </a:bodyPr>
          <a:lstStyle/>
          <a:p>
            <a:pPr algn="ctr"/>
            <a:r>
              <a:rPr lang="en-US" sz="2800" dirty="0">
                <a:effectLst/>
                <a:ea typeface="Calibri"/>
                <a:cs typeface="Times New Roman"/>
              </a:rPr>
              <a:t/>
            </a:r>
            <a:br>
              <a:rPr lang="en-US" sz="2800" dirty="0">
                <a:effectLst/>
                <a:ea typeface="Calibri"/>
                <a:cs typeface="Times New Roman"/>
              </a:rPr>
            </a:br>
            <a:r>
              <a:rPr lang="en-US" sz="3200" dirty="0">
                <a:solidFill>
                  <a:srgbClr val="000000"/>
                </a:solidFill>
                <a:latin typeface="Tahoma"/>
              </a:rPr>
              <a:t/>
            </a:r>
            <a:br>
              <a:rPr lang="en-US" sz="3200" dirty="0">
                <a:solidFill>
                  <a:srgbClr val="000000"/>
                </a:solidFill>
                <a:latin typeface="Tahoma"/>
              </a:rPr>
            </a:br>
            <a:r>
              <a:rPr lang="en-US" sz="3100" b="1" dirty="0">
                <a:solidFill>
                  <a:srgbClr val="C00000"/>
                </a:solidFill>
                <a:latin typeface="Tahoma"/>
              </a:rPr>
              <a:t/>
            </a:r>
            <a:br>
              <a:rPr lang="en-US" sz="3100" b="1" dirty="0">
                <a:solidFill>
                  <a:srgbClr val="C00000"/>
                </a:solidFill>
                <a:latin typeface="Tahoma"/>
              </a:rPr>
            </a:br>
            <a:r>
              <a:rPr lang="en-US" sz="3100" b="1" dirty="0">
                <a:ln w="3200">
                  <a:solidFill>
                    <a:srgbClr val="444D26">
                      <a:shade val="75000"/>
                      <a:alpha val="25000"/>
                    </a:srgbClr>
                  </a:solidFill>
                  <a:prstDash val="solid"/>
                  <a:round/>
                </a:ln>
                <a:solidFill>
                  <a:srgbClr val="C00000"/>
                </a:solidFill>
              </a:rPr>
              <a:t>A</a:t>
            </a:r>
            <a:r>
              <a:rPr lang="en-US" sz="3100" b="1" dirty="0" smtClean="0">
                <a:ln w="3200">
                  <a:solidFill>
                    <a:srgbClr val="444D26">
                      <a:shade val="75000"/>
                      <a:alpha val="25000"/>
                    </a:srgbClr>
                  </a:solidFill>
                  <a:prstDash val="solid"/>
                  <a:round/>
                </a:ln>
                <a:solidFill>
                  <a:srgbClr val="C00000"/>
                </a:solidFill>
              </a:rPr>
              <a:t>)  THE  REPORTED  </a:t>
            </a:r>
            <a:r>
              <a:rPr lang="en-US" sz="3100" b="1" dirty="0">
                <a:ln w="3200">
                  <a:solidFill>
                    <a:srgbClr val="444D26">
                      <a:shade val="75000"/>
                      <a:alpha val="25000"/>
                    </a:srgbClr>
                  </a:solidFill>
                  <a:prstDash val="solid"/>
                  <a:round/>
                </a:ln>
                <a:solidFill>
                  <a:srgbClr val="C00000"/>
                </a:solidFill>
              </a:rPr>
              <a:t>SITUATION</a:t>
            </a:r>
            <a:endParaRPr lang="en-US" sz="3100" b="1" dirty="0">
              <a:solidFill>
                <a:srgbClr val="C00000"/>
              </a:solidFill>
              <a:effectLst/>
              <a:ea typeface="Calibri"/>
              <a:cs typeface="Times New Roman"/>
            </a:endParaRPr>
          </a:p>
        </p:txBody>
      </p:sp>
    </p:spTree>
    <p:extLst>
      <p:ext uri="{BB962C8B-B14F-4D97-AF65-F5344CB8AC3E}">
        <p14:creationId xmlns:p14="http://schemas.microsoft.com/office/powerpoint/2010/main" val="613603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4724400"/>
          </a:xfrm>
        </p:spPr>
        <p:txBody>
          <a:bodyPr>
            <a:normAutofit/>
          </a:bodyPr>
          <a:lstStyle/>
          <a:p>
            <a:pPr marL="0" marR="0" indent="0" algn="just">
              <a:lnSpc>
                <a:spcPct val="150000"/>
              </a:lnSpc>
              <a:spcBef>
                <a:spcPts val="0"/>
              </a:spcBef>
              <a:spcAft>
                <a:spcPts val="0"/>
              </a:spcAft>
              <a:buNone/>
            </a:pPr>
            <a:r>
              <a:rPr lang="en-US" sz="2400" b="1" i="1" dirty="0" smtClean="0">
                <a:latin typeface="Calibri"/>
                <a:ea typeface="Calibri"/>
                <a:cs typeface="Calibri"/>
              </a:rPr>
              <a:t>demonstrated</a:t>
            </a:r>
            <a:r>
              <a:rPr lang="en-US" sz="2400" b="1" i="1" dirty="0">
                <a:latin typeface="Calibri"/>
                <a:ea typeface="Calibri"/>
                <a:cs typeface="Calibri"/>
              </a:rPr>
              <a:t>, that</a:t>
            </a:r>
            <a:r>
              <a:rPr lang="en-US" sz="2400" i="1" dirty="0">
                <a:latin typeface="Calibri"/>
                <a:ea typeface="Calibri"/>
                <a:cs typeface="Calibri"/>
              </a:rPr>
              <a:t> </a:t>
            </a:r>
            <a:r>
              <a:rPr lang="en-US" sz="2400" b="1" i="1" dirty="0">
                <a:latin typeface="Calibri"/>
                <a:ea typeface="Calibri"/>
                <a:cs typeface="Calibri"/>
              </a:rPr>
              <a:t>t</a:t>
            </a:r>
            <a:r>
              <a:rPr lang="ru-RU" sz="2400" b="1" i="1" dirty="0">
                <a:latin typeface="Calibri"/>
                <a:ea typeface="Calibri"/>
                <a:cs typeface="Calibri"/>
              </a:rPr>
              <a:t>he scale of the tragic consequences has been partially predetermined by the </a:t>
            </a:r>
            <a:r>
              <a:rPr lang="en-US" sz="2400" b="1" i="1" dirty="0">
                <a:latin typeface="Calibri"/>
                <a:ea typeface="Calibri"/>
                <a:cs typeface="Calibri"/>
              </a:rPr>
              <a:t>imperfection </a:t>
            </a:r>
            <a:r>
              <a:rPr lang="ru-RU" sz="2400" b="1" i="1" dirty="0">
                <a:latin typeface="Calibri"/>
                <a:ea typeface="Calibri"/>
                <a:cs typeface="Calibri"/>
              </a:rPr>
              <a:t>of the National disaster management systems</a:t>
            </a:r>
            <a:r>
              <a:rPr lang="en-US" sz="2400" b="1" i="1" dirty="0">
                <a:latin typeface="Calibri"/>
                <a:ea typeface="Calibri"/>
                <a:cs typeface="Calibri"/>
              </a:rPr>
              <a:t>,</a:t>
            </a:r>
            <a:r>
              <a:rPr lang="en-US" sz="2400" b="1" i="1" dirty="0">
                <a:latin typeface="Calibri"/>
                <a:ea typeface="Times New Roman"/>
                <a:cs typeface="Calibri"/>
              </a:rPr>
              <a:t> </a:t>
            </a:r>
            <a:r>
              <a:rPr lang="ru-RU" sz="2400" b="1" i="1" dirty="0">
                <a:latin typeface="Calibri"/>
                <a:ea typeface="Calibri"/>
                <a:cs typeface="Calibri"/>
              </a:rPr>
              <a:t>insufficien</a:t>
            </a:r>
            <a:r>
              <a:rPr lang="en-US" sz="2400" b="1" i="1" dirty="0">
                <a:latin typeface="Calibri"/>
                <a:ea typeface="Calibri"/>
                <a:cs typeface="Calibri"/>
              </a:rPr>
              <a:t>t </a:t>
            </a:r>
            <a:r>
              <a:rPr lang="en-US" sz="2400" b="1" i="1" dirty="0">
                <a:latin typeface="Calibri"/>
                <a:ea typeface="Times New Roman"/>
                <a:cs typeface="Calibri"/>
              </a:rPr>
              <a:t>engaging communities into disaster risk reduction and </a:t>
            </a:r>
            <a:r>
              <a:rPr lang="ru-RU" sz="2400" b="1" i="1" dirty="0">
                <a:latin typeface="Calibri"/>
                <a:ea typeface="Calibri"/>
                <a:cs typeface="Calibri"/>
              </a:rPr>
              <a:t>insufficien</a:t>
            </a:r>
            <a:r>
              <a:rPr lang="en-US" sz="2400" b="1" i="1" dirty="0">
                <a:latin typeface="Calibri"/>
                <a:ea typeface="Calibri"/>
                <a:cs typeface="Calibri"/>
              </a:rPr>
              <a:t>t</a:t>
            </a:r>
            <a:r>
              <a:rPr lang="en-US" sz="2400" b="1" i="1" dirty="0">
                <a:latin typeface="Calibri"/>
                <a:ea typeface="Times New Roman"/>
                <a:cs typeface="Calibri"/>
              </a:rPr>
              <a:t> level of knowledge and skills of adequate behavior</a:t>
            </a:r>
            <a:r>
              <a:rPr lang="en-US" sz="2400" dirty="0">
                <a:latin typeface="Calibri"/>
                <a:ea typeface="Times New Roman"/>
                <a:cs typeface="Calibri"/>
              </a:rPr>
              <a:t> </a:t>
            </a:r>
            <a:r>
              <a:rPr lang="en-US" sz="2400" b="1" i="1" dirty="0">
                <a:latin typeface="Calibri"/>
                <a:ea typeface="Times New Roman"/>
                <a:cs typeface="Calibri"/>
              </a:rPr>
              <a:t>in people at threat of</a:t>
            </a:r>
            <a:r>
              <a:rPr lang="en-US" sz="2400" dirty="0">
                <a:latin typeface="Calibri"/>
                <a:ea typeface="Calibri"/>
                <a:cs typeface="Calibri"/>
              </a:rPr>
              <a:t> </a:t>
            </a:r>
            <a:r>
              <a:rPr lang="en-US" sz="2400" b="1" i="1" dirty="0">
                <a:latin typeface="Calibri"/>
                <a:ea typeface="Calibri"/>
                <a:cs typeface="Calibri"/>
              </a:rPr>
              <a:t>natural disasters</a:t>
            </a:r>
            <a:r>
              <a:rPr lang="en-US" sz="2400" b="1" i="1" dirty="0">
                <a:latin typeface="Calibri"/>
                <a:ea typeface="Times New Roman"/>
                <a:cs typeface="Calibri"/>
              </a:rPr>
              <a:t> and at</a:t>
            </a:r>
            <a:r>
              <a:rPr lang="en-US" sz="2400" b="1" i="1" dirty="0">
                <a:latin typeface="Calibri"/>
                <a:ea typeface="Calibri"/>
                <a:cs typeface="Calibri"/>
              </a:rPr>
              <a:t> </a:t>
            </a:r>
            <a:r>
              <a:rPr lang="en-US" sz="2400" b="1" i="1" dirty="0">
                <a:latin typeface="Calibri"/>
                <a:ea typeface="Times New Roman"/>
                <a:cs typeface="Calibri"/>
              </a:rPr>
              <a:t>natural disasters</a:t>
            </a:r>
            <a:r>
              <a:rPr lang="en-US" sz="2400" b="1" i="1" dirty="0">
                <a:latin typeface="Calibri"/>
                <a:ea typeface="Calibri"/>
                <a:cs typeface="Calibri"/>
              </a:rPr>
              <a:t> them</a:t>
            </a:r>
            <a:r>
              <a:rPr lang="en-US" sz="2400" b="1" i="1" dirty="0">
                <a:latin typeface="Calibri"/>
                <a:ea typeface="Times New Roman"/>
                <a:cs typeface="Calibri"/>
              </a:rPr>
              <a:t>selves. </a:t>
            </a:r>
            <a:endParaRPr lang="en-US" sz="2400" dirty="0">
              <a:latin typeface="Calibri"/>
              <a:ea typeface="Calibri"/>
              <a:cs typeface="Times New Roman"/>
            </a:endParaRPr>
          </a:p>
          <a:p>
            <a:endParaRPr lang="en-US" sz="2000" dirty="0"/>
          </a:p>
        </p:txBody>
      </p:sp>
      <p:sp>
        <p:nvSpPr>
          <p:cNvPr id="3" name="Title 2"/>
          <p:cNvSpPr>
            <a:spLocks noGrp="1"/>
          </p:cNvSpPr>
          <p:nvPr>
            <p:ph type="title"/>
          </p:nvPr>
        </p:nvSpPr>
        <p:spPr>
          <a:xfrm>
            <a:off x="152400" y="228600"/>
            <a:ext cx="8839200" cy="1295400"/>
          </a:xfrm>
          <a:solidFill>
            <a:schemeClr val="accent2">
              <a:lumMod val="60000"/>
              <a:lumOff val="40000"/>
            </a:schemeClr>
          </a:solidFill>
        </p:spPr>
        <p:txBody>
          <a:bodyPr>
            <a:normAutofit fontScale="90000"/>
          </a:bodyPr>
          <a:lstStyle/>
          <a:p>
            <a:pPr algn="ctr"/>
            <a:r>
              <a:rPr lang="en-US" sz="2700" b="1" dirty="0">
                <a:ln w="3200">
                  <a:solidFill>
                    <a:srgbClr val="444D26">
                      <a:shade val="75000"/>
                      <a:alpha val="25000"/>
                    </a:srgbClr>
                  </a:solidFill>
                  <a:prstDash val="solid"/>
                  <a:round/>
                </a:ln>
                <a:solidFill>
                  <a:srgbClr val="C00000"/>
                </a:solidFill>
                <a:effectLst/>
                <a:latin typeface="Calibri" panose="020F0502020204030204" pitchFamily="34" charset="0"/>
                <a:ea typeface="Calibri"/>
                <a:cs typeface="Calibri" panose="020F0502020204030204" pitchFamily="34" charset="0"/>
              </a:rPr>
              <a:t>RESPONSIBILITY  AND  ACTIVE  PARTICIPATION  OF  EVERYONE</a:t>
            </a:r>
            <a:r>
              <a:rPr lang="en-US" sz="2700" dirty="0">
                <a:ln w="3200">
                  <a:solidFill>
                    <a:srgbClr val="444D26">
                      <a:shade val="75000"/>
                      <a:alpha val="25000"/>
                    </a:srgbClr>
                  </a:solidFill>
                  <a:prstDash val="solid"/>
                  <a:round/>
                </a:ln>
                <a:solidFill>
                  <a:srgbClr val="C00000"/>
                </a:solidFill>
                <a:effectLst/>
                <a:latin typeface="Calibri" panose="020F0502020204030204" pitchFamily="34" charset="0"/>
                <a:ea typeface="Calibri"/>
                <a:cs typeface="Calibri" panose="020F0502020204030204" pitchFamily="34" charset="0"/>
              </a:rPr>
              <a:t/>
            </a:r>
            <a:br>
              <a:rPr lang="en-US" sz="2700" dirty="0">
                <a:ln w="3200">
                  <a:solidFill>
                    <a:srgbClr val="444D26">
                      <a:shade val="75000"/>
                      <a:alpha val="25000"/>
                    </a:srgbClr>
                  </a:solidFill>
                  <a:prstDash val="solid"/>
                  <a:round/>
                </a:ln>
                <a:solidFill>
                  <a:srgbClr val="C00000"/>
                </a:solidFill>
                <a:effectLst/>
                <a:latin typeface="Calibri" panose="020F0502020204030204" pitchFamily="34" charset="0"/>
                <a:ea typeface="Calibri"/>
                <a:cs typeface="Calibri" panose="020F0502020204030204" pitchFamily="34" charset="0"/>
              </a:rPr>
            </a:br>
            <a:r>
              <a:rPr lang="en-US" sz="2700" b="1" dirty="0">
                <a:ln w="3200">
                  <a:solidFill>
                    <a:srgbClr val="444D26">
                      <a:shade val="75000"/>
                      <a:alpha val="25000"/>
                    </a:srgbClr>
                  </a:solidFill>
                  <a:prstDash val="solid"/>
                  <a:round/>
                </a:ln>
                <a:solidFill>
                  <a:srgbClr val="C00000"/>
                </a:solidFill>
                <a:effectLst/>
                <a:latin typeface="Calibri" panose="020F0502020204030204" pitchFamily="34" charset="0"/>
                <a:ea typeface="Calibri"/>
                <a:cs typeface="Calibri" panose="020F0502020204030204" pitchFamily="34" charset="0"/>
              </a:rPr>
              <a:t>IN  PROTECTING  HIS/HER  TERRITORY</a:t>
            </a:r>
            <a:r>
              <a:rPr lang="en-US" sz="2700" dirty="0">
                <a:ln w="3200">
                  <a:solidFill>
                    <a:srgbClr val="444D26">
                      <a:shade val="75000"/>
                      <a:alpha val="25000"/>
                    </a:srgbClr>
                  </a:solidFill>
                  <a:prstDash val="solid"/>
                  <a:round/>
                </a:ln>
                <a:solidFill>
                  <a:srgbClr val="C00000"/>
                </a:solidFill>
                <a:effectLst/>
                <a:latin typeface="Calibri" panose="020F0502020204030204" pitchFamily="34" charset="0"/>
                <a:ea typeface="Calibri"/>
                <a:cs typeface="Calibri" panose="020F0502020204030204" pitchFamily="34" charset="0"/>
              </a:rPr>
              <a:t/>
            </a:r>
            <a:br>
              <a:rPr lang="en-US" sz="2700" dirty="0">
                <a:ln w="3200">
                  <a:solidFill>
                    <a:srgbClr val="444D26">
                      <a:shade val="75000"/>
                      <a:alpha val="25000"/>
                    </a:srgbClr>
                  </a:solidFill>
                  <a:prstDash val="solid"/>
                  <a:round/>
                </a:ln>
                <a:solidFill>
                  <a:srgbClr val="C00000"/>
                </a:solidFill>
                <a:effectLst/>
                <a:latin typeface="Calibri" panose="020F0502020204030204" pitchFamily="34" charset="0"/>
                <a:ea typeface="Calibri"/>
                <a:cs typeface="Calibri" panose="020F0502020204030204" pitchFamily="34" charset="0"/>
              </a:rPr>
            </a:br>
            <a:r>
              <a:rPr lang="en-US" sz="2700" dirty="0" smtClean="0">
                <a:ln w="3200">
                  <a:solidFill>
                    <a:srgbClr val="444D26">
                      <a:shade val="75000"/>
                      <a:alpha val="25000"/>
                    </a:srgbClr>
                  </a:solidFill>
                  <a:prstDash val="solid"/>
                  <a:round/>
                </a:ln>
                <a:solidFill>
                  <a:srgbClr val="C00000"/>
                </a:solidFill>
                <a:effectLst/>
                <a:ea typeface="Calibri"/>
                <a:cs typeface="Times New Roman"/>
              </a:rPr>
              <a:t>(continuation)</a:t>
            </a:r>
            <a:endParaRPr lang="en-US" sz="2700" dirty="0">
              <a:solidFill>
                <a:srgbClr val="C00000"/>
              </a:solidFill>
            </a:endParaRPr>
          </a:p>
        </p:txBody>
      </p:sp>
      <p:pic>
        <p:nvPicPr>
          <p:cNvPr id="4" name="Picture 3" descr="https://gdb.rferl.org/7766EE42-C14D-413E-9E16-30FA2735961B_w1597_n_s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046" y="4724400"/>
            <a:ext cx="4243754" cy="1934308"/>
          </a:xfrm>
          <a:prstGeom prst="rect">
            <a:avLst/>
          </a:prstGeom>
          <a:noFill/>
          <a:ln>
            <a:noFill/>
          </a:ln>
        </p:spPr>
      </p:pic>
      <p:pic>
        <p:nvPicPr>
          <p:cNvPr id="6" name="Picture 5" descr="D:\Stepan BADALYAN ALL DOCUMENTS\EU    EAST   PARTNERSHIP\PYT   REPORT\PYT REPORT\Turkey-earthquake-@tcsavunma-7.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4724400"/>
            <a:ext cx="4267200" cy="1934308"/>
          </a:xfrm>
          <a:prstGeom prst="rect">
            <a:avLst/>
          </a:prstGeom>
          <a:noFill/>
          <a:ln>
            <a:noFill/>
          </a:ln>
        </p:spPr>
      </p:pic>
    </p:spTree>
    <p:extLst>
      <p:ext uri="{BB962C8B-B14F-4D97-AF65-F5344CB8AC3E}">
        <p14:creationId xmlns:p14="http://schemas.microsoft.com/office/powerpoint/2010/main" val="20002076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8600" y="1143000"/>
            <a:ext cx="8763000" cy="5486400"/>
          </a:xfrm>
        </p:spPr>
        <p:txBody>
          <a:bodyPr/>
          <a:lstStyle/>
          <a:p>
            <a:pPr marL="0" marR="0" lvl="0" indent="0">
              <a:lnSpc>
                <a:spcPct val="115000"/>
              </a:lnSpc>
              <a:spcBef>
                <a:spcPts val="0"/>
              </a:spcBef>
              <a:spcAft>
                <a:spcPts val="100"/>
              </a:spcAft>
              <a:buNone/>
            </a:pPr>
            <a:r>
              <a:rPr lang="en-US" sz="2400" b="1" dirty="0" smtClean="0">
                <a:latin typeface="Calibri"/>
                <a:ea typeface="Calibri"/>
                <a:cs typeface="Calibri"/>
              </a:rPr>
              <a:t>3. </a:t>
            </a:r>
            <a:r>
              <a:rPr lang="en-US" sz="2400" b="1" dirty="0">
                <a:latin typeface="Calibri"/>
                <a:ea typeface="Calibri"/>
                <a:cs typeface="Calibri"/>
              </a:rPr>
              <a:t>Similar situations of instability have already been occurred in this area </a:t>
            </a:r>
            <a:r>
              <a:rPr lang="en-US" sz="2400" b="1" dirty="0" smtClean="0">
                <a:latin typeface="Calibri"/>
                <a:ea typeface="Calibri"/>
                <a:cs typeface="Calibri"/>
              </a:rPr>
              <a:t>(province)</a:t>
            </a:r>
            <a:endParaRPr lang="en-US" sz="2400" b="1" dirty="0">
              <a:latin typeface="Calibri"/>
              <a:ea typeface="Calibri"/>
              <a:cs typeface="Times New Roman"/>
            </a:endParaRPr>
          </a:p>
          <a:p>
            <a:pPr marR="0" lvl="0">
              <a:lnSpc>
                <a:spcPct val="115000"/>
              </a:lnSpc>
              <a:spcBef>
                <a:spcPts val="0"/>
              </a:spcBef>
              <a:spcAft>
                <a:spcPts val="100"/>
              </a:spcAft>
              <a:buFont typeface="Wingdings" panose="05000000000000000000" pitchFamily="2" charset="2"/>
              <a:buChar char="v"/>
            </a:pPr>
            <a:r>
              <a:rPr lang="en-US" sz="2400" b="1" dirty="0" smtClean="0">
                <a:latin typeface="Calibri"/>
                <a:ea typeface="Calibri"/>
                <a:cs typeface="Calibri"/>
              </a:rPr>
              <a:t> </a:t>
            </a:r>
            <a:r>
              <a:rPr lang="en-US" sz="2400" b="1" dirty="0">
                <a:latin typeface="Calibri"/>
                <a:ea typeface="Calibri"/>
                <a:cs typeface="Calibri"/>
              </a:rPr>
              <a:t>No </a:t>
            </a:r>
            <a:endParaRPr lang="en-US" sz="2400" b="1" dirty="0" smtClean="0">
              <a:latin typeface="Calibri"/>
              <a:ea typeface="Calibri"/>
              <a:cs typeface="Calibri"/>
            </a:endParaRPr>
          </a:p>
          <a:p>
            <a:pPr marL="0" marR="0" lvl="0" indent="0">
              <a:lnSpc>
                <a:spcPct val="115000"/>
              </a:lnSpc>
              <a:spcBef>
                <a:spcPts val="0"/>
              </a:spcBef>
              <a:spcAft>
                <a:spcPts val="100"/>
              </a:spcAft>
              <a:buNone/>
            </a:pPr>
            <a:endParaRPr lang="en-US" sz="2400" dirty="0">
              <a:latin typeface="Calibri"/>
              <a:ea typeface="Calibri"/>
              <a:cs typeface="Times New Roman"/>
            </a:endParaRPr>
          </a:p>
          <a:p>
            <a:pPr marR="0" lvl="0">
              <a:lnSpc>
                <a:spcPct val="115000"/>
              </a:lnSpc>
              <a:spcBef>
                <a:spcPts val="0"/>
              </a:spcBef>
              <a:spcAft>
                <a:spcPts val="100"/>
              </a:spcAft>
              <a:buFont typeface="Wingdings" panose="05000000000000000000" pitchFamily="2" charset="2"/>
              <a:buChar char="v"/>
            </a:pPr>
            <a:r>
              <a:rPr lang="en-US" sz="2400" b="1" dirty="0" smtClean="0">
                <a:latin typeface="Calibri"/>
                <a:ea typeface="Calibri"/>
                <a:cs typeface="Calibri"/>
              </a:rPr>
              <a:t>Yes          When</a:t>
            </a:r>
            <a:r>
              <a:rPr lang="en-US" sz="2400" b="1" dirty="0">
                <a:latin typeface="Calibri"/>
                <a:ea typeface="Calibri"/>
                <a:cs typeface="Calibri"/>
              </a:rPr>
              <a:t>? …………………….. </a:t>
            </a:r>
            <a:endParaRPr lang="en-US" sz="2400" b="1" dirty="0" smtClean="0">
              <a:latin typeface="Calibri"/>
              <a:ea typeface="Calibri"/>
              <a:cs typeface="Calibri"/>
            </a:endParaRPr>
          </a:p>
          <a:p>
            <a:pPr marL="0" marR="0" lvl="0" indent="0">
              <a:lnSpc>
                <a:spcPct val="115000"/>
              </a:lnSpc>
              <a:spcBef>
                <a:spcPts val="0"/>
              </a:spcBef>
              <a:spcAft>
                <a:spcPts val="100"/>
              </a:spcAft>
              <a:buNone/>
            </a:pPr>
            <a:endParaRPr lang="en-US" sz="2400" b="1" dirty="0">
              <a:latin typeface="Calibri"/>
              <a:ea typeface="Calibri"/>
              <a:cs typeface="Times New Roman"/>
            </a:endParaRPr>
          </a:p>
          <a:p>
            <a:pPr marR="0" lvl="0">
              <a:lnSpc>
                <a:spcPct val="115000"/>
              </a:lnSpc>
              <a:spcBef>
                <a:spcPts val="0"/>
              </a:spcBef>
              <a:spcAft>
                <a:spcPts val="100"/>
              </a:spcAft>
              <a:buFont typeface="Wingdings" panose="05000000000000000000" pitchFamily="2" charset="2"/>
              <a:buChar char="v"/>
            </a:pPr>
            <a:r>
              <a:rPr lang="en-US" sz="2400" b="1" dirty="0" smtClean="0">
                <a:latin typeface="Calibri"/>
                <a:ea typeface="Calibri"/>
                <a:cs typeface="Calibri"/>
              </a:rPr>
              <a:t> </a:t>
            </a:r>
            <a:r>
              <a:rPr lang="en-US" sz="2400" b="1" dirty="0">
                <a:latin typeface="Calibri"/>
                <a:ea typeface="Calibri"/>
                <a:cs typeface="Calibri"/>
              </a:rPr>
              <a:t>I do not know </a:t>
            </a:r>
            <a:endParaRPr lang="en-US" sz="2400" b="1" dirty="0">
              <a:latin typeface="Calibri"/>
              <a:ea typeface="Calibri"/>
              <a:cs typeface="Times New Roman"/>
            </a:endParaRPr>
          </a:p>
          <a:p>
            <a:pPr marL="0" marR="0" indent="0" algn="just">
              <a:lnSpc>
                <a:spcPct val="115000"/>
              </a:lnSpc>
              <a:spcBef>
                <a:spcPts val="0"/>
              </a:spcBef>
              <a:spcAft>
                <a:spcPts val="1000"/>
              </a:spcAft>
              <a:buNone/>
            </a:pPr>
            <a:endParaRPr lang="en-US" sz="2000" b="1" dirty="0" smtClean="0">
              <a:latin typeface="Sylfaen"/>
              <a:ea typeface="Calibri"/>
              <a:cs typeface="Times New Roman"/>
            </a:endParaRPr>
          </a:p>
          <a:p>
            <a:pPr marL="0" marR="0" indent="0" algn="just">
              <a:lnSpc>
                <a:spcPct val="115000"/>
              </a:lnSpc>
              <a:spcBef>
                <a:spcPts val="0"/>
              </a:spcBef>
              <a:spcAft>
                <a:spcPts val="1000"/>
              </a:spcAft>
              <a:buNone/>
            </a:pPr>
            <a:endParaRPr lang="en-US" sz="2000" b="1" dirty="0">
              <a:latin typeface="Sylfaen"/>
              <a:ea typeface="Calibri"/>
              <a:cs typeface="Times New Roman"/>
            </a:endParaRPr>
          </a:p>
        </p:txBody>
      </p:sp>
      <p:sp>
        <p:nvSpPr>
          <p:cNvPr id="3" name="Заголовок 2"/>
          <p:cNvSpPr>
            <a:spLocks noGrp="1"/>
          </p:cNvSpPr>
          <p:nvPr>
            <p:ph type="title"/>
          </p:nvPr>
        </p:nvSpPr>
        <p:spPr>
          <a:xfrm>
            <a:off x="228600" y="152400"/>
            <a:ext cx="8763000" cy="990600"/>
          </a:xfrm>
          <a:solidFill>
            <a:schemeClr val="accent2">
              <a:lumMod val="60000"/>
              <a:lumOff val="40000"/>
            </a:schemeClr>
          </a:solidFill>
        </p:spPr>
        <p:txBody>
          <a:bodyPr>
            <a:noAutofit/>
          </a:bodyPr>
          <a:lstStyle/>
          <a:p>
            <a:pPr marL="0" marR="0" algn="ctr">
              <a:lnSpc>
                <a:spcPct val="115000"/>
              </a:lnSpc>
              <a:spcBef>
                <a:spcPts val="0"/>
              </a:spcBef>
              <a:spcAft>
                <a:spcPts val="1000"/>
              </a:spcAft>
            </a:pPr>
            <a:r>
              <a:rPr lang="en-US" sz="2800" b="1" dirty="0">
                <a:ln w="3200">
                  <a:solidFill>
                    <a:srgbClr val="444D26">
                      <a:shade val="75000"/>
                      <a:alpha val="25000"/>
                    </a:srgbClr>
                  </a:solidFill>
                  <a:prstDash val="solid"/>
                  <a:round/>
                </a:ln>
                <a:solidFill>
                  <a:srgbClr val="C00000"/>
                </a:solidFill>
              </a:rPr>
              <a:t>A) </a:t>
            </a:r>
            <a:r>
              <a:rPr lang="en-US" sz="2800" b="1" dirty="0" smtClean="0">
                <a:ln w="3200">
                  <a:solidFill>
                    <a:srgbClr val="444D26">
                      <a:shade val="75000"/>
                      <a:alpha val="25000"/>
                    </a:srgbClr>
                  </a:solidFill>
                  <a:prstDash val="solid"/>
                  <a:round/>
                </a:ln>
                <a:solidFill>
                  <a:srgbClr val="C00000"/>
                </a:solidFill>
              </a:rPr>
              <a:t> THE  REPORTED  </a:t>
            </a:r>
            <a:r>
              <a:rPr lang="en-US" sz="2800" b="1" dirty="0">
                <a:ln w="3200">
                  <a:solidFill>
                    <a:srgbClr val="444D26">
                      <a:shade val="75000"/>
                      <a:alpha val="25000"/>
                    </a:srgbClr>
                  </a:solidFill>
                  <a:prstDash val="solid"/>
                  <a:round/>
                </a:ln>
                <a:solidFill>
                  <a:srgbClr val="C00000"/>
                </a:solidFill>
              </a:rPr>
              <a:t>SITUATION</a:t>
            </a:r>
            <a:r>
              <a:rPr lang="en-US" sz="2800" dirty="0" smtClean="0">
                <a:effectLst/>
                <a:ea typeface="Calibri"/>
                <a:cs typeface="Times New Roman"/>
              </a:rPr>
              <a:t/>
            </a:r>
            <a:br>
              <a:rPr lang="en-US" sz="2800" dirty="0" smtClean="0">
                <a:effectLst/>
                <a:ea typeface="Calibri"/>
                <a:cs typeface="Times New Roman"/>
              </a:rPr>
            </a:br>
            <a:r>
              <a:rPr lang="en-US" sz="2800" b="1" dirty="0" smtClean="0">
                <a:solidFill>
                  <a:srgbClr val="C00000"/>
                </a:solidFill>
                <a:effectLst/>
                <a:ea typeface="Calibri"/>
                <a:cs typeface="Times New Roman"/>
              </a:rPr>
              <a:t>(continuation</a:t>
            </a:r>
            <a:r>
              <a:rPr lang="en-US" sz="2800" b="1" dirty="0" smtClean="0">
                <a:ln w="3200">
                  <a:solidFill>
                    <a:srgbClr val="444D26">
                      <a:shade val="75000"/>
                      <a:alpha val="25000"/>
                    </a:srgbClr>
                  </a:solidFill>
                  <a:prstDash val="solid"/>
                  <a:round/>
                </a:ln>
                <a:solidFill>
                  <a:srgbClr val="C00000"/>
                </a:solidFill>
              </a:rPr>
              <a:t>)</a:t>
            </a:r>
            <a:endParaRPr lang="en-US" sz="28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43400"/>
            <a:ext cx="4343400" cy="2286000"/>
          </a:xfrm>
          <a:prstGeom prst="rect">
            <a:avLst/>
          </a:prstGeom>
          <a:ln/>
          <a:extLst/>
        </p:spPr>
        <p:style>
          <a:lnRef idx="3">
            <a:schemeClr val="lt1"/>
          </a:lnRef>
          <a:fillRef idx="1">
            <a:schemeClr val="accent2"/>
          </a:fillRef>
          <a:effectRef idx="1">
            <a:schemeClr val="accent2"/>
          </a:effectRef>
          <a:fontRef idx="minor">
            <a:schemeClr val="lt1"/>
          </a:fontRef>
        </p:style>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05000"/>
            <a:ext cx="3657600" cy="2209799"/>
          </a:xfrm>
          <a:prstGeom prst="rect">
            <a:avLst/>
          </a:prstGeom>
          <a:extLst/>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28947862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8600" y="1447800"/>
            <a:ext cx="8686800" cy="5181600"/>
          </a:xfrm>
        </p:spPr>
        <p:txBody>
          <a:bodyPr>
            <a:normAutofit/>
          </a:bodyPr>
          <a:lstStyle/>
          <a:p>
            <a:pPr marL="0" marR="0" lvl="0" indent="0">
              <a:lnSpc>
                <a:spcPct val="115000"/>
              </a:lnSpc>
              <a:spcBef>
                <a:spcPts val="0"/>
              </a:spcBef>
              <a:spcAft>
                <a:spcPts val="100"/>
              </a:spcAft>
              <a:buNone/>
            </a:pPr>
            <a:r>
              <a:rPr lang="en-US" sz="2800" b="1" dirty="0" smtClean="0">
                <a:latin typeface="Calibri"/>
                <a:ea typeface="Calibri"/>
                <a:cs typeface="Calibri"/>
              </a:rPr>
              <a:t>4. Has </a:t>
            </a:r>
            <a:r>
              <a:rPr lang="en-US" sz="2800" b="1" dirty="0">
                <a:latin typeface="Calibri"/>
                <a:ea typeface="Calibri"/>
                <a:cs typeface="Calibri"/>
              </a:rPr>
              <a:t>the situation of risk been already reported? </a:t>
            </a:r>
            <a:endParaRPr lang="en-US" sz="2800" b="1" dirty="0" smtClean="0">
              <a:latin typeface="Calibri"/>
              <a:ea typeface="Calibri"/>
              <a:cs typeface="Calibri"/>
            </a:endParaRPr>
          </a:p>
          <a:p>
            <a:pPr marL="514350" marR="0" lvl="0" indent="-514350">
              <a:lnSpc>
                <a:spcPct val="115000"/>
              </a:lnSpc>
              <a:spcBef>
                <a:spcPts val="0"/>
              </a:spcBef>
              <a:spcAft>
                <a:spcPts val="100"/>
              </a:spcAft>
              <a:buAutoNum type="arabicPeriod" startAt="4"/>
            </a:pPr>
            <a:endParaRPr lang="en-US" sz="2800" b="1" dirty="0">
              <a:latin typeface="Calibri"/>
              <a:ea typeface="Calibri"/>
              <a:cs typeface="Times New Roman"/>
            </a:endParaRPr>
          </a:p>
          <a:p>
            <a:pPr marR="0" lvl="0">
              <a:lnSpc>
                <a:spcPct val="115000"/>
              </a:lnSpc>
              <a:spcBef>
                <a:spcPts val="0"/>
              </a:spcBef>
              <a:spcAft>
                <a:spcPts val="100"/>
              </a:spcAft>
              <a:buFont typeface="Wingdings" panose="05000000000000000000" pitchFamily="2" charset="2"/>
              <a:buChar char="v"/>
            </a:pPr>
            <a:r>
              <a:rPr lang="en-US" sz="2800" dirty="0" smtClean="0">
                <a:latin typeface="Calibri"/>
                <a:ea typeface="Calibri"/>
                <a:cs typeface="Calibri"/>
              </a:rPr>
              <a:t>  No </a:t>
            </a:r>
          </a:p>
          <a:p>
            <a:pPr marR="0" lvl="0">
              <a:lnSpc>
                <a:spcPct val="115000"/>
              </a:lnSpc>
              <a:spcBef>
                <a:spcPts val="0"/>
              </a:spcBef>
              <a:spcAft>
                <a:spcPts val="100"/>
              </a:spcAft>
              <a:buFont typeface="Wingdings" panose="05000000000000000000" pitchFamily="2" charset="2"/>
              <a:buChar char="v"/>
            </a:pPr>
            <a:endParaRPr lang="en-US" sz="2400" dirty="0">
              <a:latin typeface="Calibri"/>
              <a:ea typeface="Calibri"/>
              <a:cs typeface="Times New Roman"/>
            </a:endParaRPr>
          </a:p>
          <a:p>
            <a:pPr marR="0" lvl="0">
              <a:lnSpc>
                <a:spcPct val="115000"/>
              </a:lnSpc>
              <a:spcBef>
                <a:spcPts val="0"/>
              </a:spcBef>
              <a:spcAft>
                <a:spcPts val="100"/>
              </a:spcAft>
              <a:buFont typeface="Wingdings" panose="05000000000000000000" pitchFamily="2" charset="2"/>
              <a:buChar char="v"/>
            </a:pPr>
            <a:r>
              <a:rPr lang="en-US" sz="2800" dirty="0" smtClean="0">
                <a:latin typeface="Calibri"/>
                <a:ea typeface="Calibri"/>
                <a:cs typeface="Calibri"/>
              </a:rPr>
              <a:t>  YES</a:t>
            </a:r>
          </a:p>
          <a:p>
            <a:pPr marR="0" lvl="0">
              <a:lnSpc>
                <a:spcPct val="115000"/>
              </a:lnSpc>
              <a:spcBef>
                <a:spcPts val="0"/>
              </a:spcBef>
              <a:spcAft>
                <a:spcPts val="100"/>
              </a:spcAft>
              <a:buFont typeface="Wingdings" panose="05000000000000000000" pitchFamily="2" charset="2"/>
              <a:buChar char="v"/>
            </a:pPr>
            <a:endParaRPr lang="en-US" sz="2800" dirty="0" smtClean="0">
              <a:latin typeface="Calibri"/>
              <a:ea typeface="Calibri"/>
              <a:cs typeface="Calibri"/>
            </a:endParaRPr>
          </a:p>
          <a:p>
            <a:pPr marL="0" lvl="0" indent="0">
              <a:lnSpc>
                <a:spcPct val="115000"/>
              </a:lnSpc>
              <a:spcBef>
                <a:spcPts val="0"/>
              </a:spcBef>
              <a:spcAft>
                <a:spcPts val="100"/>
              </a:spcAft>
              <a:buClr>
                <a:srgbClr val="F3A447"/>
              </a:buClr>
              <a:buNone/>
            </a:pPr>
            <a:r>
              <a:rPr lang="en-US" sz="2800" dirty="0" smtClean="0">
                <a:latin typeface="Calibri"/>
                <a:ea typeface="Calibri"/>
                <a:cs typeface="Calibri"/>
              </a:rPr>
              <a:t>      When? …………………. </a:t>
            </a:r>
            <a:r>
              <a:rPr lang="en-US" sz="2800" dirty="0" smtClean="0">
                <a:solidFill>
                  <a:prstClr val="white"/>
                </a:solidFill>
                <a:latin typeface="Calibri"/>
                <a:ea typeface="Calibri"/>
                <a:cs typeface="Calibri"/>
              </a:rPr>
              <a:t> </a:t>
            </a:r>
          </a:p>
          <a:p>
            <a:pPr marL="0" lvl="0" indent="0">
              <a:lnSpc>
                <a:spcPct val="115000"/>
              </a:lnSpc>
              <a:spcBef>
                <a:spcPts val="0"/>
              </a:spcBef>
              <a:spcAft>
                <a:spcPts val="100"/>
              </a:spcAft>
              <a:buClr>
                <a:srgbClr val="F3A447"/>
              </a:buClr>
              <a:buNone/>
            </a:pPr>
            <a:endParaRPr lang="en-US" sz="2800" b="1" dirty="0" smtClean="0">
              <a:latin typeface="Sylfaen"/>
              <a:ea typeface="Calibri"/>
              <a:cs typeface="Times New Roman"/>
            </a:endParaRPr>
          </a:p>
          <a:p>
            <a:pPr marL="0" marR="0" indent="0" algn="just">
              <a:lnSpc>
                <a:spcPct val="115000"/>
              </a:lnSpc>
              <a:spcBef>
                <a:spcPts val="0"/>
              </a:spcBef>
              <a:spcAft>
                <a:spcPts val="1000"/>
              </a:spcAft>
              <a:buNone/>
            </a:pPr>
            <a:r>
              <a:rPr lang="en-US" sz="2800" dirty="0" smtClean="0">
                <a:solidFill>
                  <a:prstClr val="white"/>
                </a:solidFill>
                <a:latin typeface="Calibri"/>
                <a:ea typeface="Calibri"/>
                <a:cs typeface="Calibri"/>
              </a:rPr>
              <a:t>      To </a:t>
            </a:r>
            <a:r>
              <a:rPr lang="en-US" sz="2800" dirty="0">
                <a:solidFill>
                  <a:prstClr val="white"/>
                </a:solidFill>
                <a:latin typeface="Calibri"/>
                <a:ea typeface="Calibri"/>
                <a:cs typeface="Calibri"/>
              </a:rPr>
              <a:t>whom? ………………….</a:t>
            </a:r>
            <a:endParaRPr lang="en-US" sz="2800" dirty="0">
              <a:latin typeface="Calibri"/>
              <a:ea typeface="Calibri"/>
              <a:cs typeface="Times New Roman"/>
            </a:endParaRPr>
          </a:p>
        </p:txBody>
      </p:sp>
      <p:sp>
        <p:nvSpPr>
          <p:cNvPr id="3" name="Заголовок 2"/>
          <p:cNvSpPr>
            <a:spLocks noGrp="1"/>
          </p:cNvSpPr>
          <p:nvPr>
            <p:ph type="title"/>
          </p:nvPr>
        </p:nvSpPr>
        <p:spPr>
          <a:xfrm>
            <a:off x="228600" y="152400"/>
            <a:ext cx="8686800" cy="1066800"/>
          </a:xfrm>
          <a:solidFill>
            <a:schemeClr val="accent2">
              <a:lumMod val="60000"/>
              <a:lumOff val="40000"/>
            </a:schemeClr>
          </a:solidFill>
        </p:spPr>
        <p:txBody>
          <a:bodyPr>
            <a:normAutofit fontScale="90000"/>
          </a:bodyPr>
          <a:lstStyle/>
          <a:p>
            <a:pPr marL="0" marR="0" algn="ctr">
              <a:lnSpc>
                <a:spcPct val="115000"/>
              </a:lnSpc>
              <a:spcBef>
                <a:spcPts val="0"/>
              </a:spcBef>
              <a:spcAft>
                <a:spcPts val="1000"/>
              </a:spcAft>
            </a:pPr>
            <a:r>
              <a:rPr lang="en-US" sz="3100" b="1" dirty="0" smtClean="0">
                <a:solidFill>
                  <a:srgbClr val="C00000"/>
                </a:solidFill>
                <a:effectLst/>
                <a:latin typeface="Sylfaen"/>
                <a:ea typeface="Calibri"/>
                <a:cs typeface="Times New Roman"/>
              </a:rPr>
              <a:t/>
            </a:r>
            <a:br>
              <a:rPr lang="en-US" sz="3100" b="1" dirty="0" smtClean="0">
                <a:solidFill>
                  <a:srgbClr val="C00000"/>
                </a:solidFill>
                <a:effectLst/>
                <a:latin typeface="Sylfaen"/>
                <a:ea typeface="Calibri"/>
                <a:cs typeface="Times New Roman"/>
              </a:rPr>
            </a:br>
            <a:r>
              <a:rPr lang="en-US" sz="3100" b="1" dirty="0">
                <a:solidFill>
                  <a:srgbClr val="C00000"/>
                </a:solidFill>
                <a:effectLst/>
                <a:latin typeface="Sylfaen"/>
                <a:ea typeface="Calibri"/>
                <a:cs typeface="Times New Roman"/>
              </a:rPr>
              <a:t/>
            </a:r>
            <a:br>
              <a:rPr lang="en-US" sz="3100" b="1" dirty="0">
                <a:solidFill>
                  <a:srgbClr val="C00000"/>
                </a:solidFill>
                <a:effectLst/>
                <a:latin typeface="Sylfaen"/>
                <a:ea typeface="Calibri"/>
                <a:cs typeface="Times New Roman"/>
              </a:rPr>
            </a:br>
            <a:r>
              <a:rPr lang="en-US" sz="3100" b="1" dirty="0">
                <a:ln w="3200">
                  <a:solidFill>
                    <a:srgbClr val="444D26">
                      <a:shade val="75000"/>
                      <a:alpha val="25000"/>
                    </a:srgbClr>
                  </a:solidFill>
                  <a:prstDash val="solid"/>
                  <a:round/>
                </a:ln>
                <a:solidFill>
                  <a:srgbClr val="C00000"/>
                </a:solidFill>
              </a:rPr>
              <a:t>A)  THE  REPORTED  SITUATION</a:t>
            </a:r>
            <a:r>
              <a:rPr lang="en-US" sz="3100" b="1" dirty="0" smtClean="0">
                <a:solidFill>
                  <a:srgbClr val="C00000"/>
                </a:solidFill>
                <a:effectLst/>
                <a:latin typeface="Sylfaen"/>
                <a:ea typeface="Calibri"/>
                <a:cs typeface="Times New Roman"/>
              </a:rPr>
              <a:t/>
            </a:r>
            <a:br>
              <a:rPr lang="en-US" sz="3100" b="1" dirty="0" smtClean="0">
                <a:solidFill>
                  <a:srgbClr val="C00000"/>
                </a:solidFill>
                <a:effectLst/>
                <a:latin typeface="Sylfaen"/>
                <a:ea typeface="Calibri"/>
                <a:cs typeface="Times New Roman"/>
              </a:rPr>
            </a:br>
            <a:r>
              <a:rPr lang="en-US" sz="3100" b="1" dirty="0">
                <a:ln w="3200">
                  <a:solidFill>
                    <a:srgbClr val="444D26">
                      <a:shade val="75000"/>
                      <a:alpha val="25000"/>
                    </a:srgbClr>
                  </a:solidFill>
                  <a:prstDash val="solid"/>
                  <a:round/>
                </a:ln>
                <a:solidFill>
                  <a:srgbClr val="C00000"/>
                </a:solidFill>
                <a:effectLst/>
                <a:ea typeface="Calibri"/>
                <a:cs typeface="Times New Roman"/>
              </a:rPr>
              <a:t>(</a:t>
            </a:r>
            <a:r>
              <a:rPr lang="en-US" sz="3100" b="1" dirty="0" smtClean="0">
                <a:ln w="3200">
                  <a:solidFill>
                    <a:srgbClr val="444D26">
                      <a:shade val="75000"/>
                      <a:alpha val="25000"/>
                    </a:srgbClr>
                  </a:solidFill>
                  <a:prstDash val="solid"/>
                  <a:round/>
                </a:ln>
                <a:solidFill>
                  <a:srgbClr val="C00000"/>
                </a:solidFill>
                <a:effectLst/>
                <a:ea typeface="Calibri"/>
                <a:cs typeface="Times New Roman"/>
              </a:rPr>
              <a:t>continuation</a:t>
            </a:r>
            <a:r>
              <a:rPr lang="en-US" sz="3100" b="1" dirty="0" smtClean="0">
                <a:ln w="3200">
                  <a:solidFill>
                    <a:srgbClr val="444D26">
                      <a:shade val="75000"/>
                      <a:alpha val="25000"/>
                    </a:srgbClr>
                  </a:solidFill>
                  <a:prstDash val="solid"/>
                  <a:round/>
                </a:ln>
                <a:solidFill>
                  <a:srgbClr val="C00000"/>
                </a:solidFill>
              </a:rPr>
              <a:t>)</a:t>
            </a:r>
            <a:endParaRPr lang="en-US" sz="3100" dirty="0">
              <a:solidFill>
                <a:schemeClr val="accent4">
                  <a:lumMod val="75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38400"/>
            <a:ext cx="4191000" cy="3886200"/>
          </a:xfrm>
          <a:prstGeom prst="rect">
            <a:avLst/>
          </a:prstGeom>
          <a:ln/>
          <a:extLst/>
        </p:spPr>
        <p:style>
          <a:lnRef idx="3">
            <a:schemeClr val="lt1"/>
          </a:lnRef>
          <a:fillRef idx="1">
            <a:schemeClr val="accent6"/>
          </a:fillRef>
          <a:effectRef idx="1">
            <a:schemeClr val="accent6"/>
          </a:effectRef>
          <a:fontRef idx="minor">
            <a:schemeClr val="lt1"/>
          </a:fontRef>
        </p:style>
      </p:pic>
    </p:spTree>
    <p:extLst>
      <p:ext uri="{BB962C8B-B14F-4D97-AF65-F5344CB8AC3E}">
        <p14:creationId xmlns:p14="http://schemas.microsoft.com/office/powerpoint/2010/main" val="3804637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8600" y="1295400"/>
            <a:ext cx="8686800" cy="5334000"/>
          </a:xfrm>
        </p:spPr>
        <p:txBody>
          <a:bodyPr>
            <a:normAutofit/>
          </a:bodyPr>
          <a:lstStyle/>
          <a:p>
            <a:pPr marL="0" marR="0" lvl="0" indent="0">
              <a:lnSpc>
                <a:spcPct val="115000"/>
              </a:lnSpc>
              <a:spcBef>
                <a:spcPts val="0"/>
              </a:spcBef>
              <a:spcAft>
                <a:spcPts val="100"/>
              </a:spcAft>
              <a:buNone/>
            </a:pPr>
            <a:r>
              <a:rPr lang="en-US" sz="2800" b="1" dirty="0" smtClean="0">
                <a:latin typeface="Calibri"/>
                <a:ea typeface="Calibri"/>
                <a:cs typeface="Calibri"/>
              </a:rPr>
              <a:t>5. </a:t>
            </a:r>
            <a:r>
              <a:rPr lang="en-US" sz="2800" b="1" dirty="0">
                <a:latin typeface="Calibri"/>
                <a:ea typeface="Calibri"/>
                <a:cs typeface="Calibri"/>
              </a:rPr>
              <a:t>Has a follow up of the foregoing reports been there? </a:t>
            </a:r>
            <a:endParaRPr lang="en-US" sz="2800" b="1" dirty="0" smtClean="0">
              <a:latin typeface="Calibri"/>
              <a:ea typeface="Calibri"/>
              <a:cs typeface="Calibri"/>
            </a:endParaRPr>
          </a:p>
          <a:p>
            <a:pPr marL="0" marR="0" lvl="0" indent="0">
              <a:lnSpc>
                <a:spcPct val="115000"/>
              </a:lnSpc>
              <a:spcBef>
                <a:spcPts val="0"/>
              </a:spcBef>
              <a:spcAft>
                <a:spcPts val="100"/>
              </a:spcAft>
              <a:buNone/>
            </a:pPr>
            <a:endParaRPr lang="en-US" sz="2800" b="1" dirty="0">
              <a:latin typeface="Calibri"/>
              <a:ea typeface="Calibri"/>
              <a:cs typeface="Times New Roman"/>
            </a:endParaRPr>
          </a:p>
          <a:p>
            <a:pPr marR="0" lvl="0">
              <a:lnSpc>
                <a:spcPct val="115000"/>
              </a:lnSpc>
              <a:spcBef>
                <a:spcPts val="0"/>
              </a:spcBef>
              <a:spcAft>
                <a:spcPts val="100"/>
              </a:spcAft>
              <a:buFont typeface="Wingdings" panose="05000000000000000000" pitchFamily="2" charset="2"/>
              <a:buChar char="v"/>
            </a:pPr>
            <a:r>
              <a:rPr lang="en-US" sz="2800" dirty="0" smtClean="0">
                <a:latin typeface="Calibri"/>
                <a:ea typeface="Calibri"/>
                <a:cs typeface="Calibri"/>
              </a:rPr>
              <a:t> No </a:t>
            </a:r>
          </a:p>
          <a:p>
            <a:pPr marR="0" lvl="0">
              <a:lnSpc>
                <a:spcPct val="115000"/>
              </a:lnSpc>
              <a:spcBef>
                <a:spcPts val="0"/>
              </a:spcBef>
              <a:spcAft>
                <a:spcPts val="100"/>
              </a:spcAft>
              <a:buFont typeface="Wingdings" panose="05000000000000000000" pitchFamily="2" charset="2"/>
              <a:buChar char="v"/>
            </a:pPr>
            <a:endParaRPr lang="en-US" sz="2800" dirty="0" smtClean="0">
              <a:latin typeface="Calibri"/>
              <a:ea typeface="Calibri"/>
              <a:cs typeface="Calibri"/>
            </a:endParaRPr>
          </a:p>
          <a:p>
            <a:pPr marR="0" lvl="0">
              <a:lnSpc>
                <a:spcPct val="115000"/>
              </a:lnSpc>
              <a:spcBef>
                <a:spcPts val="0"/>
              </a:spcBef>
              <a:spcAft>
                <a:spcPts val="100"/>
              </a:spcAft>
              <a:buFont typeface="Wingdings" panose="05000000000000000000" pitchFamily="2" charset="2"/>
              <a:buChar char="v"/>
            </a:pPr>
            <a:endParaRPr lang="en-US" sz="2400" dirty="0">
              <a:latin typeface="Calibri"/>
              <a:ea typeface="Calibri"/>
              <a:cs typeface="Times New Roman"/>
            </a:endParaRPr>
          </a:p>
          <a:p>
            <a:pPr marR="0" lvl="0">
              <a:lnSpc>
                <a:spcPct val="115000"/>
              </a:lnSpc>
              <a:spcBef>
                <a:spcPts val="0"/>
              </a:spcBef>
              <a:spcAft>
                <a:spcPts val="100"/>
              </a:spcAft>
              <a:buFont typeface="Wingdings" panose="05000000000000000000" pitchFamily="2" charset="2"/>
              <a:buChar char="v"/>
            </a:pPr>
            <a:r>
              <a:rPr lang="en-US" sz="2800" dirty="0" smtClean="0">
                <a:latin typeface="Calibri"/>
                <a:ea typeface="Calibri"/>
                <a:cs typeface="Calibri"/>
              </a:rPr>
              <a:t> YES </a:t>
            </a:r>
          </a:p>
          <a:p>
            <a:pPr marL="0" marR="0" lvl="0" indent="0">
              <a:lnSpc>
                <a:spcPct val="115000"/>
              </a:lnSpc>
              <a:spcBef>
                <a:spcPts val="0"/>
              </a:spcBef>
              <a:spcAft>
                <a:spcPts val="100"/>
              </a:spcAft>
              <a:buNone/>
            </a:pPr>
            <a:r>
              <a:rPr lang="en-US" sz="2800" dirty="0" smtClean="0">
                <a:latin typeface="Calibri"/>
                <a:ea typeface="Calibri"/>
                <a:cs typeface="Calibri"/>
              </a:rPr>
              <a:t>    Which</a:t>
            </a:r>
            <a:r>
              <a:rPr lang="en-US" sz="2800" dirty="0">
                <a:latin typeface="Calibri"/>
                <a:ea typeface="Calibri"/>
                <a:cs typeface="Calibri"/>
              </a:rPr>
              <a:t>? </a:t>
            </a:r>
            <a:r>
              <a:rPr lang="en-US" sz="2800" dirty="0" smtClean="0">
                <a:latin typeface="Calibri"/>
                <a:ea typeface="Calibri"/>
                <a:cs typeface="Calibri"/>
              </a:rPr>
              <a:t>……….. </a:t>
            </a:r>
            <a:endParaRPr lang="en-US" sz="2400" dirty="0">
              <a:latin typeface="Calibri"/>
              <a:ea typeface="Calibri"/>
              <a:cs typeface="Times New Roman"/>
            </a:endParaRPr>
          </a:p>
          <a:p>
            <a:endParaRPr lang="en-US" dirty="0"/>
          </a:p>
        </p:txBody>
      </p:sp>
      <p:sp>
        <p:nvSpPr>
          <p:cNvPr id="3" name="Заголовок 2"/>
          <p:cNvSpPr>
            <a:spLocks noGrp="1"/>
          </p:cNvSpPr>
          <p:nvPr>
            <p:ph type="title"/>
          </p:nvPr>
        </p:nvSpPr>
        <p:spPr>
          <a:xfrm>
            <a:off x="228600" y="152400"/>
            <a:ext cx="8686800" cy="1066800"/>
          </a:xfrm>
          <a:solidFill>
            <a:schemeClr val="accent2">
              <a:lumMod val="60000"/>
              <a:lumOff val="40000"/>
            </a:schemeClr>
          </a:solidFill>
        </p:spPr>
        <p:txBody>
          <a:bodyPr>
            <a:normAutofit fontScale="90000"/>
          </a:bodyPr>
          <a:lstStyle/>
          <a:p>
            <a:pPr marL="0" marR="0" algn="ctr">
              <a:lnSpc>
                <a:spcPct val="115000"/>
              </a:lnSpc>
              <a:spcBef>
                <a:spcPts val="0"/>
              </a:spcBef>
              <a:spcAft>
                <a:spcPts val="1000"/>
              </a:spcAft>
            </a:pPr>
            <a:r>
              <a:rPr lang="en-US" sz="3100" b="1" dirty="0">
                <a:ln w="3200">
                  <a:solidFill>
                    <a:srgbClr val="444D26">
                      <a:shade val="75000"/>
                      <a:alpha val="25000"/>
                    </a:srgbClr>
                  </a:solidFill>
                  <a:prstDash val="solid"/>
                  <a:round/>
                </a:ln>
                <a:solidFill>
                  <a:srgbClr val="C00000"/>
                </a:solidFill>
              </a:rPr>
              <a:t>A)  THE  REPORTED  SITUATION</a:t>
            </a:r>
            <a:r>
              <a:rPr lang="en-US" sz="2800" b="1" dirty="0" smtClean="0">
                <a:solidFill>
                  <a:schemeClr val="accent4">
                    <a:lumMod val="75000"/>
                  </a:schemeClr>
                </a:solidFill>
                <a:effectLst/>
                <a:latin typeface="Sylfaen"/>
                <a:ea typeface="Calibri"/>
                <a:cs typeface="Times New Roman"/>
              </a:rPr>
              <a:t/>
            </a:r>
            <a:br>
              <a:rPr lang="en-US" sz="2800" b="1" dirty="0" smtClean="0">
                <a:solidFill>
                  <a:schemeClr val="accent4">
                    <a:lumMod val="75000"/>
                  </a:schemeClr>
                </a:solidFill>
                <a:effectLst/>
                <a:latin typeface="Sylfaen"/>
                <a:ea typeface="Calibri"/>
                <a:cs typeface="Times New Roman"/>
              </a:rPr>
            </a:br>
            <a:r>
              <a:rPr lang="en-US" sz="3100" b="1" dirty="0">
                <a:ln w="3200">
                  <a:solidFill>
                    <a:srgbClr val="444D26">
                      <a:shade val="75000"/>
                      <a:alpha val="25000"/>
                    </a:srgbClr>
                  </a:solidFill>
                  <a:prstDash val="solid"/>
                  <a:round/>
                </a:ln>
                <a:solidFill>
                  <a:srgbClr val="C00000"/>
                </a:solidFill>
                <a:effectLst/>
                <a:ea typeface="Calibri"/>
                <a:cs typeface="Times New Roman"/>
              </a:rPr>
              <a:t>(continuation</a:t>
            </a:r>
            <a:r>
              <a:rPr lang="en-US" sz="3100" b="1" dirty="0" smtClean="0">
                <a:ln w="3200">
                  <a:solidFill>
                    <a:srgbClr val="444D26">
                      <a:shade val="75000"/>
                      <a:alpha val="25000"/>
                    </a:srgbClr>
                  </a:solidFill>
                  <a:prstDash val="solid"/>
                  <a:round/>
                </a:ln>
                <a:solidFill>
                  <a:srgbClr val="C00000"/>
                </a:solidFill>
              </a:rPr>
              <a:t>)</a:t>
            </a:r>
            <a:endParaRPr lang="en-US" sz="3100" dirty="0">
              <a:solidFill>
                <a:schemeClr val="accent4">
                  <a:lumMod val="75000"/>
                </a:schemeClr>
              </a:solidFill>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05000"/>
            <a:ext cx="3429000" cy="1828800"/>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905000"/>
            <a:ext cx="3449561" cy="1828800"/>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886200"/>
            <a:ext cx="3657600" cy="2590800"/>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42484962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52400" y="1219200"/>
            <a:ext cx="8839200" cy="5410200"/>
          </a:xfrm>
        </p:spPr>
        <p:txBody>
          <a:bodyPr/>
          <a:lstStyle/>
          <a:p>
            <a:pPr marL="0" marR="0" lvl="0" indent="0">
              <a:lnSpc>
                <a:spcPct val="115000"/>
              </a:lnSpc>
              <a:spcBef>
                <a:spcPts val="0"/>
              </a:spcBef>
              <a:spcAft>
                <a:spcPts val="0"/>
              </a:spcAft>
              <a:buNone/>
            </a:pPr>
            <a:r>
              <a:rPr lang="en-US" sz="2800" b="1" dirty="0" smtClean="0">
                <a:latin typeface="Calibri"/>
                <a:ea typeface="Calibri"/>
                <a:cs typeface="Calibri"/>
              </a:rPr>
              <a:t>6. </a:t>
            </a:r>
            <a:r>
              <a:rPr lang="en-US" sz="2800" b="1" dirty="0">
                <a:latin typeface="Calibri"/>
                <a:ea typeface="Calibri"/>
                <a:cs typeface="Calibri"/>
              </a:rPr>
              <a:t>Would you like to add a photo? </a:t>
            </a:r>
            <a:endParaRPr lang="en-US" sz="2800" b="1" dirty="0">
              <a:latin typeface="Calibri"/>
              <a:ea typeface="Calibri"/>
              <a:cs typeface="Times New Roman"/>
            </a:endParaRPr>
          </a:p>
          <a:p>
            <a:pPr marL="0" marR="0" lvl="0" indent="0">
              <a:lnSpc>
                <a:spcPct val="115000"/>
              </a:lnSpc>
              <a:spcBef>
                <a:spcPts val="0"/>
              </a:spcBef>
              <a:spcAft>
                <a:spcPts val="100"/>
              </a:spcAft>
              <a:buNone/>
            </a:pPr>
            <a:r>
              <a:rPr lang="en-US" sz="2800" dirty="0" smtClean="0">
                <a:latin typeface="Calibri"/>
                <a:ea typeface="Calibri"/>
                <a:cs typeface="Calibri"/>
              </a:rPr>
              <a:t>No </a:t>
            </a:r>
            <a:endParaRPr lang="en-US" sz="2400" dirty="0">
              <a:latin typeface="Calibri"/>
              <a:ea typeface="Calibri"/>
              <a:cs typeface="Times New Roman"/>
            </a:endParaRPr>
          </a:p>
          <a:p>
            <a:pPr marL="0" marR="0" lvl="0" indent="0">
              <a:lnSpc>
                <a:spcPct val="115000"/>
              </a:lnSpc>
              <a:spcBef>
                <a:spcPts val="0"/>
              </a:spcBef>
              <a:spcAft>
                <a:spcPts val="100"/>
              </a:spcAft>
              <a:buNone/>
            </a:pPr>
            <a:r>
              <a:rPr lang="en-US" sz="2800" dirty="0" smtClean="0">
                <a:latin typeface="Calibri"/>
                <a:ea typeface="Calibri"/>
                <a:cs typeface="Calibri"/>
              </a:rPr>
              <a:t>YES </a:t>
            </a:r>
            <a:r>
              <a:rPr lang="en-US" sz="2800" dirty="0">
                <a:latin typeface="Calibri"/>
                <a:ea typeface="Calibri"/>
                <a:cs typeface="Calibri"/>
              </a:rPr>
              <a:t>…………………….. </a:t>
            </a:r>
            <a:endParaRPr lang="en-US" sz="2400" dirty="0">
              <a:latin typeface="Calibri"/>
              <a:ea typeface="Calibri"/>
              <a:cs typeface="Times New Roman"/>
            </a:endParaRPr>
          </a:p>
          <a:p>
            <a:pPr marL="0" indent="0">
              <a:buNone/>
            </a:pPr>
            <a:r>
              <a:rPr lang="en-US" sz="2400" dirty="0" smtClean="0">
                <a:solidFill>
                  <a:srgbClr val="000000"/>
                </a:solidFill>
                <a:latin typeface="Tahoma"/>
                <a:ea typeface="Calibri"/>
              </a:rPr>
              <a:t> </a:t>
            </a:r>
            <a:endParaRPr lang="en-US" sz="2800" b="1" dirty="0" smtClean="0">
              <a:latin typeface="Sylfaen"/>
              <a:ea typeface="Calibri"/>
              <a:cs typeface="Sylfaen"/>
            </a:endParaRPr>
          </a:p>
          <a:p>
            <a:pPr marL="342900" marR="0" lvl="0" indent="-342900" algn="just">
              <a:lnSpc>
                <a:spcPct val="115000"/>
              </a:lnSpc>
              <a:spcBef>
                <a:spcPts val="0"/>
              </a:spcBef>
              <a:spcAft>
                <a:spcPts val="0"/>
              </a:spcAft>
              <a:buFont typeface="+mj-lt"/>
              <a:buAutoNum type="arabicPeriod" startAt="6"/>
            </a:pPr>
            <a:endParaRPr lang="en-US" sz="2800" b="1" dirty="0">
              <a:latin typeface="Sylfaen"/>
              <a:ea typeface="Calibri"/>
              <a:cs typeface="Sylfaen"/>
            </a:endParaRPr>
          </a:p>
          <a:p>
            <a:pPr marL="0" marR="0" lvl="0" indent="0" algn="just">
              <a:lnSpc>
                <a:spcPct val="115000"/>
              </a:lnSpc>
              <a:spcBef>
                <a:spcPts val="0"/>
              </a:spcBef>
              <a:spcAft>
                <a:spcPts val="1000"/>
              </a:spcAft>
              <a:buNone/>
            </a:pPr>
            <a:endParaRPr lang="en-US" sz="1800" dirty="0">
              <a:effectLst/>
              <a:latin typeface="Calibri"/>
              <a:ea typeface="Calibri"/>
              <a:cs typeface="Times New Roman"/>
            </a:endParaRPr>
          </a:p>
        </p:txBody>
      </p:sp>
      <p:sp>
        <p:nvSpPr>
          <p:cNvPr id="3" name="Заголовок 2"/>
          <p:cNvSpPr>
            <a:spLocks noGrp="1"/>
          </p:cNvSpPr>
          <p:nvPr>
            <p:ph type="title"/>
          </p:nvPr>
        </p:nvSpPr>
        <p:spPr>
          <a:xfrm>
            <a:off x="152400" y="152400"/>
            <a:ext cx="8839200" cy="1066800"/>
          </a:xfrm>
          <a:solidFill>
            <a:schemeClr val="accent2">
              <a:lumMod val="60000"/>
              <a:lumOff val="40000"/>
            </a:schemeClr>
          </a:solidFill>
        </p:spPr>
        <p:txBody>
          <a:bodyPr>
            <a:noAutofit/>
          </a:bodyPr>
          <a:lstStyle/>
          <a:p>
            <a:pPr marL="0" marR="0" algn="ctr">
              <a:lnSpc>
                <a:spcPct val="115000"/>
              </a:lnSpc>
              <a:spcBef>
                <a:spcPts val="0"/>
              </a:spcBef>
              <a:spcAft>
                <a:spcPts val="1000"/>
              </a:spcAft>
            </a:pPr>
            <a:r>
              <a:rPr lang="en-US" sz="2800" b="1" dirty="0">
                <a:ln w="3200">
                  <a:solidFill>
                    <a:srgbClr val="444D26">
                      <a:shade val="75000"/>
                      <a:alpha val="25000"/>
                    </a:srgbClr>
                  </a:solidFill>
                  <a:prstDash val="solid"/>
                  <a:round/>
                </a:ln>
                <a:solidFill>
                  <a:srgbClr val="C00000"/>
                </a:solidFill>
              </a:rPr>
              <a:t>A)  THE  REPORTED  SITUATION</a:t>
            </a:r>
            <a:r>
              <a:rPr lang="en-US" sz="2800" b="1" dirty="0">
                <a:ln w="3200">
                  <a:solidFill>
                    <a:srgbClr val="444D26">
                      <a:shade val="75000"/>
                      <a:alpha val="25000"/>
                    </a:srgbClr>
                  </a:solidFill>
                  <a:prstDash val="solid"/>
                  <a:round/>
                </a:ln>
                <a:solidFill>
                  <a:srgbClr val="D092A7">
                    <a:lumMod val="75000"/>
                  </a:srgbClr>
                </a:solidFill>
                <a:effectLst/>
                <a:latin typeface="Sylfaen"/>
                <a:ea typeface="Calibri"/>
                <a:cs typeface="Times New Roman"/>
              </a:rPr>
              <a:t/>
            </a:r>
            <a:br>
              <a:rPr lang="en-US" sz="2800" b="1" dirty="0">
                <a:ln w="3200">
                  <a:solidFill>
                    <a:srgbClr val="444D26">
                      <a:shade val="75000"/>
                      <a:alpha val="25000"/>
                    </a:srgbClr>
                  </a:solidFill>
                  <a:prstDash val="solid"/>
                  <a:round/>
                </a:ln>
                <a:solidFill>
                  <a:srgbClr val="D092A7">
                    <a:lumMod val="75000"/>
                  </a:srgbClr>
                </a:solidFill>
                <a:effectLst/>
                <a:latin typeface="Sylfaen"/>
                <a:ea typeface="Calibri"/>
                <a:cs typeface="Times New Roman"/>
              </a:rPr>
            </a:br>
            <a:r>
              <a:rPr lang="en-US" sz="2800" b="1" dirty="0">
                <a:ln w="3200">
                  <a:solidFill>
                    <a:srgbClr val="444D26">
                      <a:shade val="75000"/>
                      <a:alpha val="25000"/>
                    </a:srgbClr>
                  </a:solidFill>
                  <a:prstDash val="solid"/>
                  <a:round/>
                </a:ln>
                <a:solidFill>
                  <a:srgbClr val="C00000"/>
                </a:solidFill>
                <a:effectLst/>
                <a:ea typeface="Calibri"/>
                <a:cs typeface="Times New Roman"/>
              </a:rPr>
              <a:t>(continuation</a:t>
            </a:r>
            <a:r>
              <a:rPr lang="en-US" sz="2800" b="1" dirty="0">
                <a:ln w="3200">
                  <a:solidFill>
                    <a:srgbClr val="444D26">
                      <a:shade val="75000"/>
                      <a:alpha val="25000"/>
                    </a:srgbClr>
                  </a:solidFill>
                  <a:prstDash val="solid"/>
                  <a:round/>
                </a:ln>
                <a:solidFill>
                  <a:srgbClr val="C00000"/>
                </a:solidFill>
              </a:rPr>
              <a:t>)</a:t>
            </a:r>
            <a:endParaRPr lang="en-US" sz="2800" dirty="0">
              <a:solidFill>
                <a:schemeClr val="accent4">
                  <a:lumMod val="75000"/>
                </a:schemeClr>
              </a:solidFill>
              <a:effectLst/>
              <a:ea typeface="Calibri"/>
              <a:cs typeface="Times New Roman"/>
            </a:endParaRPr>
          </a:p>
        </p:txBody>
      </p:sp>
      <p:pic>
        <p:nvPicPr>
          <p:cNvPr id="7" name="Picture 6" descr="https://mirrorspectator.com/wp-content/uploads/2019/09/6-1-860x548-696x443.jpg"/>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42260"/>
            <a:ext cx="7086600" cy="3657600"/>
          </a:xfrm>
          <a:prstGeom prst="rect">
            <a:avLst/>
          </a:prstGeom>
          <a:noFill/>
          <a:ln>
            <a:noFill/>
          </a:ln>
        </p:spPr>
      </p:pic>
    </p:spTree>
    <p:extLst>
      <p:ext uri="{BB962C8B-B14F-4D97-AF65-F5344CB8AC3E}">
        <p14:creationId xmlns:p14="http://schemas.microsoft.com/office/powerpoint/2010/main" val="34105698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8600" y="1752600"/>
            <a:ext cx="8763000" cy="4953000"/>
          </a:xfrm>
        </p:spPr>
        <p:txBody>
          <a:bodyPr>
            <a:normAutofit/>
          </a:bodyPr>
          <a:lstStyle/>
          <a:p>
            <a:pPr marL="0" marR="0" lvl="0" indent="0" algn="just">
              <a:lnSpc>
                <a:spcPct val="115000"/>
              </a:lnSpc>
              <a:spcBef>
                <a:spcPts val="0"/>
              </a:spcBef>
              <a:spcAft>
                <a:spcPts val="1000"/>
              </a:spcAft>
              <a:buNone/>
            </a:pPr>
            <a:r>
              <a:rPr lang="en-US" sz="3200" b="1" dirty="0" smtClean="0">
                <a:latin typeface="Calibri"/>
                <a:ea typeface="Calibri"/>
              </a:rPr>
              <a:t>7. </a:t>
            </a:r>
            <a:r>
              <a:rPr lang="en-US" sz="3200" b="1" dirty="0">
                <a:latin typeface="Calibri"/>
                <a:ea typeface="Calibri"/>
              </a:rPr>
              <a:t>Would </a:t>
            </a:r>
            <a:r>
              <a:rPr lang="en-US" sz="3200" b="1" dirty="0" smtClean="0">
                <a:latin typeface="Calibri"/>
                <a:ea typeface="Calibri"/>
              </a:rPr>
              <a:t> you  like  to  </a:t>
            </a:r>
            <a:r>
              <a:rPr lang="en-US" sz="3200" b="1" dirty="0">
                <a:latin typeface="Calibri"/>
                <a:ea typeface="Calibri"/>
              </a:rPr>
              <a:t>add </a:t>
            </a:r>
            <a:r>
              <a:rPr lang="en-US" sz="3200" b="1" dirty="0" smtClean="0">
                <a:latin typeface="Calibri"/>
                <a:ea typeface="Calibri"/>
              </a:rPr>
              <a:t> a  comment</a:t>
            </a:r>
            <a:r>
              <a:rPr lang="en-US" sz="3200" b="1" dirty="0">
                <a:latin typeface="Calibri"/>
                <a:ea typeface="Calibri"/>
              </a:rPr>
              <a:t>?</a:t>
            </a:r>
            <a:r>
              <a:rPr lang="en-US" sz="3200" b="1" dirty="0">
                <a:latin typeface="Tahoma"/>
                <a:ea typeface="Calibri"/>
              </a:rPr>
              <a:t> </a:t>
            </a:r>
            <a:endParaRPr lang="en-US" sz="3200" b="1" dirty="0" smtClean="0">
              <a:latin typeface="Sylfaen"/>
              <a:ea typeface="Calibri"/>
              <a:cs typeface="Sylfaen"/>
            </a:endParaRPr>
          </a:p>
        </p:txBody>
      </p:sp>
      <p:sp>
        <p:nvSpPr>
          <p:cNvPr id="3" name="Заголовок 2"/>
          <p:cNvSpPr>
            <a:spLocks noGrp="1"/>
          </p:cNvSpPr>
          <p:nvPr>
            <p:ph type="title"/>
          </p:nvPr>
        </p:nvSpPr>
        <p:spPr>
          <a:xfrm>
            <a:off x="228600" y="152400"/>
            <a:ext cx="8763000" cy="1371600"/>
          </a:xfrm>
          <a:solidFill>
            <a:schemeClr val="accent2">
              <a:lumMod val="60000"/>
              <a:lumOff val="40000"/>
            </a:schemeClr>
          </a:solidFill>
        </p:spPr>
        <p:txBody>
          <a:bodyPr>
            <a:noAutofit/>
          </a:bodyPr>
          <a:lstStyle/>
          <a:p>
            <a:pPr marL="0" marR="0" algn="ctr">
              <a:spcBef>
                <a:spcPts val="0"/>
              </a:spcBef>
              <a:spcAft>
                <a:spcPts val="0"/>
              </a:spcAft>
            </a:pPr>
            <a:r>
              <a:rPr lang="en-US" sz="2800" b="1" dirty="0">
                <a:ln w="3200">
                  <a:solidFill>
                    <a:srgbClr val="444D26">
                      <a:shade val="75000"/>
                      <a:alpha val="25000"/>
                    </a:srgbClr>
                  </a:solidFill>
                  <a:prstDash val="solid"/>
                  <a:round/>
                </a:ln>
                <a:solidFill>
                  <a:srgbClr val="C00000"/>
                </a:solidFill>
              </a:rPr>
              <a:t>A)  THE  REPORTED  SITUATION</a:t>
            </a:r>
            <a:r>
              <a:rPr lang="en-US" sz="2800" b="1" dirty="0">
                <a:ln w="3200">
                  <a:solidFill>
                    <a:srgbClr val="444D26">
                      <a:shade val="75000"/>
                      <a:alpha val="25000"/>
                    </a:srgbClr>
                  </a:solidFill>
                  <a:prstDash val="solid"/>
                  <a:round/>
                </a:ln>
                <a:solidFill>
                  <a:srgbClr val="D092A7">
                    <a:lumMod val="75000"/>
                  </a:srgbClr>
                </a:solidFill>
                <a:effectLst/>
                <a:latin typeface="Sylfaen"/>
                <a:ea typeface="Calibri"/>
                <a:cs typeface="Times New Roman"/>
              </a:rPr>
              <a:t/>
            </a:r>
            <a:br>
              <a:rPr lang="en-US" sz="2800" b="1" dirty="0">
                <a:ln w="3200">
                  <a:solidFill>
                    <a:srgbClr val="444D26">
                      <a:shade val="75000"/>
                      <a:alpha val="25000"/>
                    </a:srgbClr>
                  </a:solidFill>
                  <a:prstDash val="solid"/>
                  <a:round/>
                </a:ln>
                <a:solidFill>
                  <a:srgbClr val="D092A7">
                    <a:lumMod val="75000"/>
                  </a:srgbClr>
                </a:solidFill>
                <a:effectLst/>
                <a:latin typeface="Sylfaen"/>
                <a:ea typeface="Calibri"/>
                <a:cs typeface="Times New Roman"/>
              </a:rPr>
            </a:br>
            <a:r>
              <a:rPr lang="en-US" sz="2800" b="1" dirty="0">
                <a:ln w="3200">
                  <a:solidFill>
                    <a:srgbClr val="444D26">
                      <a:shade val="75000"/>
                      <a:alpha val="25000"/>
                    </a:srgbClr>
                  </a:solidFill>
                  <a:prstDash val="solid"/>
                  <a:round/>
                </a:ln>
                <a:solidFill>
                  <a:srgbClr val="C00000"/>
                </a:solidFill>
                <a:effectLst/>
                <a:ea typeface="Calibri"/>
                <a:cs typeface="Times New Roman"/>
              </a:rPr>
              <a:t>(continuation</a:t>
            </a:r>
            <a:r>
              <a:rPr lang="en-US" sz="2800" b="1" dirty="0">
                <a:ln w="3200">
                  <a:solidFill>
                    <a:srgbClr val="444D26">
                      <a:shade val="75000"/>
                      <a:alpha val="25000"/>
                    </a:srgbClr>
                  </a:solidFill>
                  <a:prstDash val="solid"/>
                  <a:round/>
                </a:ln>
                <a:solidFill>
                  <a:srgbClr val="C00000"/>
                </a:solidFill>
              </a:rPr>
              <a:t>)</a:t>
            </a:r>
            <a:r>
              <a:rPr lang="en-US" sz="2800" dirty="0">
                <a:solidFill>
                  <a:schemeClr val="accent2">
                    <a:lumMod val="75000"/>
                  </a:schemeClr>
                </a:solidFill>
                <a:effectLst/>
                <a:ea typeface="Calibri"/>
                <a:cs typeface="Times New Roman"/>
              </a:rPr>
              <a:t/>
            </a:r>
            <a:br>
              <a:rPr lang="en-US" sz="2800" dirty="0">
                <a:solidFill>
                  <a:schemeClr val="accent2">
                    <a:lumMod val="75000"/>
                  </a:schemeClr>
                </a:solidFill>
                <a:effectLst/>
                <a:ea typeface="Calibri"/>
                <a:cs typeface="Times New Roman"/>
              </a:rPr>
            </a:br>
            <a:endParaRPr lang="en-US" sz="2800" dirty="0">
              <a:solidFill>
                <a:schemeClr val="accent2">
                  <a:lumMod val="75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86200"/>
            <a:ext cx="3657600" cy="2362200"/>
          </a:xfrm>
          <a:prstGeom prst="rect">
            <a:avLst/>
          </a:prstGeom>
          <a:ln/>
          <a:extLst/>
        </p:spPr>
        <p:style>
          <a:lnRef idx="2">
            <a:schemeClr val="accent2"/>
          </a:lnRef>
          <a:fillRef idx="1">
            <a:schemeClr val="lt1"/>
          </a:fillRef>
          <a:effectRef idx="0">
            <a:schemeClr val="accent2"/>
          </a:effectRef>
          <a:fontRef idx="minor">
            <a:schemeClr val="dk1"/>
          </a:fontRef>
        </p:style>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819400"/>
            <a:ext cx="4419600" cy="1743075"/>
          </a:xfrm>
          <a:prstGeom prst="rect">
            <a:avLst/>
          </a:prstGeom>
          <a:ln/>
          <a:ex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4290794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8600" y="1524000"/>
            <a:ext cx="8686800" cy="5181600"/>
          </a:xfrm>
        </p:spPr>
        <p:txBody>
          <a:bodyPr>
            <a:normAutofit fontScale="25000" lnSpcReduction="20000"/>
          </a:bodyPr>
          <a:lstStyle/>
          <a:p>
            <a:pPr marL="0" marR="0" lvl="0" indent="0">
              <a:lnSpc>
                <a:spcPct val="115000"/>
              </a:lnSpc>
              <a:spcBef>
                <a:spcPts val="0"/>
              </a:spcBef>
              <a:spcAft>
                <a:spcPts val="110"/>
              </a:spcAft>
              <a:buNone/>
            </a:pPr>
            <a:r>
              <a:rPr lang="en-US" sz="11200" b="1" dirty="0" smtClean="0">
                <a:latin typeface="Calibri"/>
                <a:ea typeface="Calibri"/>
                <a:cs typeface="Calibri"/>
              </a:rPr>
              <a:t>1.  The </a:t>
            </a:r>
            <a:r>
              <a:rPr lang="en-US" sz="11200" b="1" dirty="0">
                <a:latin typeface="Calibri"/>
                <a:ea typeface="Calibri"/>
                <a:cs typeface="Calibri"/>
              </a:rPr>
              <a:t>report will be examined and transmitted to whom </a:t>
            </a:r>
            <a:r>
              <a:rPr lang="en-US" sz="11200" b="1" dirty="0" smtClean="0">
                <a:latin typeface="Calibri"/>
                <a:ea typeface="Calibri"/>
                <a:cs typeface="Calibri"/>
              </a:rPr>
              <a:t> is competent  for interventions  and  to the local media.    </a:t>
            </a:r>
          </a:p>
          <a:p>
            <a:pPr marL="0" marR="0" lvl="0" indent="0">
              <a:lnSpc>
                <a:spcPct val="115000"/>
              </a:lnSpc>
              <a:spcBef>
                <a:spcPts val="0"/>
              </a:spcBef>
              <a:spcAft>
                <a:spcPts val="110"/>
              </a:spcAft>
              <a:buNone/>
            </a:pPr>
            <a:endParaRPr lang="en-US" sz="11200" b="1" dirty="0">
              <a:latin typeface="Calibri"/>
              <a:ea typeface="Calibri"/>
              <a:cs typeface="Calibri"/>
            </a:endParaRPr>
          </a:p>
          <a:p>
            <a:pPr marL="0" marR="0" lvl="0" indent="0">
              <a:lnSpc>
                <a:spcPct val="115000"/>
              </a:lnSpc>
              <a:spcBef>
                <a:spcPts val="0"/>
              </a:spcBef>
              <a:spcAft>
                <a:spcPts val="110"/>
              </a:spcAft>
              <a:buNone/>
            </a:pPr>
            <a:r>
              <a:rPr lang="en-US" sz="11200" b="1" dirty="0" smtClean="0">
                <a:solidFill>
                  <a:schemeClr val="accent2">
                    <a:lumMod val="60000"/>
                    <a:lumOff val="40000"/>
                  </a:schemeClr>
                </a:solidFill>
                <a:latin typeface="Calibri"/>
                <a:ea typeface="Calibri"/>
                <a:cs typeface="Calibri"/>
              </a:rPr>
              <a:t>Do </a:t>
            </a:r>
            <a:r>
              <a:rPr lang="en-US" sz="11200" b="1" dirty="0">
                <a:solidFill>
                  <a:schemeClr val="accent2">
                    <a:lumMod val="60000"/>
                    <a:lumOff val="40000"/>
                  </a:schemeClr>
                </a:solidFill>
                <a:latin typeface="Calibri"/>
                <a:ea typeface="Calibri"/>
                <a:cs typeface="Calibri"/>
              </a:rPr>
              <a:t>you want to be mentioned as author of the report? </a:t>
            </a:r>
            <a:r>
              <a:rPr lang="en-US" sz="9600" dirty="0" smtClean="0">
                <a:solidFill>
                  <a:schemeClr val="accent2">
                    <a:lumMod val="60000"/>
                    <a:lumOff val="40000"/>
                  </a:schemeClr>
                </a:solidFill>
                <a:latin typeface="Calibri"/>
                <a:ea typeface="Calibri"/>
                <a:cs typeface="Calibri"/>
              </a:rPr>
              <a:t> </a:t>
            </a:r>
          </a:p>
          <a:p>
            <a:pPr marL="0" marR="0" lvl="0" indent="0">
              <a:lnSpc>
                <a:spcPct val="115000"/>
              </a:lnSpc>
              <a:spcBef>
                <a:spcPts val="0"/>
              </a:spcBef>
              <a:spcAft>
                <a:spcPts val="110"/>
              </a:spcAft>
              <a:buNone/>
            </a:pPr>
            <a:endParaRPr lang="en-US" sz="9600" dirty="0">
              <a:solidFill>
                <a:schemeClr val="accent2">
                  <a:lumMod val="60000"/>
                  <a:lumOff val="40000"/>
                </a:schemeClr>
              </a:solidFill>
              <a:latin typeface="Calibri"/>
              <a:ea typeface="Calibri"/>
              <a:cs typeface="Calibri"/>
            </a:endParaRPr>
          </a:p>
          <a:p>
            <a:pPr marR="0" lvl="0" algn="just">
              <a:lnSpc>
                <a:spcPct val="115000"/>
              </a:lnSpc>
              <a:spcBef>
                <a:spcPts val="0"/>
              </a:spcBef>
              <a:spcAft>
                <a:spcPts val="110"/>
              </a:spcAft>
              <a:buFont typeface="Wingdings" panose="05000000000000000000" pitchFamily="2" charset="2"/>
              <a:buChar char="v"/>
            </a:pPr>
            <a:r>
              <a:rPr lang="en-US" sz="11200" dirty="0" smtClean="0">
                <a:solidFill>
                  <a:schemeClr val="accent2">
                    <a:lumMod val="60000"/>
                    <a:lumOff val="40000"/>
                  </a:schemeClr>
                </a:solidFill>
                <a:latin typeface="Calibri"/>
                <a:ea typeface="Calibri"/>
                <a:cs typeface="Calibri"/>
              </a:rPr>
              <a:t> </a:t>
            </a:r>
            <a:r>
              <a:rPr lang="en-US" sz="11200" b="1" dirty="0" smtClean="0">
                <a:solidFill>
                  <a:schemeClr val="accent2">
                    <a:lumMod val="60000"/>
                    <a:lumOff val="40000"/>
                  </a:schemeClr>
                </a:solidFill>
                <a:latin typeface="Calibri"/>
                <a:ea typeface="Calibri"/>
                <a:cs typeface="Calibri"/>
              </a:rPr>
              <a:t>No </a:t>
            </a:r>
          </a:p>
          <a:p>
            <a:pPr marR="0" lvl="0" algn="just">
              <a:lnSpc>
                <a:spcPct val="115000"/>
              </a:lnSpc>
              <a:spcBef>
                <a:spcPts val="0"/>
              </a:spcBef>
              <a:spcAft>
                <a:spcPts val="110"/>
              </a:spcAft>
              <a:buFont typeface="Wingdings" panose="05000000000000000000" pitchFamily="2" charset="2"/>
              <a:buChar char="v"/>
            </a:pPr>
            <a:endParaRPr lang="en-US" sz="11200" dirty="0">
              <a:latin typeface="Calibri"/>
              <a:ea typeface="Calibri"/>
              <a:cs typeface="Times New Roman"/>
            </a:endParaRPr>
          </a:p>
          <a:p>
            <a:pPr marR="0" lvl="0" algn="just">
              <a:lnSpc>
                <a:spcPct val="115000"/>
              </a:lnSpc>
              <a:spcBef>
                <a:spcPts val="0"/>
              </a:spcBef>
              <a:spcAft>
                <a:spcPts val="110"/>
              </a:spcAft>
              <a:buFont typeface="Wingdings" panose="05000000000000000000" pitchFamily="2" charset="2"/>
              <a:buChar char="v"/>
            </a:pPr>
            <a:r>
              <a:rPr lang="en-US" sz="11200" dirty="0" smtClean="0">
                <a:latin typeface="Calibri"/>
                <a:ea typeface="Calibri"/>
                <a:cs typeface="Calibri"/>
              </a:rPr>
              <a:t> </a:t>
            </a:r>
            <a:r>
              <a:rPr lang="en-US" sz="11200" b="1" dirty="0" smtClean="0">
                <a:solidFill>
                  <a:schemeClr val="accent2">
                    <a:lumMod val="60000"/>
                    <a:lumOff val="40000"/>
                  </a:schemeClr>
                </a:solidFill>
                <a:latin typeface="Calibri"/>
                <a:ea typeface="Calibri"/>
                <a:cs typeface="Calibri"/>
              </a:rPr>
              <a:t>No</a:t>
            </a:r>
            <a:r>
              <a:rPr lang="en-US" sz="11200" b="1" dirty="0">
                <a:solidFill>
                  <a:schemeClr val="accent2">
                    <a:lumMod val="60000"/>
                    <a:lumOff val="40000"/>
                  </a:schemeClr>
                </a:solidFill>
                <a:latin typeface="Calibri"/>
                <a:ea typeface="Calibri"/>
                <a:cs typeface="Calibri"/>
              </a:rPr>
              <a:t>,</a:t>
            </a:r>
            <a:r>
              <a:rPr lang="en-US" sz="11200" dirty="0">
                <a:latin typeface="Calibri"/>
                <a:ea typeface="Calibri"/>
                <a:cs typeface="Calibri"/>
              </a:rPr>
              <a:t> </a:t>
            </a:r>
            <a:r>
              <a:rPr lang="en-US" sz="11200" b="1" dirty="0">
                <a:latin typeface="Calibri"/>
                <a:ea typeface="Calibri"/>
                <a:cs typeface="Calibri"/>
              </a:rPr>
              <a:t>but I want to be informed about the follow up </a:t>
            </a:r>
            <a:r>
              <a:rPr lang="en-US" sz="11200" b="1" dirty="0" smtClean="0">
                <a:latin typeface="Calibri"/>
                <a:ea typeface="Calibri"/>
                <a:cs typeface="Calibri"/>
              </a:rPr>
              <a:t>               of  report  (</a:t>
            </a:r>
            <a:r>
              <a:rPr lang="en-US" sz="11200" b="1" dirty="0">
                <a:latin typeface="Calibri"/>
                <a:ea typeface="Calibri"/>
                <a:cs typeface="Calibri"/>
              </a:rPr>
              <a:t>see point 2) </a:t>
            </a:r>
            <a:r>
              <a:rPr lang="en-US" sz="11200" b="1" dirty="0" smtClean="0">
                <a:latin typeface="Calibri"/>
                <a:ea typeface="Calibri"/>
                <a:cs typeface="Calibri"/>
              </a:rPr>
              <a:t> </a:t>
            </a:r>
          </a:p>
          <a:p>
            <a:pPr marR="0" lvl="0" algn="just">
              <a:lnSpc>
                <a:spcPct val="115000"/>
              </a:lnSpc>
              <a:spcBef>
                <a:spcPts val="0"/>
              </a:spcBef>
              <a:spcAft>
                <a:spcPts val="110"/>
              </a:spcAft>
              <a:buFont typeface="Wingdings" panose="05000000000000000000" pitchFamily="2" charset="2"/>
              <a:buChar char="v"/>
            </a:pPr>
            <a:endParaRPr lang="en-US" sz="11200" dirty="0">
              <a:latin typeface="Calibri"/>
              <a:ea typeface="Calibri"/>
              <a:cs typeface="Times New Roman"/>
            </a:endParaRPr>
          </a:p>
          <a:p>
            <a:pPr algn="just">
              <a:buFont typeface="Wingdings" panose="05000000000000000000" pitchFamily="2" charset="2"/>
              <a:buChar char="v"/>
            </a:pPr>
            <a:r>
              <a:rPr lang="en-US" sz="11200" dirty="0" smtClean="0">
                <a:latin typeface="Calibri"/>
                <a:ea typeface="Calibri"/>
              </a:rPr>
              <a:t>  </a:t>
            </a:r>
            <a:r>
              <a:rPr lang="en-US" sz="11200" b="1" dirty="0" smtClean="0">
                <a:solidFill>
                  <a:schemeClr val="accent2">
                    <a:lumMod val="60000"/>
                    <a:lumOff val="40000"/>
                  </a:schemeClr>
                </a:solidFill>
                <a:latin typeface="Calibri"/>
                <a:ea typeface="Calibri"/>
              </a:rPr>
              <a:t>YES</a:t>
            </a:r>
            <a:r>
              <a:rPr lang="en-US" sz="11200" dirty="0" smtClean="0">
                <a:solidFill>
                  <a:schemeClr val="accent2">
                    <a:lumMod val="60000"/>
                    <a:lumOff val="40000"/>
                  </a:schemeClr>
                </a:solidFill>
                <a:latin typeface="Calibri"/>
                <a:ea typeface="Calibri"/>
              </a:rPr>
              <a:t>.</a:t>
            </a:r>
            <a:r>
              <a:rPr lang="en-US" sz="11200" dirty="0" smtClean="0">
                <a:latin typeface="Calibri"/>
                <a:ea typeface="Calibri"/>
              </a:rPr>
              <a:t>   </a:t>
            </a:r>
            <a:r>
              <a:rPr lang="en-US" sz="11200" b="1" dirty="0">
                <a:latin typeface="Calibri"/>
                <a:ea typeface="Calibri"/>
              </a:rPr>
              <a:t>Who is the author of this </a:t>
            </a:r>
            <a:r>
              <a:rPr lang="en-US" sz="11200" b="1" dirty="0" smtClean="0">
                <a:latin typeface="Calibri"/>
                <a:ea typeface="Calibri"/>
              </a:rPr>
              <a:t>report ? ……………………</a:t>
            </a:r>
            <a:endParaRPr lang="en-US" sz="11200" b="1" dirty="0">
              <a:effectLst/>
              <a:latin typeface="Calibri"/>
              <a:ea typeface="Calibri"/>
              <a:cs typeface="Times New Roman"/>
            </a:endParaRPr>
          </a:p>
        </p:txBody>
      </p:sp>
      <p:sp>
        <p:nvSpPr>
          <p:cNvPr id="3" name="Заголовок 2"/>
          <p:cNvSpPr>
            <a:spLocks noGrp="1"/>
          </p:cNvSpPr>
          <p:nvPr>
            <p:ph type="title"/>
          </p:nvPr>
        </p:nvSpPr>
        <p:spPr>
          <a:xfrm>
            <a:off x="152400" y="228600"/>
            <a:ext cx="8686800" cy="838200"/>
          </a:xfrm>
          <a:solidFill>
            <a:schemeClr val="accent2">
              <a:lumMod val="60000"/>
              <a:lumOff val="40000"/>
            </a:schemeClr>
          </a:solidFill>
        </p:spPr>
        <p:txBody>
          <a:bodyPr>
            <a:normAutofit fontScale="90000"/>
          </a:bodyPr>
          <a:lstStyle/>
          <a:p>
            <a:pPr marR="0" lvl="0" algn="ctr">
              <a:lnSpc>
                <a:spcPct val="115000"/>
              </a:lnSpc>
              <a:spcBef>
                <a:spcPts val="0"/>
              </a:spcBef>
              <a:spcAft>
                <a:spcPts val="110"/>
              </a:spcAft>
            </a:pPr>
            <a:r>
              <a:rPr lang="en-US" sz="2800" dirty="0">
                <a:solidFill>
                  <a:schemeClr val="accent2">
                    <a:lumMod val="75000"/>
                  </a:schemeClr>
                </a:solidFill>
                <a:effectLst/>
                <a:ea typeface="Calibri"/>
                <a:cs typeface="Times New Roman"/>
              </a:rPr>
              <a:t/>
            </a:r>
            <a:br>
              <a:rPr lang="en-US" sz="2800" dirty="0">
                <a:solidFill>
                  <a:schemeClr val="accent2">
                    <a:lumMod val="75000"/>
                  </a:schemeClr>
                </a:solidFill>
                <a:effectLst/>
                <a:ea typeface="Calibri"/>
                <a:cs typeface="Times New Roman"/>
              </a:rPr>
            </a:br>
            <a:r>
              <a:rPr lang="en-US" sz="3100" dirty="0">
                <a:effectLst/>
                <a:ea typeface="Calibri"/>
                <a:cs typeface="Times New Roman"/>
              </a:rPr>
              <a:t/>
            </a:r>
            <a:br>
              <a:rPr lang="en-US" sz="3100" dirty="0">
                <a:effectLst/>
                <a:ea typeface="Calibri"/>
                <a:cs typeface="Times New Roman"/>
              </a:rPr>
            </a:br>
            <a:r>
              <a:rPr lang="en-US" sz="3100" b="1" dirty="0" smtClean="0">
                <a:ln w="3200">
                  <a:solidFill>
                    <a:srgbClr val="444D26">
                      <a:shade val="75000"/>
                      <a:alpha val="25000"/>
                    </a:srgbClr>
                  </a:solidFill>
                  <a:prstDash val="solid"/>
                  <a:round/>
                </a:ln>
                <a:solidFill>
                  <a:srgbClr val="C00000"/>
                </a:solidFill>
                <a:effectLst/>
                <a:ea typeface="Calibri"/>
                <a:cs typeface="Times New Roman"/>
              </a:rPr>
              <a:t>B)</a:t>
            </a:r>
            <a:r>
              <a:rPr lang="en-US" sz="3100" dirty="0" smtClean="0">
                <a:ln w="3200">
                  <a:solidFill>
                    <a:srgbClr val="444D26">
                      <a:shade val="75000"/>
                      <a:alpha val="25000"/>
                    </a:srgbClr>
                  </a:solidFill>
                  <a:prstDash val="solid"/>
                  <a:round/>
                </a:ln>
                <a:solidFill>
                  <a:srgbClr val="C00000"/>
                </a:solidFill>
                <a:effectLst/>
                <a:ea typeface="Calibri"/>
                <a:cs typeface="Times New Roman"/>
              </a:rPr>
              <a:t> </a:t>
            </a:r>
            <a:r>
              <a:rPr lang="en-US" sz="3100" b="1" dirty="0">
                <a:ln w="3200">
                  <a:solidFill>
                    <a:srgbClr val="444D26">
                      <a:shade val="75000"/>
                      <a:alpha val="25000"/>
                    </a:srgbClr>
                  </a:solidFill>
                  <a:prstDash val="solid"/>
                  <a:round/>
                </a:ln>
                <a:solidFill>
                  <a:srgbClr val="C00000"/>
                </a:solidFill>
                <a:effectLst/>
                <a:ea typeface="Calibri"/>
                <a:cs typeface="Calibri"/>
              </a:rPr>
              <a:t>THE </a:t>
            </a:r>
            <a:r>
              <a:rPr lang="en-US" sz="3100" b="1" dirty="0" smtClean="0">
                <a:ln w="3200">
                  <a:solidFill>
                    <a:srgbClr val="444D26">
                      <a:shade val="75000"/>
                      <a:alpha val="25000"/>
                    </a:srgbClr>
                  </a:solidFill>
                  <a:prstDash val="solid"/>
                  <a:round/>
                </a:ln>
                <a:solidFill>
                  <a:srgbClr val="C00000"/>
                </a:solidFill>
                <a:effectLst/>
                <a:ea typeface="Calibri"/>
                <a:cs typeface="Calibri"/>
              </a:rPr>
              <a:t> REPORTER  (</a:t>
            </a:r>
            <a:r>
              <a:rPr lang="en-US" sz="3100" b="1" dirty="0">
                <a:ln w="3200">
                  <a:solidFill>
                    <a:srgbClr val="444D26">
                      <a:shade val="75000"/>
                      <a:alpha val="25000"/>
                    </a:srgbClr>
                  </a:solidFill>
                  <a:prstDash val="solid"/>
                  <a:round/>
                </a:ln>
                <a:solidFill>
                  <a:srgbClr val="C00000"/>
                </a:solidFill>
                <a:effectLst/>
                <a:ea typeface="Calibri"/>
                <a:cs typeface="Calibri"/>
              </a:rPr>
              <a:t>author of  the  report  </a:t>
            </a:r>
            <a:r>
              <a:rPr lang="en-US" sz="3100" b="1" dirty="0" smtClean="0">
                <a:ln w="3200">
                  <a:solidFill>
                    <a:srgbClr val="444D26">
                      <a:shade val="75000"/>
                      <a:alpha val="25000"/>
                    </a:srgbClr>
                  </a:solidFill>
                  <a:prstDash val="solid"/>
                  <a:round/>
                </a:ln>
                <a:solidFill>
                  <a:srgbClr val="C00000"/>
                </a:solidFill>
                <a:effectLst/>
                <a:ea typeface="Calibri"/>
                <a:cs typeface="Calibri"/>
              </a:rPr>
              <a:t>message)</a:t>
            </a:r>
            <a:endParaRPr lang="en-US" sz="3100" dirty="0">
              <a:solidFill>
                <a:srgbClr val="C00000"/>
              </a:solidFill>
            </a:endParaRPr>
          </a:p>
        </p:txBody>
      </p:sp>
    </p:spTree>
    <p:extLst>
      <p:ext uri="{BB962C8B-B14F-4D97-AF65-F5344CB8AC3E}">
        <p14:creationId xmlns:p14="http://schemas.microsoft.com/office/powerpoint/2010/main" val="13181831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8600" y="1219200"/>
            <a:ext cx="8686800" cy="5486400"/>
          </a:xfrm>
        </p:spPr>
        <p:txBody>
          <a:bodyPr>
            <a:normAutofit/>
          </a:bodyPr>
          <a:lstStyle/>
          <a:p>
            <a:pPr marL="0" marR="0" lvl="0" indent="0">
              <a:lnSpc>
                <a:spcPct val="115000"/>
              </a:lnSpc>
              <a:spcBef>
                <a:spcPts val="0"/>
              </a:spcBef>
              <a:spcAft>
                <a:spcPts val="110"/>
              </a:spcAft>
              <a:buNone/>
            </a:pPr>
            <a:r>
              <a:rPr lang="en-US" sz="2800" b="1" dirty="0" smtClean="0">
                <a:latin typeface="Calibri"/>
                <a:ea typeface="Calibri"/>
                <a:cs typeface="Calibri"/>
              </a:rPr>
              <a:t>2. </a:t>
            </a:r>
            <a:r>
              <a:rPr lang="en-US" sz="2800" b="1" dirty="0">
                <a:latin typeface="Calibri"/>
                <a:ea typeface="Calibri"/>
                <a:cs typeface="Calibri"/>
              </a:rPr>
              <a:t>Do you want to be informed about the follow up of your report? </a:t>
            </a:r>
            <a:endParaRPr lang="en-US" sz="2800" b="1" dirty="0" smtClean="0">
              <a:latin typeface="Calibri"/>
              <a:ea typeface="Calibri"/>
              <a:cs typeface="Calibri"/>
            </a:endParaRPr>
          </a:p>
          <a:p>
            <a:pPr marR="0" lvl="0">
              <a:lnSpc>
                <a:spcPct val="115000"/>
              </a:lnSpc>
              <a:spcBef>
                <a:spcPts val="0"/>
              </a:spcBef>
              <a:spcAft>
                <a:spcPts val="110"/>
              </a:spcAft>
              <a:buFont typeface="Wingdings" panose="05000000000000000000" pitchFamily="2" charset="2"/>
              <a:buChar char="v"/>
            </a:pPr>
            <a:r>
              <a:rPr lang="en-US" sz="2800" b="1" dirty="0" smtClean="0">
                <a:latin typeface="Calibri"/>
                <a:ea typeface="Calibri"/>
                <a:cs typeface="Calibri"/>
              </a:rPr>
              <a:t> </a:t>
            </a:r>
            <a:r>
              <a:rPr lang="en-US" sz="2800" b="1" dirty="0" smtClean="0">
                <a:solidFill>
                  <a:schemeClr val="accent2">
                    <a:lumMod val="60000"/>
                    <a:lumOff val="40000"/>
                  </a:schemeClr>
                </a:solidFill>
                <a:latin typeface="Calibri"/>
                <a:ea typeface="Calibri"/>
                <a:cs typeface="Calibri"/>
              </a:rPr>
              <a:t>No </a:t>
            </a:r>
          </a:p>
          <a:p>
            <a:pPr marR="0" lvl="0">
              <a:lnSpc>
                <a:spcPct val="115000"/>
              </a:lnSpc>
              <a:spcBef>
                <a:spcPts val="0"/>
              </a:spcBef>
              <a:spcAft>
                <a:spcPts val="0"/>
              </a:spcAft>
              <a:buFont typeface="Wingdings" panose="05000000000000000000" pitchFamily="2" charset="2"/>
              <a:buChar char="v"/>
            </a:pPr>
            <a:r>
              <a:rPr lang="en-US" sz="2800" b="1" dirty="0" smtClean="0">
                <a:latin typeface="Calibri"/>
                <a:ea typeface="Calibri"/>
                <a:cs typeface="Calibri"/>
              </a:rPr>
              <a:t>  </a:t>
            </a:r>
            <a:r>
              <a:rPr lang="en-US" sz="2800" b="1" dirty="0" smtClean="0">
                <a:solidFill>
                  <a:schemeClr val="accent2">
                    <a:lumMod val="60000"/>
                    <a:lumOff val="40000"/>
                  </a:schemeClr>
                </a:solidFill>
                <a:latin typeface="Calibri"/>
                <a:ea typeface="Calibri"/>
                <a:cs typeface="Calibri"/>
              </a:rPr>
              <a:t>YES</a:t>
            </a:r>
            <a:r>
              <a:rPr lang="en-US" sz="2800" dirty="0" smtClean="0">
                <a:solidFill>
                  <a:schemeClr val="accent2">
                    <a:lumMod val="60000"/>
                    <a:lumOff val="40000"/>
                  </a:schemeClr>
                </a:solidFill>
                <a:latin typeface="Calibri"/>
                <a:ea typeface="Calibri"/>
                <a:cs typeface="Calibri"/>
              </a:rPr>
              <a:t> </a:t>
            </a:r>
            <a:r>
              <a:rPr lang="en-US" sz="2800" dirty="0" smtClean="0">
                <a:latin typeface="Calibri"/>
                <a:ea typeface="Calibri"/>
                <a:cs typeface="Calibri"/>
              </a:rPr>
              <a:t>    </a:t>
            </a:r>
            <a:r>
              <a:rPr lang="en-US" sz="2800" b="1" dirty="0" smtClean="0">
                <a:latin typeface="Calibri"/>
                <a:ea typeface="Calibri"/>
                <a:cs typeface="Calibri"/>
              </a:rPr>
              <a:t>How</a:t>
            </a:r>
            <a:r>
              <a:rPr lang="en-US" sz="2800" dirty="0">
                <a:latin typeface="Calibri"/>
                <a:ea typeface="Calibri"/>
                <a:cs typeface="Calibri"/>
              </a:rPr>
              <a:t>? </a:t>
            </a:r>
            <a:r>
              <a:rPr lang="en-US" sz="2800" dirty="0" smtClean="0">
                <a:latin typeface="Calibri"/>
                <a:ea typeface="Calibri"/>
                <a:cs typeface="Calibri"/>
              </a:rPr>
              <a:t>    e-mail ………………………………….., </a:t>
            </a:r>
          </a:p>
          <a:p>
            <a:pPr marL="0" marR="0" lvl="0" indent="0">
              <a:lnSpc>
                <a:spcPct val="115000"/>
              </a:lnSpc>
              <a:spcBef>
                <a:spcPts val="0"/>
              </a:spcBef>
              <a:spcAft>
                <a:spcPts val="0"/>
              </a:spcAft>
              <a:buNone/>
            </a:pPr>
            <a:r>
              <a:rPr lang="en-US" sz="2800" dirty="0" smtClean="0">
                <a:latin typeface="Calibri"/>
                <a:ea typeface="Calibri"/>
                <a:cs typeface="Calibri"/>
              </a:rPr>
              <a:t>                           </a:t>
            </a:r>
            <a:r>
              <a:rPr lang="en-US" sz="2800" b="1" dirty="0" smtClean="0">
                <a:solidFill>
                  <a:prstClr val="white"/>
                </a:solidFill>
                <a:latin typeface="Calibri"/>
                <a:ea typeface="Calibri"/>
                <a:cs typeface="Calibri"/>
              </a:rPr>
              <a:t>WhatsApp  ………………..,</a:t>
            </a:r>
            <a:r>
              <a:rPr lang="en-US" sz="2800" b="1" dirty="0" smtClean="0">
                <a:latin typeface="Calibri"/>
                <a:ea typeface="Calibri"/>
                <a:cs typeface="Calibri"/>
              </a:rPr>
              <a:t>                         </a:t>
            </a:r>
          </a:p>
          <a:p>
            <a:pPr marL="0" marR="0" lvl="0" indent="0">
              <a:lnSpc>
                <a:spcPct val="115000"/>
              </a:lnSpc>
              <a:spcBef>
                <a:spcPts val="0"/>
              </a:spcBef>
              <a:spcAft>
                <a:spcPts val="0"/>
              </a:spcAft>
              <a:buNone/>
            </a:pPr>
            <a:r>
              <a:rPr lang="en-US" sz="2800" dirty="0" smtClean="0">
                <a:latin typeface="Calibri"/>
                <a:ea typeface="Calibri"/>
                <a:cs typeface="Calibri"/>
              </a:rPr>
              <a:t>                     </a:t>
            </a:r>
            <a:r>
              <a:rPr lang="en-US" sz="2800" b="1" dirty="0" smtClean="0">
                <a:latin typeface="Calibri"/>
                <a:ea typeface="Calibri"/>
                <a:cs typeface="Calibri"/>
              </a:rPr>
              <a:t>SMS (</a:t>
            </a:r>
            <a:r>
              <a:rPr lang="en-US" sz="2800" b="1" spc="-100" dirty="0" smtClean="0">
                <a:ln w="3200">
                  <a:solidFill>
                    <a:srgbClr val="444D26">
                      <a:shade val="75000"/>
                      <a:alpha val="25000"/>
                    </a:srgbClr>
                  </a:solidFill>
                  <a:prstDash val="solid"/>
                  <a:round/>
                </a:ln>
                <a:latin typeface="Calibri"/>
                <a:ea typeface="Calibri"/>
                <a:cs typeface="Calibri"/>
              </a:rPr>
              <a:t>the  report  message  by  phone</a:t>
            </a:r>
            <a:r>
              <a:rPr lang="en-US" sz="2800" b="1" dirty="0" smtClean="0">
                <a:latin typeface="Calibri"/>
                <a:ea typeface="Calibri"/>
                <a:cs typeface="Calibri"/>
              </a:rPr>
              <a:t>)…………,</a:t>
            </a:r>
            <a:endParaRPr lang="en-US" sz="2800" b="1" dirty="0" smtClean="0">
              <a:latin typeface="Calibri"/>
              <a:ea typeface="Calibri"/>
              <a:cs typeface="Times New Roman"/>
            </a:endParaRPr>
          </a:p>
          <a:p>
            <a:pPr marL="0" marR="0" indent="0">
              <a:lnSpc>
                <a:spcPct val="115000"/>
              </a:lnSpc>
              <a:spcBef>
                <a:spcPts val="0"/>
              </a:spcBef>
              <a:spcAft>
                <a:spcPts val="0"/>
              </a:spcAft>
              <a:buNone/>
            </a:pPr>
            <a:r>
              <a:rPr lang="en-US" sz="2800" b="1" dirty="0">
                <a:latin typeface="Calibri"/>
                <a:ea typeface="Calibri"/>
                <a:cs typeface="Calibri"/>
              </a:rPr>
              <a:t> </a:t>
            </a:r>
            <a:endParaRPr lang="en-US" sz="2800" b="1" dirty="0">
              <a:latin typeface="Calibri"/>
              <a:ea typeface="Calibri"/>
              <a:cs typeface="Times New Roman"/>
            </a:endParaRPr>
          </a:p>
          <a:p>
            <a:endParaRPr lang="en-US" sz="2800" dirty="0"/>
          </a:p>
        </p:txBody>
      </p:sp>
      <p:sp>
        <p:nvSpPr>
          <p:cNvPr id="3" name="Заголовок 2"/>
          <p:cNvSpPr>
            <a:spLocks noGrp="1"/>
          </p:cNvSpPr>
          <p:nvPr>
            <p:ph type="title"/>
          </p:nvPr>
        </p:nvSpPr>
        <p:spPr>
          <a:xfrm>
            <a:off x="228600" y="152400"/>
            <a:ext cx="8686800" cy="1066800"/>
          </a:xfrm>
          <a:solidFill>
            <a:schemeClr val="accent2">
              <a:lumMod val="60000"/>
              <a:lumOff val="40000"/>
            </a:schemeClr>
          </a:solidFill>
        </p:spPr>
        <p:txBody>
          <a:bodyPr>
            <a:normAutofit/>
          </a:bodyPr>
          <a:lstStyle/>
          <a:p>
            <a:pPr marL="0" marR="0" algn="ctr">
              <a:spcBef>
                <a:spcPts val="0"/>
              </a:spcBef>
              <a:spcAft>
                <a:spcPts val="0"/>
              </a:spcAft>
            </a:pPr>
            <a:r>
              <a:rPr lang="en-US" sz="2800" b="1" dirty="0">
                <a:ln w="3200">
                  <a:solidFill>
                    <a:srgbClr val="444D26">
                      <a:shade val="75000"/>
                      <a:alpha val="25000"/>
                    </a:srgbClr>
                  </a:solidFill>
                  <a:prstDash val="solid"/>
                  <a:round/>
                </a:ln>
                <a:solidFill>
                  <a:srgbClr val="C00000"/>
                </a:solidFill>
                <a:effectLst/>
                <a:ea typeface="Calibri"/>
                <a:cs typeface="Calibri"/>
              </a:rPr>
              <a:t>B) THE REPORTER  (author  of  the  report  message)</a:t>
            </a:r>
            <a:r>
              <a:rPr lang="en-US" sz="2800" dirty="0">
                <a:ln w="3200">
                  <a:solidFill>
                    <a:srgbClr val="444D26">
                      <a:shade val="75000"/>
                      <a:alpha val="25000"/>
                    </a:srgbClr>
                  </a:solidFill>
                  <a:prstDash val="solid"/>
                  <a:round/>
                </a:ln>
                <a:effectLst/>
                <a:ea typeface="Calibri"/>
                <a:cs typeface="Times New Roman"/>
              </a:rPr>
              <a:t/>
            </a:r>
            <a:br>
              <a:rPr lang="en-US" sz="2800" dirty="0">
                <a:ln w="3200">
                  <a:solidFill>
                    <a:srgbClr val="444D26">
                      <a:shade val="75000"/>
                      <a:alpha val="25000"/>
                    </a:srgbClr>
                  </a:solidFill>
                  <a:prstDash val="solid"/>
                  <a:round/>
                </a:ln>
                <a:effectLst/>
                <a:ea typeface="Calibri"/>
                <a:cs typeface="Times New Roman"/>
              </a:rPr>
            </a:br>
            <a:r>
              <a:rPr lang="en-US" sz="2800" b="1" dirty="0" smtClean="0">
                <a:ln w="3200">
                  <a:solidFill>
                    <a:srgbClr val="444D26">
                      <a:shade val="75000"/>
                      <a:alpha val="25000"/>
                    </a:srgbClr>
                  </a:solidFill>
                  <a:prstDash val="solid"/>
                  <a:round/>
                </a:ln>
                <a:solidFill>
                  <a:srgbClr val="C00000"/>
                </a:solidFill>
                <a:effectLst/>
                <a:ea typeface="Calibri"/>
                <a:cs typeface="Times New Roman"/>
              </a:rPr>
              <a:t>(continuation)</a:t>
            </a:r>
            <a:endParaRPr lang="en-US" sz="2400" b="1" dirty="0">
              <a:solidFill>
                <a:srgbClr val="C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343400"/>
            <a:ext cx="4267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8074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763000" cy="5486400"/>
          </a:xfrm>
        </p:spPr>
        <p:txBody>
          <a:bodyPr>
            <a:normAutofit/>
          </a:bodyPr>
          <a:lstStyle/>
          <a:p>
            <a:pPr marL="0" marR="0" indent="0" algn="just">
              <a:lnSpc>
                <a:spcPct val="115000"/>
              </a:lnSpc>
              <a:spcBef>
                <a:spcPts val="0"/>
              </a:spcBef>
              <a:spcAft>
                <a:spcPts val="1000"/>
              </a:spcAft>
              <a:buNone/>
            </a:pPr>
            <a:r>
              <a:rPr lang="en-US" sz="2000" b="1" dirty="0" smtClean="0">
                <a:latin typeface="Calibri"/>
                <a:ea typeface="Calibri"/>
                <a:cs typeface="Times New Roman"/>
              </a:rPr>
              <a:t>5.1  The PYT Web page </a:t>
            </a:r>
            <a:r>
              <a:rPr lang="en-US" sz="2000" b="1" i="1" dirty="0" smtClean="0">
                <a:solidFill>
                  <a:schemeClr val="accent2">
                    <a:lumMod val="60000"/>
                    <a:lumOff val="40000"/>
                  </a:schemeClr>
                </a:solidFill>
                <a:latin typeface="Calibri"/>
                <a:ea typeface="Calibri"/>
                <a:cs typeface="Times New Roman"/>
              </a:rPr>
              <a:t>explains</a:t>
            </a:r>
            <a:r>
              <a:rPr lang="en-US" sz="2000" b="1" dirty="0" smtClean="0">
                <a:latin typeface="Calibri"/>
                <a:ea typeface="Calibri"/>
                <a:cs typeface="Times New Roman"/>
              </a:rPr>
              <a:t> the purpose of the Web site, </a:t>
            </a:r>
            <a:r>
              <a:rPr lang="en-US" sz="2000" b="1" i="1" dirty="0" smtClean="0">
                <a:solidFill>
                  <a:schemeClr val="accent2">
                    <a:lumMod val="60000"/>
                    <a:lumOff val="40000"/>
                  </a:schemeClr>
                </a:solidFill>
                <a:latin typeface="Calibri"/>
                <a:ea typeface="Calibri"/>
                <a:cs typeface="Times New Roman"/>
              </a:rPr>
              <a:t>contains</a:t>
            </a:r>
            <a:r>
              <a:rPr lang="en-US" sz="2000" b="1" dirty="0" smtClean="0">
                <a:latin typeface="Calibri"/>
                <a:ea typeface="Calibri"/>
                <a:cs typeface="Times New Roman"/>
              </a:rPr>
              <a:t> a "MESSAGE FORM", mechanisms for transmitting a message </a:t>
            </a:r>
            <a:r>
              <a:rPr lang="en-US" sz="2000" dirty="0" smtClean="0">
                <a:latin typeface="Calibri"/>
                <a:ea typeface="Calibri"/>
                <a:cs typeface="Times New Roman"/>
              </a:rPr>
              <a:t>and </a:t>
            </a:r>
            <a:r>
              <a:rPr lang="en-US" sz="2000" b="1" dirty="0" smtClean="0">
                <a:latin typeface="Calibri"/>
                <a:ea typeface="Calibri"/>
                <a:cs typeface="Times New Roman"/>
              </a:rPr>
              <a:t>subsequent actions</a:t>
            </a:r>
            <a:r>
              <a:rPr lang="en-US" sz="2000" dirty="0" smtClean="0">
                <a:latin typeface="Calibri"/>
                <a:ea typeface="Calibri"/>
                <a:cs typeface="Times New Roman"/>
              </a:rPr>
              <a:t> </a:t>
            </a:r>
            <a:r>
              <a:rPr lang="en-US" sz="2000" b="1" dirty="0" smtClean="0">
                <a:latin typeface="Calibri"/>
                <a:ea typeface="Calibri"/>
                <a:cs typeface="Times New Roman"/>
              </a:rPr>
              <a:t>regarding the message itself. </a:t>
            </a:r>
          </a:p>
          <a:p>
            <a:pPr marL="11430" marR="0" indent="-285750">
              <a:lnSpc>
                <a:spcPct val="115000"/>
              </a:lnSpc>
              <a:spcBef>
                <a:spcPts val="0"/>
              </a:spcBef>
              <a:spcAft>
                <a:spcPts val="1000"/>
              </a:spcAft>
              <a:buFont typeface="Wingdings" panose="05000000000000000000" pitchFamily="2" charset="2"/>
              <a:buChar char="v"/>
            </a:pPr>
            <a:r>
              <a:rPr lang="en-US" sz="1800" dirty="0" smtClean="0">
                <a:latin typeface="Calibri"/>
                <a:ea typeface="Calibri"/>
                <a:cs typeface="Times New Roman"/>
              </a:rPr>
              <a:t>WHAT </a:t>
            </a:r>
            <a:r>
              <a:rPr lang="en-US" sz="1800" dirty="0">
                <a:latin typeface="Calibri"/>
                <a:ea typeface="Calibri"/>
                <a:cs typeface="Times New Roman"/>
              </a:rPr>
              <a:t>TO REPORT</a:t>
            </a:r>
            <a:r>
              <a:rPr lang="en-US" sz="1800" dirty="0" smtClean="0">
                <a:latin typeface="Calibri"/>
                <a:ea typeface="Calibri"/>
                <a:cs typeface="Times New Roman"/>
              </a:rPr>
              <a:t>?  </a:t>
            </a:r>
            <a:r>
              <a:rPr lang="en-US" sz="1800" dirty="0">
                <a:latin typeface="Calibri"/>
                <a:ea typeface="Calibri"/>
                <a:cs typeface="Times New Roman"/>
              </a:rPr>
              <a:t>HOW TO REPORT</a:t>
            </a:r>
            <a:r>
              <a:rPr lang="en-US" sz="1800" dirty="0" smtClean="0">
                <a:latin typeface="Calibri"/>
                <a:ea typeface="Calibri"/>
                <a:cs typeface="Times New Roman"/>
              </a:rPr>
              <a:t>?   </a:t>
            </a:r>
            <a:r>
              <a:rPr lang="en-US" sz="1800" dirty="0">
                <a:latin typeface="Calibri"/>
                <a:ea typeface="Calibri"/>
                <a:cs typeface="Times New Roman"/>
              </a:rPr>
              <a:t>WHO SENDS THE MESSAGE</a:t>
            </a:r>
            <a:r>
              <a:rPr lang="en-US" sz="1800" dirty="0" smtClean="0">
                <a:latin typeface="Calibri"/>
                <a:ea typeface="Calibri"/>
                <a:cs typeface="Times New Roman"/>
              </a:rPr>
              <a:t>?</a:t>
            </a:r>
          </a:p>
          <a:p>
            <a:pPr marL="0" marR="0" indent="0">
              <a:lnSpc>
                <a:spcPct val="115000"/>
              </a:lnSpc>
              <a:spcBef>
                <a:spcPts val="0"/>
              </a:spcBef>
              <a:spcAft>
                <a:spcPts val="1000"/>
              </a:spcAft>
              <a:buNone/>
            </a:pPr>
            <a:r>
              <a:rPr lang="en-US" sz="1800" dirty="0" smtClean="0">
                <a:latin typeface="Calibri"/>
                <a:ea typeface="Calibri"/>
                <a:cs typeface="Times New Roman"/>
              </a:rPr>
              <a:t> </a:t>
            </a:r>
            <a:r>
              <a:rPr lang="en-US" sz="1800" dirty="0">
                <a:latin typeface="Calibri"/>
                <a:ea typeface="Calibri"/>
                <a:cs typeface="Times New Roman"/>
              </a:rPr>
              <a:t>WHAT IS HAPPENING TO THE MESSAGE?</a:t>
            </a:r>
          </a:p>
          <a:p>
            <a:pPr marL="11430" marR="0" indent="-285750">
              <a:lnSpc>
                <a:spcPct val="115000"/>
              </a:lnSpc>
              <a:spcBef>
                <a:spcPts val="0"/>
              </a:spcBef>
              <a:spcAft>
                <a:spcPts val="1000"/>
              </a:spcAft>
              <a:buFont typeface="Wingdings" panose="05000000000000000000" pitchFamily="2" charset="2"/>
              <a:buChar char="v"/>
            </a:pPr>
            <a:r>
              <a:rPr lang="en-US" sz="1800" dirty="0">
                <a:latin typeface="Calibri"/>
                <a:ea typeface="Calibri"/>
                <a:cs typeface="Times New Roman"/>
              </a:rPr>
              <a:t>ADDITIONAL </a:t>
            </a:r>
            <a:r>
              <a:rPr lang="en-US" sz="1800" dirty="0" smtClean="0">
                <a:latin typeface="Calibri"/>
                <a:ea typeface="Calibri"/>
                <a:cs typeface="Times New Roman"/>
              </a:rPr>
              <a:t> INFORMATION O N  THE  REPORTED  RISK  RELATED  SITUATION.</a:t>
            </a:r>
            <a:r>
              <a:rPr lang="en-US" sz="1600" dirty="0">
                <a:latin typeface="Calibri"/>
                <a:ea typeface="Calibri"/>
                <a:cs typeface="Times New Roman"/>
              </a:rPr>
              <a:t> </a:t>
            </a:r>
            <a:endParaRPr lang="en-US" sz="1600" dirty="0" smtClean="0">
              <a:latin typeface="Calibri"/>
              <a:ea typeface="Calibri"/>
              <a:cs typeface="Times New Roman"/>
            </a:endParaRPr>
          </a:p>
          <a:p>
            <a:pPr marL="11430" marR="0" indent="-285750">
              <a:lnSpc>
                <a:spcPct val="115000"/>
              </a:lnSpc>
              <a:spcBef>
                <a:spcPts val="0"/>
              </a:spcBef>
              <a:spcAft>
                <a:spcPts val="1000"/>
              </a:spcAft>
              <a:buFont typeface="Wingdings" panose="05000000000000000000" pitchFamily="2" charset="2"/>
              <a:buChar char="v"/>
            </a:pPr>
            <a:r>
              <a:rPr lang="en-US" sz="1800" dirty="0" smtClean="0">
                <a:latin typeface="Calibri"/>
                <a:ea typeface="Calibri"/>
                <a:cs typeface="Times New Roman"/>
              </a:rPr>
              <a:t>TRACKING  THE </a:t>
            </a:r>
            <a:r>
              <a:rPr lang="en-US" sz="1800" dirty="0" smtClean="0">
                <a:latin typeface="Sylfaen"/>
                <a:ea typeface="Calibri"/>
                <a:cs typeface="Times New Roman"/>
              </a:rPr>
              <a:t> </a:t>
            </a:r>
            <a:r>
              <a:rPr lang="en-US" sz="1800" dirty="0">
                <a:latin typeface="Calibri"/>
                <a:ea typeface="Calibri"/>
                <a:cs typeface="Times New Roman"/>
              </a:rPr>
              <a:t>FOLLOW-UP </a:t>
            </a:r>
            <a:r>
              <a:rPr lang="en-US" sz="1800" dirty="0" smtClean="0">
                <a:latin typeface="Calibri"/>
                <a:ea typeface="Calibri"/>
                <a:cs typeface="Times New Roman"/>
              </a:rPr>
              <a:t> REPORT  RELATED ACTIONS</a:t>
            </a:r>
            <a:r>
              <a:rPr lang="en-US" sz="1800" dirty="0">
                <a:latin typeface="Calibri"/>
                <a:ea typeface="Calibri"/>
                <a:cs typeface="Times New Roman"/>
              </a:rPr>
              <a:t>.</a:t>
            </a:r>
          </a:p>
          <a:p>
            <a:pPr marL="0" marR="0">
              <a:lnSpc>
                <a:spcPct val="115000"/>
              </a:lnSpc>
              <a:spcBef>
                <a:spcPts val="0"/>
              </a:spcBef>
              <a:spcAft>
                <a:spcPts val="1000"/>
              </a:spcAft>
            </a:pPr>
            <a:endParaRPr lang="en-US" sz="1800" dirty="0">
              <a:latin typeface="Calibri"/>
              <a:ea typeface="Calibri"/>
              <a:cs typeface="Times New Roman"/>
            </a:endParaRPr>
          </a:p>
          <a:p>
            <a:pPr marL="0" marR="0" algn="ctr">
              <a:lnSpc>
                <a:spcPct val="115000"/>
              </a:lnSpc>
              <a:spcBef>
                <a:spcPts val="0"/>
              </a:spcBef>
              <a:spcAft>
                <a:spcPts val="1000"/>
              </a:spcAft>
            </a:pPr>
            <a:endParaRPr lang="en-US" sz="1800" dirty="0">
              <a:latin typeface="Calibri"/>
              <a:ea typeface="Calibri"/>
              <a:cs typeface="Times New Roman"/>
            </a:endParaRPr>
          </a:p>
          <a:p>
            <a:pPr marL="0" marR="0" indent="0" algn="just">
              <a:lnSpc>
                <a:spcPct val="115000"/>
              </a:lnSpc>
              <a:spcBef>
                <a:spcPts val="0"/>
              </a:spcBef>
              <a:spcAft>
                <a:spcPts val="1000"/>
              </a:spcAft>
              <a:buNone/>
            </a:pPr>
            <a:endParaRPr lang="en-US" sz="1800" b="1" dirty="0" smtClean="0">
              <a:latin typeface="Calibri"/>
              <a:ea typeface="Calibri"/>
              <a:cs typeface="Times New Roman"/>
            </a:endParaRPr>
          </a:p>
        </p:txBody>
      </p:sp>
      <p:sp>
        <p:nvSpPr>
          <p:cNvPr id="3" name="Title 2"/>
          <p:cNvSpPr>
            <a:spLocks noGrp="1"/>
          </p:cNvSpPr>
          <p:nvPr>
            <p:ph type="title"/>
          </p:nvPr>
        </p:nvSpPr>
        <p:spPr>
          <a:xfrm>
            <a:off x="152400" y="152400"/>
            <a:ext cx="8763000" cy="1066800"/>
          </a:xfrm>
          <a:solidFill>
            <a:schemeClr val="accent2">
              <a:lumMod val="60000"/>
              <a:lumOff val="40000"/>
            </a:schemeClr>
          </a:solidFill>
        </p:spPr>
        <p:txBody>
          <a:bodyPr>
            <a:normAutofit fontScale="90000"/>
          </a:bodyPr>
          <a:lstStyle/>
          <a:p>
            <a:pPr marL="0" marR="0" algn="ctr">
              <a:spcBef>
                <a:spcPts val="0"/>
              </a:spcBef>
              <a:spcAft>
                <a:spcPts val="0"/>
              </a:spcAft>
            </a:pPr>
            <a:r>
              <a:rPr lang="en-US" sz="3600" b="1" dirty="0" smtClean="0">
                <a:solidFill>
                  <a:srgbClr val="C00000"/>
                </a:solidFill>
                <a:effectLst/>
                <a:ea typeface="Calibri"/>
                <a:cs typeface="Times New Roman"/>
              </a:rPr>
              <a:t>5.  BRIEF  CONTENT  </a:t>
            </a:r>
            <a:br>
              <a:rPr lang="en-US" sz="3600" b="1" dirty="0" smtClean="0">
                <a:solidFill>
                  <a:srgbClr val="C00000"/>
                </a:solidFill>
                <a:effectLst/>
                <a:ea typeface="Calibri"/>
                <a:cs typeface="Times New Roman"/>
              </a:rPr>
            </a:br>
            <a:r>
              <a:rPr lang="en-US" sz="3100" b="1" dirty="0" smtClean="0">
                <a:solidFill>
                  <a:srgbClr val="C00000"/>
                </a:solidFill>
                <a:effectLst/>
                <a:ea typeface="Calibri"/>
                <a:cs typeface="Times New Roman"/>
              </a:rPr>
              <a:t>OF  "PROTECT  YOUR  TERRITORY“  REGIONAL  WEB  PAGE</a:t>
            </a:r>
            <a:endParaRPr lang="en-US" sz="3100" dirty="0">
              <a:solidFill>
                <a:srgbClr val="C00000"/>
              </a:solidFill>
              <a:effectLst/>
              <a:ea typeface="Calibri"/>
              <a:cs typeface="Times New Roman"/>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4267200"/>
            <a:ext cx="4267199" cy="2362200"/>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267200"/>
            <a:ext cx="4038600" cy="2362200"/>
          </a:xfrm>
          <a:prstGeom prst="rect">
            <a:avLst/>
          </a:prstGeom>
          <a:ln/>
          <a:extLst/>
        </p:spPr>
        <p:style>
          <a:lnRef idx="3">
            <a:schemeClr val="lt1"/>
          </a:lnRef>
          <a:fillRef idx="1">
            <a:schemeClr val="accent6"/>
          </a:fillRef>
          <a:effectRef idx="1">
            <a:schemeClr val="accent6"/>
          </a:effectRef>
          <a:fontRef idx="minor">
            <a:schemeClr val="lt1"/>
          </a:fontRef>
        </p:style>
      </p:pic>
    </p:spTree>
    <p:extLst>
      <p:ext uri="{BB962C8B-B14F-4D97-AF65-F5344CB8AC3E}">
        <p14:creationId xmlns:p14="http://schemas.microsoft.com/office/powerpoint/2010/main" val="29742117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839200" cy="5562600"/>
          </a:xfrm>
        </p:spPr>
        <p:txBody>
          <a:bodyPr>
            <a:normAutofit fontScale="25000" lnSpcReduction="20000"/>
          </a:bodyPr>
          <a:lstStyle/>
          <a:p>
            <a:pPr marL="0" indent="0" algn="just">
              <a:buNone/>
            </a:pPr>
            <a:r>
              <a:rPr lang="en-US" sz="9600" b="1" spc="-100" dirty="0" smtClean="0">
                <a:ln w="3200">
                  <a:solidFill>
                    <a:srgbClr val="444D26">
                      <a:shade val="75000"/>
                      <a:alpha val="25000"/>
                    </a:srgbClr>
                  </a:solidFill>
                  <a:prstDash val="solid"/>
                  <a:round/>
                </a:ln>
                <a:solidFill>
                  <a:schemeClr val="accent2">
                    <a:lumMod val="60000"/>
                    <a:lumOff val="40000"/>
                  </a:schemeClr>
                </a:solidFill>
                <a:latin typeface="Calibri"/>
                <a:ea typeface="Calibri"/>
                <a:cs typeface="Times New Roman"/>
              </a:rPr>
              <a:t>5.2 The page </a:t>
            </a:r>
            <a:r>
              <a:rPr lang="en-US" sz="9600" b="1" i="1" spc="-100" dirty="0" smtClean="0">
                <a:ln w="3200">
                  <a:solidFill>
                    <a:srgbClr val="444D26">
                      <a:shade val="75000"/>
                      <a:alpha val="25000"/>
                    </a:srgbClr>
                  </a:solidFill>
                  <a:prstDash val="solid"/>
                  <a:round/>
                </a:ln>
                <a:solidFill>
                  <a:schemeClr val="accent2">
                    <a:lumMod val="60000"/>
                    <a:lumOff val="40000"/>
                  </a:schemeClr>
                </a:solidFill>
                <a:latin typeface="Calibri"/>
                <a:ea typeface="Calibri"/>
                <a:cs typeface="Times New Roman"/>
              </a:rPr>
              <a:t>also contains</a:t>
            </a:r>
            <a:r>
              <a:rPr lang="en-US" sz="9600" b="1" spc="-100" dirty="0" smtClean="0">
                <a:ln w="3200">
                  <a:solidFill>
                    <a:srgbClr val="444D26">
                      <a:shade val="75000"/>
                      <a:alpha val="25000"/>
                    </a:srgbClr>
                  </a:solidFill>
                  <a:prstDash val="solid"/>
                  <a:round/>
                </a:ln>
                <a:solidFill>
                  <a:schemeClr val="accent2">
                    <a:lumMod val="60000"/>
                    <a:lumOff val="40000"/>
                  </a:schemeClr>
                </a:solidFill>
                <a:latin typeface="Calibri"/>
                <a:ea typeface="Calibri"/>
                <a:cs typeface="Times New Roman"/>
              </a:rPr>
              <a:t> educational information </a:t>
            </a:r>
            <a:r>
              <a:rPr lang="en-US" sz="9600" b="1" spc="-100" dirty="0" smtClean="0">
                <a:ln w="3200">
                  <a:solidFill>
                    <a:srgbClr val="444D26">
                      <a:shade val="75000"/>
                      <a:alpha val="25000"/>
                    </a:srgbClr>
                  </a:solidFill>
                  <a:prstDash val="solid"/>
                  <a:round/>
                </a:ln>
                <a:solidFill>
                  <a:srgbClr val="F9F9F9"/>
                </a:solidFill>
                <a:latin typeface="Calibri"/>
                <a:ea typeface="Calibri"/>
                <a:cs typeface="Times New Roman"/>
              </a:rPr>
              <a:t>about the territory and people, about effective steps aimed at disaster risk reduction, increasing the attractiveness of the territory for living, for effective application of forces and means, and tourism development.</a:t>
            </a:r>
          </a:p>
          <a:p>
            <a:pPr marR="0">
              <a:lnSpc>
                <a:spcPct val="115000"/>
              </a:lnSpc>
              <a:spcBef>
                <a:spcPts val="0"/>
              </a:spcBef>
              <a:spcAft>
                <a:spcPts val="1000"/>
              </a:spcAft>
              <a:buFont typeface="Wingdings" panose="05000000000000000000" pitchFamily="2" charset="2"/>
              <a:buChar char="v"/>
            </a:pPr>
            <a:r>
              <a:rPr lang="en-US" sz="6400" b="1" dirty="0" smtClean="0">
                <a:latin typeface="Calibri"/>
                <a:ea typeface="Calibri"/>
                <a:cs typeface="Times New Roman"/>
              </a:rPr>
              <a:t>NEWS  ABOUT  EFFECTIVE  STEPS  FOR  </a:t>
            </a:r>
            <a:r>
              <a:rPr lang="en-US" sz="6400" b="1" dirty="0">
                <a:latin typeface="Calibri"/>
                <a:ea typeface="Calibri"/>
                <a:cs typeface="Times New Roman"/>
              </a:rPr>
              <a:t>DISASTER </a:t>
            </a:r>
            <a:r>
              <a:rPr lang="en-US" sz="6400" b="1" dirty="0" smtClean="0">
                <a:latin typeface="Calibri"/>
                <a:ea typeface="Calibri"/>
                <a:cs typeface="Times New Roman"/>
              </a:rPr>
              <a:t> RISK  REDUCTION</a:t>
            </a:r>
            <a:r>
              <a:rPr lang="en-US" sz="6400" b="1" dirty="0">
                <a:latin typeface="Calibri"/>
                <a:ea typeface="Calibri"/>
                <a:cs typeface="Times New Roman"/>
              </a:rPr>
              <a:t>.</a:t>
            </a:r>
          </a:p>
          <a:p>
            <a:pPr marR="0">
              <a:lnSpc>
                <a:spcPct val="115000"/>
              </a:lnSpc>
              <a:spcBef>
                <a:spcPts val="0"/>
              </a:spcBef>
              <a:spcAft>
                <a:spcPts val="1000"/>
              </a:spcAft>
              <a:buClr>
                <a:schemeClr val="accent2">
                  <a:lumMod val="60000"/>
                  <a:lumOff val="40000"/>
                </a:schemeClr>
              </a:buClr>
              <a:buFont typeface="Wingdings" panose="05000000000000000000" pitchFamily="2" charset="2"/>
              <a:buChar char="v"/>
            </a:pPr>
            <a:r>
              <a:rPr lang="en-US" sz="6400" b="1" dirty="0" smtClean="0">
                <a:latin typeface="Calibri"/>
                <a:ea typeface="Calibri"/>
                <a:cs typeface="Times New Roman"/>
              </a:rPr>
              <a:t>MEDIA  </a:t>
            </a:r>
            <a:r>
              <a:rPr lang="en-US" sz="6400" b="1" dirty="0">
                <a:latin typeface="Calibri"/>
                <a:ea typeface="Calibri"/>
                <a:cs typeface="Times New Roman"/>
              </a:rPr>
              <a:t>REVIEW</a:t>
            </a:r>
            <a:r>
              <a:rPr lang="en-US" sz="6400" b="1" dirty="0" smtClean="0">
                <a:latin typeface="Calibri"/>
                <a:ea typeface="Calibri"/>
                <a:cs typeface="Times New Roman"/>
              </a:rPr>
              <a:t>.  </a:t>
            </a:r>
          </a:p>
          <a:p>
            <a:pPr marR="0">
              <a:lnSpc>
                <a:spcPct val="115000"/>
              </a:lnSpc>
              <a:spcBef>
                <a:spcPts val="0"/>
              </a:spcBef>
              <a:spcAft>
                <a:spcPts val="1000"/>
              </a:spcAft>
              <a:buClr>
                <a:schemeClr val="accent2">
                  <a:lumMod val="60000"/>
                  <a:lumOff val="40000"/>
                </a:schemeClr>
              </a:buClr>
              <a:buFont typeface="Wingdings" panose="05000000000000000000" pitchFamily="2" charset="2"/>
              <a:buChar char="v"/>
            </a:pPr>
            <a:r>
              <a:rPr lang="en-US" sz="6400" b="1" dirty="0" smtClean="0">
                <a:latin typeface="Calibri"/>
                <a:ea typeface="Calibri"/>
                <a:cs typeface="Times New Roman"/>
              </a:rPr>
              <a:t> </a:t>
            </a:r>
            <a:r>
              <a:rPr lang="en-US" sz="6400" b="1" dirty="0">
                <a:latin typeface="Calibri"/>
                <a:ea typeface="Calibri"/>
                <a:cs typeface="Times New Roman"/>
              </a:rPr>
              <a:t>AWARENESS </a:t>
            </a:r>
            <a:r>
              <a:rPr lang="en-US" sz="6400" b="1" dirty="0" smtClean="0">
                <a:latin typeface="Calibri"/>
                <a:ea typeface="Calibri"/>
                <a:cs typeface="Times New Roman"/>
              </a:rPr>
              <a:t> OF  </a:t>
            </a:r>
            <a:r>
              <a:rPr lang="en-US" sz="6400" b="1" dirty="0">
                <a:latin typeface="Calibri"/>
                <a:ea typeface="Calibri"/>
                <a:cs typeface="Times New Roman"/>
              </a:rPr>
              <a:t>PROBABLE</a:t>
            </a:r>
            <a:r>
              <a:rPr lang="en-US" sz="6400" b="1" dirty="0" smtClean="0">
                <a:latin typeface="Calibri"/>
                <a:ea typeface="Calibri"/>
                <a:cs typeface="Times New Roman"/>
              </a:rPr>
              <a:t>,  FREQUENTLY  </a:t>
            </a:r>
            <a:r>
              <a:rPr lang="en-US" sz="6400" b="1" dirty="0">
                <a:latin typeface="Calibri"/>
                <a:ea typeface="Calibri"/>
                <a:cs typeface="Times New Roman"/>
              </a:rPr>
              <a:t>REPEATED </a:t>
            </a:r>
            <a:r>
              <a:rPr lang="en-US" sz="6400" b="1" dirty="0" smtClean="0">
                <a:latin typeface="Calibri"/>
                <a:ea typeface="Calibri"/>
                <a:cs typeface="Times New Roman"/>
              </a:rPr>
              <a:t> IN  THIS  AREA  DISASTER  RISKS</a:t>
            </a:r>
            <a:r>
              <a:rPr lang="en-US" sz="6400" b="1" dirty="0">
                <a:latin typeface="Calibri"/>
                <a:ea typeface="Calibri"/>
                <a:cs typeface="Times New Roman"/>
              </a:rPr>
              <a:t>.</a:t>
            </a:r>
          </a:p>
          <a:p>
            <a:pPr marR="0">
              <a:lnSpc>
                <a:spcPct val="115000"/>
              </a:lnSpc>
              <a:spcBef>
                <a:spcPts val="0"/>
              </a:spcBef>
              <a:spcAft>
                <a:spcPts val="1000"/>
              </a:spcAft>
              <a:buFont typeface="Wingdings" panose="05000000000000000000" pitchFamily="2" charset="2"/>
              <a:buChar char="v"/>
            </a:pPr>
            <a:r>
              <a:rPr lang="en-US" sz="6400" b="1" dirty="0">
                <a:latin typeface="Calibri"/>
                <a:ea typeface="Calibri"/>
                <a:cs typeface="Times New Roman"/>
              </a:rPr>
              <a:t>TERRITORY AND PEOPLE</a:t>
            </a:r>
          </a:p>
          <a:p>
            <a:pPr marR="0">
              <a:lnSpc>
                <a:spcPct val="115000"/>
              </a:lnSpc>
              <a:spcBef>
                <a:spcPts val="0"/>
              </a:spcBef>
              <a:spcAft>
                <a:spcPts val="1000"/>
              </a:spcAft>
              <a:buFont typeface="Wingdings" panose="05000000000000000000" pitchFamily="2" charset="2"/>
              <a:buChar char="v"/>
            </a:pPr>
            <a:r>
              <a:rPr lang="en-US" sz="6400" b="1" dirty="0">
                <a:latin typeface="Calibri"/>
                <a:ea typeface="Calibri"/>
                <a:cs typeface="Times New Roman"/>
              </a:rPr>
              <a:t>ABOUT EFFECTIVE STEPS TO:</a:t>
            </a:r>
          </a:p>
          <a:p>
            <a:pPr marR="0" lvl="0">
              <a:spcBef>
                <a:spcPts val="0"/>
              </a:spcBef>
              <a:spcAft>
                <a:spcPts val="0"/>
              </a:spcAft>
              <a:buClr>
                <a:schemeClr val="tx1"/>
              </a:buClr>
              <a:buFont typeface="Wingdings" panose="05000000000000000000" pitchFamily="2" charset="2"/>
              <a:buChar char="Ø"/>
            </a:pPr>
            <a:r>
              <a:rPr lang="en-US" sz="6400" b="1" dirty="0" smtClean="0">
                <a:latin typeface="Calibri"/>
                <a:ea typeface="Calibri"/>
                <a:cs typeface="Times New Roman"/>
              </a:rPr>
              <a:t> </a:t>
            </a:r>
            <a:r>
              <a:rPr lang="en-US" sz="6400" b="1" dirty="0">
                <a:latin typeface="Calibri"/>
                <a:ea typeface="Calibri"/>
                <a:cs typeface="Times New Roman"/>
              </a:rPr>
              <a:t>INCREASE THE ATTRACTIVENESS OF THE </a:t>
            </a:r>
            <a:r>
              <a:rPr lang="en-US" sz="6400" b="1" dirty="0" smtClean="0">
                <a:latin typeface="Calibri"/>
                <a:ea typeface="Calibri"/>
                <a:cs typeface="Times New Roman"/>
              </a:rPr>
              <a:t>TERRITORY</a:t>
            </a:r>
          </a:p>
          <a:p>
            <a:pPr marR="0">
              <a:spcBef>
                <a:spcPts val="0"/>
              </a:spcBef>
              <a:spcAft>
                <a:spcPts val="0"/>
              </a:spcAft>
              <a:buClr>
                <a:schemeClr val="tx1"/>
              </a:buClr>
              <a:buFont typeface="Courier New" panose="02070309020205020404" pitchFamily="49" charset="0"/>
              <a:buChar char="o"/>
            </a:pPr>
            <a:endParaRPr lang="en-US" sz="6400" b="1" i="1" dirty="0">
              <a:latin typeface="Calibri"/>
              <a:ea typeface="Calibri"/>
              <a:cs typeface="Times New Roman"/>
            </a:endParaRPr>
          </a:p>
          <a:p>
            <a:pPr marR="0">
              <a:spcBef>
                <a:spcPts val="0"/>
              </a:spcBef>
              <a:spcAft>
                <a:spcPts val="0"/>
              </a:spcAft>
              <a:buClr>
                <a:schemeClr val="accent2">
                  <a:lumMod val="60000"/>
                  <a:lumOff val="40000"/>
                </a:schemeClr>
              </a:buClr>
              <a:buFont typeface="Courier New" panose="02070309020205020404" pitchFamily="49" charset="0"/>
              <a:buChar char="o"/>
            </a:pPr>
            <a:r>
              <a:rPr lang="en-US" sz="6400" b="1" i="1" dirty="0" smtClean="0">
                <a:latin typeface="Calibri"/>
                <a:ea typeface="Calibri"/>
                <a:cs typeface="Times New Roman"/>
              </a:rPr>
              <a:t> FOR LIVING,</a:t>
            </a:r>
            <a:endParaRPr lang="en-US" sz="6400" b="1" dirty="0" smtClean="0">
              <a:latin typeface="Calibri"/>
              <a:ea typeface="Calibri"/>
              <a:cs typeface="Times New Roman"/>
            </a:endParaRPr>
          </a:p>
          <a:p>
            <a:pPr marR="0">
              <a:spcBef>
                <a:spcPts val="0"/>
              </a:spcBef>
              <a:spcAft>
                <a:spcPts val="0"/>
              </a:spcAft>
              <a:buClr>
                <a:schemeClr val="accent2">
                  <a:lumMod val="60000"/>
                  <a:lumOff val="40000"/>
                </a:schemeClr>
              </a:buClr>
              <a:buFont typeface="Courier New" panose="02070309020205020404" pitchFamily="49" charset="0"/>
              <a:buChar char="o"/>
            </a:pPr>
            <a:r>
              <a:rPr lang="en-US" sz="6400" b="1" i="1" dirty="0" smtClean="0">
                <a:latin typeface="Calibri"/>
                <a:ea typeface="Calibri"/>
                <a:cs typeface="Times New Roman"/>
              </a:rPr>
              <a:t> </a:t>
            </a:r>
            <a:r>
              <a:rPr lang="en-US" sz="6400" b="1" i="1" dirty="0">
                <a:latin typeface="Calibri"/>
                <a:ea typeface="Calibri"/>
                <a:cs typeface="Times New Roman"/>
              </a:rPr>
              <a:t>FOR THE EFFICIENT</a:t>
            </a:r>
            <a:r>
              <a:rPr lang="en-US" sz="6400" b="1" dirty="0">
                <a:latin typeface="Calibri"/>
                <a:ea typeface="Calibri"/>
                <a:cs typeface="Times New Roman"/>
              </a:rPr>
              <a:t> APPLICATION OF FORCES AND MEANS</a:t>
            </a:r>
            <a:r>
              <a:rPr lang="en-US" sz="6400" b="1" dirty="0" smtClean="0">
                <a:latin typeface="Calibri"/>
                <a:ea typeface="Calibri"/>
                <a:cs typeface="Times New Roman"/>
              </a:rPr>
              <a:t>,</a:t>
            </a:r>
            <a:r>
              <a:rPr lang="en-US" sz="6400" b="1" dirty="0">
                <a:latin typeface="Calibri"/>
                <a:ea typeface="Calibri"/>
                <a:cs typeface="Times New Roman"/>
              </a:rPr>
              <a:t> </a:t>
            </a:r>
          </a:p>
          <a:p>
            <a:pPr marR="0" lvl="0">
              <a:lnSpc>
                <a:spcPct val="115000"/>
              </a:lnSpc>
              <a:spcBef>
                <a:spcPts val="0"/>
              </a:spcBef>
              <a:spcAft>
                <a:spcPts val="1000"/>
              </a:spcAft>
              <a:buClr>
                <a:schemeClr val="accent3">
                  <a:lumMod val="60000"/>
                  <a:lumOff val="40000"/>
                </a:schemeClr>
              </a:buClr>
              <a:buFont typeface="Courier New" panose="02070309020205020404" pitchFamily="49" charset="0"/>
              <a:buChar char="o"/>
            </a:pPr>
            <a:r>
              <a:rPr lang="en-US" sz="6400" b="1" i="1" dirty="0" smtClean="0">
                <a:latin typeface="Calibri"/>
                <a:ea typeface="Calibri"/>
                <a:cs typeface="Times New Roman"/>
              </a:rPr>
              <a:t>AND FOR THE DEVELOPMENT OF TOURISM.</a:t>
            </a:r>
          </a:p>
          <a:p>
            <a:pPr algn="just">
              <a:buFont typeface="Wingdings" panose="05000000000000000000" pitchFamily="2" charset="2"/>
              <a:buChar char="v"/>
            </a:pPr>
            <a:r>
              <a:rPr lang="en-US" sz="6400" dirty="0">
                <a:latin typeface="Calibri"/>
                <a:ea typeface="Calibri"/>
                <a:cs typeface="Times New Roman"/>
              </a:rPr>
              <a:t> </a:t>
            </a:r>
            <a:r>
              <a:rPr lang="en-US" sz="6400" b="1" dirty="0">
                <a:latin typeface="Calibri"/>
                <a:ea typeface="Calibri"/>
                <a:cs typeface="Times New Roman"/>
              </a:rPr>
              <a:t>ABOUT US</a:t>
            </a:r>
            <a:endParaRPr lang="en-US" sz="6400" b="1" spc="-100" dirty="0">
              <a:ln w="3200">
                <a:solidFill>
                  <a:srgbClr val="444D26">
                    <a:shade val="75000"/>
                    <a:alpha val="25000"/>
                  </a:srgbClr>
                </a:solidFill>
                <a:prstDash val="solid"/>
                <a:round/>
              </a:ln>
              <a:solidFill>
                <a:srgbClr val="F9F9F9"/>
              </a:solidFill>
              <a:latin typeface="Calibri"/>
              <a:ea typeface="Calibri"/>
              <a:cs typeface="Times New Roman"/>
            </a:endParaRPr>
          </a:p>
          <a:p>
            <a:pPr marL="0" marR="0" indent="0" algn="just">
              <a:spcBef>
                <a:spcPts val="0"/>
              </a:spcBef>
              <a:spcAft>
                <a:spcPts val="0"/>
              </a:spcAft>
              <a:buNone/>
            </a:pPr>
            <a:r>
              <a:rPr lang="en-US" sz="9600" b="1" dirty="0" smtClean="0">
                <a:solidFill>
                  <a:schemeClr val="accent2">
                    <a:lumMod val="60000"/>
                    <a:lumOff val="40000"/>
                  </a:schemeClr>
                </a:solidFill>
                <a:latin typeface="Calibri"/>
                <a:ea typeface="Calibri"/>
                <a:cs typeface="Times New Roman"/>
              </a:rPr>
              <a:t>5.3</a:t>
            </a:r>
            <a:r>
              <a:rPr lang="en-US" sz="9600" dirty="0" smtClean="0">
                <a:latin typeface="Calibri"/>
                <a:ea typeface="Calibri"/>
                <a:cs typeface="Times New Roman"/>
              </a:rPr>
              <a:t> </a:t>
            </a:r>
            <a:r>
              <a:rPr lang="en-US" sz="9600" dirty="0">
                <a:latin typeface="Calibri"/>
                <a:ea typeface="Calibri"/>
                <a:cs typeface="Times New Roman"/>
              </a:rPr>
              <a:t>A more detailed reference to the content of the “Protect Your Territory” universal regional </a:t>
            </a:r>
            <a:r>
              <a:rPr lang="en-US" sz="9600" i="1" dirty="0">
                <a:latin typeface="Calibri"/>
                <a:ea typeface="Calibri"/>
                <a:cs typeface="Times New Roman"/>
              </a:rPr>
              <a:t>Web page</a:t>
            </a:r>
            <a:r>
              <a:rPr lang="en-US" sz="9600" dirty="0">
                <a:latin typeface="Calibri"/>
                <a:ea typeface="Calibri"/>
                <a:cs typeface="Times New Roman"/>
              </a:rPr>
              <a:t> (the case of Armenia), as well as to issues related to its development and ensuring regular and effective functioning, is made in the following section </a:t>
            </a:r>
            <a:r>
              <a:rPr lang="en-US" sz="9600" b="1" dirty="0" smtClean="0">
                <a:latin typeface="Calibri"/>
                <a:ea typeface="Calibri"/>
                <a:cs typeface="Times New Roman"/>
              </a:rPr>
              <a:t>6.</a:t>
            </a:r>
            <a:r>
              <a:rPr lang="en-US" sz="9600" dirty="0" smtClean="0">
                <a:latin typeface="Calibri"/>
                <a:ea typeface="Calibri"/>
                <a:cs typeface="Times New Roman"/>
              </a:rPr>
              <a:t> </a:t>
            </a:r>
            <a:r>
              <a:rPr lang="en-US" sz="9600" dirty="0">
                <a:latin typeface="Calibri"/>
                <a:ea typeface="Calibri"/>
                <a:cs typeface="Times New Roman"/>
              </a:rPr>
              <a:t>of this paper.</a:t>
            </a:r>
          </a:p>
          <a:p>
            <a:pPr marL="0" marR="0" indent="0" algn="just">
              <a:lnSpc>
                <a:spcPct val="115000"/>
              </a:lnSpc>
              <a:spcBef>
                <a:spcPts val="0"/>
              </a:spcBef>
              <a:spcAft>
                <a:spcPts val="1000"/>
              </a:spcAft>
              <a:buNone/>
            </a:pPr>
            <a:r>
              <a:rPr lang="en-US" sz="9600" dirty="0">
                <a:latin typeface="Calibri"/>
                <a:ea typeface="Calibri"/>
                <a:cs typeface="Times New Roman"/>
              </a:rPr>
              <a:t> </a:t>
            </a:r>
          </a:p>
          <a:p>
            <a:pPr marL="0" indent="0" algn="just">
              <a:buNone/>
            </a:pPr>
            <a:endParaRPr lang="en-US" sz="4900" b="1" spc="-100" dirty="0" smtClean="0">
              <a:ln w="3200">
                <a:solidFill>
                  <a:srgbClr val="444D26">
                    <a:shade val="75000"/>
                    <a:alpha val="25000"/>
                  </a:srgbClr>
                </a:solidFill>
                <a:prstDash val="solid"/>
                <a:round/>
              </a:ln>
              <a:solidFill>
                <a:srgbClr val="F9F9F9"/>
              </a:solidFill>
              <a:latin typeface="Calibri"/>
              <a:ea typeface="Calibri"/>
              <a:cs typeface="Times New Roman"/>
            </a:endParaRPr>
          </a:p>
          <a:p>
            <a:pPr marL="0" indent="0" algn="just">
              <a:buNone/>
            </a:pPr>
            <a:endParaRPr lang="en-US" sz="4900" b="1" spc="-100" dirty="0">
              <a:ln w="3200">
                <a:solidFill>
                  <a:srgbClr val="444D26">
                    <a:shade val="75000"/>
                    <a:alpha val="25000"/>
                  </a:srgbClr>
                </a:solidFill>
                <a:prstDash val="solid"/>
                <a:round/>
              </a:ln>
              <a:solidFill>
                <a:srgbClr val="F9F9F9"/>
              </a:solidFill>
              <a:latin typeface="Calibri"/>
              <a:ea typeface="Calibri"/>
              <a:cs typeface="Times New Roman"/>
            </a:endParaRPr>
          </a:p>
          <a:p>
            <a:pPr marL="0" indent="0" algn="just">
              <a:buNone/>
            </a:pPr>
            <a:endParaRPr lang="en-US" sz="4900" b="1" spc="-100" dirty="0" smtClean="0">
              <a:ln w="3200">
                <a:solidFill>
                  <a:srgbClr val="444D26">
                    <a:shade val="75000"/>
                    <a:alpha val="25000"/>
                  </a:srgbClr>
                </a:solidFill>
                <a:prstDash val="solid"/>
                <a:round/>
              </a:ln>
              <a:solidFill>
                <a:srgbClr val="F9F9F9"/>
              </a:solidFill>
              <a:latin typeface="Calibri"/>
              <a:ea typeface="Calibri"/>
              <a:cs typeface="Times New Roman"/>
            </a:endParaRPr>
          </a:p>
          <a:p>
            <a:pPr marL="0" indent="0" algn="just">
              <a:buNone/>
            </a:pPr>
            <a:endParaRPr lang="en-US" sz="4900" b="1" spc="-100" dirty="0">
              <a:ln w="3200">
                <a:solidFill>
                  <a:srgbClr val="444D26">
                    <a:shade val="75000"/>
                    <a:alpha val="25000"/>
                  </a:srgbClr>
                </a:solidFill>
                <a:prstDash val="solid"/>
                <a:round/>
              </a:ln>
              <a:solidFill>
                <a:srgbClr val="F9F9F9"/>
              </a:solidFill>
              <a:latin typeface="Calibri"/>
              <a:ea typeface="Calibri"/>
              <a:cs typeface="Times New Roman"/>
            </a:endParaRPr>
          </a:p>
          <a:p>
            <a:pPr marL="0" indent="0" algn="just">
              <a:buNone/>
            </a:pPr>
            <a:endParaRPr lang="en-US" sz="4900" b="1" spc="-100" dirty="0" smtClean="0">
              <a:ln w="3200">
                <a:solidFill>
                  <a:srgbClr val="444D26">
                    <a:shade val="75000"/>
                    <a:alpha val="25000"/>
                  </a:srgbClr>
                </a:solidFill>
                <a:prstDash val="solid"/>
                <a:round/>
              </a:ln>
              <a:solidFill>
                <a:srgbClr val="F9F9F9"/>
              </a:solidFill>
              <a:latin typeface="Calibri"/>
              <a:ea typeface="Calibri"/>
              <a:cs typeface="Times New Roman"/>
            </a:endParaRPr>
          </a:p>
          <a:p>
            <a:pPr marL="0" indent="0" algn="just">
              <a:buNone/>
            </a:pPr>
            <a:r>
              <a:rPr lang="en-US" sz="4900" b="1" spc="-100" dirty="0" smtClean="0">
                <a:ln w="3200">
                  <a:solidFill>
                    <a:srgbClr val="444D26">
                      <a:shade val="75000"/>
                      <a:alpha val="25000"/>
                    </a:srgbClr>
                  </a:solidFill>
                  <a:prstDash val="solid"/>
                  <a:round/>
                </a:ln>
                <a:solidFill>
                  <a:srgbClr val="F9F9F9"/>
                </a:solidFill>
                <a:latin typeface="Calibri"/>
                <a:cs typeface="Times New Roman"/>
              </a:rPr>
              <a:t>………..</a:t>
            </a:r>
            <a:endParaRPr lang="en-US" sz="4900" dirty="0"/>
          </a:p>
        </p:txBody>
      </p:sp>
      <p:sp>
        <p:nvSpPr>
          <p:cNvPr id="3" name="Title 2"/>
          <p:cNvSpPr>
            <a:spLocks noGrp="1"/>
          </p:cNvSpPr>
          <p:nvPr>
            <p:ph type="title"/>
          </p:nvPr>
        </p:nvSpPr>
        <p:spPr>
          <a:xfrm>
            <a:off x="152400" y="76200"/>
            <a:ext cx="8839200" cy="1066800"/>
          </a:xfrm>
          <a:solidFill>
            <a:schemeClr val="accent2">
              <a:lumMod val="60000"/>
              <a:lumOff val="40000"/>
            </a:schemeClr>
          </a:solidFill>
        </p:spPr>
        <p:txBody>
          <a:bodyPr>
            <a:noAutofit/>
          </a:bodyPr>
          <a:lstStyle/>
          <a:p>
            <a:pPr marL="0" marR="0" algn="ctr">
              <a:lnSpc>
                <a:spcPct val="115000"/>
              </a:lnSpc>
              <a:spcBef>
                <a:spcPts val="0"/>
              </a:spcBef>
              <a:spcAft>
                <a:spcPts val="1000"/>
              </a:spcAft>
            </a:pPr>
            <a:r>
              <a:rPr lang="en-US" sz="3200" b="1" dirty="0" smtClean="0">
                <a:ln w="3200">
                  <a:solidFill>
                    <a:srgbClr val="444D26">
                      <a:shade val="75000"/>
                      <a:alpha val="25000"/>
                    </a:srgbClr>
                  </a:solidFill>
                  <a:prstDash val="solid"/>
                  <a:round/>
                </a:ln>
                <a:solidFill>
                  <a:srgbClr val="C00000"/>
                </a:solidFill>
                <a:effectLst/>
                <a:ea typeface="Calibri"/>
                <a:cs typeface="Times New Roman"/>
              </a:rPr>
              <a:t>  BRIEF  CONTENT  </a:t>
            </a:r>
            <a:r>
              <a:rPr lang="en-US" sz="3200" b="1" dirty="0">
                <a:ln w="3200">
                  <a:solidFill>
                    <a:srgbClr val="444D26">
                      <a:shade val="75000"/>
                      <a:alpha val="25000"/>
                    </a:srgbClr>
                  </a:solidFill>
                  <a:prstDash val="solid"/>
                  <a:round/>
                </a:ln>
                <a:solidFill>
                  <a:srgbClr val="C00000"/>
                </a:solidFill>
                <a:effectLst/>
                <a:ea typeface="Calibri"/>
                <a:cs typeface="Times New Roman"/>
              </a:rPr>
              <a:t/>
            </a:r>
            <a:br>
              <a:rPr lang="en-US" sz="3200" b="1" dirty="0">
                <a:ln w="3200">
                  <a:solidFill>
                    <a:srgbClr val="444D26">
                      <a:shade val="75000"/>
                      <a:alpha val="25000"/>
                    </a:srgbClr>
                  </a:solidFill>
                  <a:prstDash val="solid"/>
                  <a:round/>
                </a:ln>
                <a:solidFill>
                  <a:srgbClr val="C00000"/>
                </a:solidFill>
                <a:effectLst/>
                <a:ea typeface="Calibri"/>
                <a:cs typeface="Times New Roman"/>
              </a:rPr>
            </a:br>
            <a:r>
              <a:rPr lang="en-US" sz="2800" b="1" dirty="0">
                <a:ln w="3200">
                  <a:solidFill>
                    <a:srgbClr val="444D26">
                      <a:shade val="75000"/>
                      <a:alpha val="25000"/>
                    </a:srgbClr>
                  </a:solidFill>
                  <a:prstDash val="solid"/>
                  <a:round/>
                </a:ln>
                <a:solidFill>
                  <a:srgbClr val="C00000"/>
                </a:solidFill>
                <a:effectLst/>
                <a:ea typeface="Calibri"/>
                <a:cs typeface="Times New Roman"/>
              </a:rPr>
              <a:t>OF  "PROTECT  YOUR  </a:t>
            </a:r>
            <a:r>
              <a:rPr lang="en-US" sz="2800" b="1" dirty="0" smtClean="0">
                <a:ln w="3200">
                  <a:solidFill>
                    <a:srgbClr val="444D26">
                      <a:shade val="75000"/>
                      <a:alpha val="25000"/>
                    </a:srgbClr>
                  </a:solidFill>
                  <a:prstDash val="solid"/>
                  <a:round/>
                </a:ln>
                <a:solidFill>
                  <a:srgbClr val="C00000"/>
                </a:solidFill>
                <a:effectLst/>
                <a:ea typeface="Calibri"/>
                <a:cs typeface="Times New Roman"/>
              </a:rPr>
              <a:t>TERRITORY“  REGIONAL  </a:t>
            </a:r>
            <a:r>
              <a:rPr lang="en-US" sz="2800" b="1" dirty="0">
                <a:ln w="3200">
                  <a:solidFill>
                    <a:srgbClr val="444D26">
                      <a:shade val="75000"/>
                      <a:alpha val="25000"/>
                    </a:srgbClr>
                  </a:solidFill>
                  <a:prstDash val="solid"/>
                  <a:round/>
                </a:ln>
                <a:solidFill>
                  <a:srgbClr val="C00000"/>
                </a:solidFill>
                <a:effectLst/>
                <a:ea typeface="Calibri"/>
                <a:cs typeface="Times New Roman"/>
              </a:rPr>
              <a:t>WEB  PAGE</a:t>
            </a:r>
            <a:endParaRPr lang="en-US" sz="2400" dirty="0">
              <a:effectLst/>
              <a:ea typeface="Calibri"/>
              <a:cs typeface="Times New Roman"/>
            </a:endParaRPr>
          </a:p>
        </p:txBody>
      </p:sp>
    </p:spTree>
    <p:extLst>
      <p:ext uri="{BB962C8B-B14F-4D97-AF65-F5344CB8AC3E}">
        <p14:creationId xmlns:p14="http://schemas.microsoft.com/office/powerpoint/2010/main" val="26643033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828800"/>
            <a:ext cx="8839200" cy="4876800"/>
          </a:xfrm>
        </p:spPr>
        <p:txBody>
          <a:bodyPr>
            <a:noAutofit/>
          </a:bodyPr>
          <a:lstStyle/>
          <a:p>
            <a:pPr marL="0" marR="0" indent="0" algn="just">
              <a:lnSpc>
                <a:spcPct val="115000"/>
              </a:lnSpc>
              <a:spcBef>
                <a:spcPts val="0"/>
              </a:spcBef>
              <a:spcAft>
                <a:spcPts val="1000"/>
              </a:spcAft>
              <a:buNone/>
            </a:pPr>
            <a:r>
              <a:rPr lang="en-US" sz="2000" b="1" dirty="0" smtClean="0">
                <a:latin typeface="Calibri"/>
                <a:ea typeface="Calibri"/>
                <a:cs typeface="Times New Roman"/>
              </a:rPr>
              <a:t>6.1</a:t>
            </a:r>
            <a:r>
              <a:rPr lang="en-US" sz="2000" dirty="0" smtClean="0">
                <a:latin typeface="Calibri"/>
                <a:ea typeface="Calibri"/>
                <a:cs typeface="Times New Roman"/>
              </a:rPr>
              <a:t> </a:t>
            </a:r>
            <a:r>
              <a:rPr lang="en-US" sz="2000" b="1" dirty="0" smtClean="0">
                <a:latin typeface="Calibri"/>
                <a:ea typeface="Calibri"/>
                <a:cs typeface="Times New Roman"/>
              </a:rPr>
              <a:t>Here  it is advisable to give a brief overview of the steps taken and </a:t>
            </a:r>
            <a:r>
              <a:rPr lang="en-US" sz="2000" b="1" i="1" dirty="0" smtClean="0">
                <a:solidFill>
                  <a:srgbClr val="FFC000"/>
                </a:solidFill>
                <a:latin typeface="Calibri"/>
                <a:ea typeface="Calibri"/>
                <a:cs typeface="Times New Roman"/>
              </a:rPr>
              <a:t>the priority documents</a:t>
            </a:r>
            <a:r>
              <a:rPr lang="en-US" sz="2000" b="1" i="1" dirty="0" smtClean="0">
                <a:latin typeface="Calibri"/>
                <a:ea typeface="Calibri"/>
                <a:cs typeface="Times New Roman"/>
              </a:rPr>
              <a:t> already developed</a:t>
            </a:r>
            <a:r>
              <a:rPr lang="en-US" sz="2000" b="1" dirty="0" smtClean="0">
                <a:latin typeface="Calibri"/>
                <a:ea typeface="Calibri"/>
                <a:cs typeface="Times New Roman"/>
              </a:rPr>
              <a:t>. Further, in the next point 6.2, </a:t>
            </a:r>
            <a:r>
              <a:rPr lang="en-US" sz="2000" b="1" i="1" dirty="0" smtClean="0">
                <a:solidFill>
                  <a:srgbClr val="FFC000"/>
                </a:solidFill>
                <a:latin typeface="Calibri"/>
                <a:ea typeface="Calibri"/>
                <a:cs typeface="Times New Roman"/>
              </a:rPr>
              <a:t>additional documents </a:t>
            </a:r>
            <a:r>
              <a:rPr lang="en-US" sz="2000" b="1" dirty="0" smtClean="0">
                <a:latin typeface="Calibri"/>
                <a:ea typeface="Calibri"/>
                <a:cs typeface="Times New Roman"/>
              </a:rPr>
              <a:t>partially developed and </a:t>
            </a:r>
            <a:r>
              <a:rPr lang="en-US" sz="2000" b="1" i="1" dirty="0" smtClean="0">
                <a:latin typeface="Calibri"/>
                <a:ea typeface="Calibri"/>
                <a:cs typeface="Times New Roman"/>
              </a:rPr>
              <a:t>to be developed</a:t>
            </a:r>
            <a:r>
              <a:rPr lang="en-US" sz="2000" b="1" dirty="0">
                <a:latin typeface="Calibri"/>
                <a:ea typeface="Calibri"/>
                <a:cs typeface="Times New Roman"/>
              </a:rPr>
              <a:t> </a:t>
            </a:r>
            <a:r>
              <a:rPr lang="en-US" sz="2000" b="1" dirty="0" smtClean="0">
                <a:latin typeface="Calibri"/>
                <a:ea typeface="Calibri"/>
                <a:cs typeface="Times New Roman"/>
              </a:rPr>
              <a:t>are briefly considered.</a:t>
            </a:r>
          </a:p>
          <a:p>
            <a:pPr marL="0" marR="0" indent="0" algn="just">
              <a:lnSpc>
                <a:spcPct val="115000"/>
              </a:lnSpc>
              <a:spcBef>
                <a:spcPts val="0"/>
              </a:spcBef>
              <a:spcAft>
                <a:spcPts val="1000"/>
              </a:spcAft>
              <a:buNone/>
            </a:pPr>
            <a:r>
              <a:rPr lang="en-US" sz="2000" b="1" dirty="0" smtClean="0">
                <a:latin typeface="Calibri"/>
                <a:ea typeface="Calibri"/>
                <a:cs typeface="Times New Roman"/>
              </a:rPr>
              <a:t>6.1.1  Tasks, necessary documents of methodological and informational nature and expected results are defined taking into account the specifics of Armenia, as well as a pilot region for which the PYT Regional Web-page will be developed</a:t>
            </a:r>
          </a:p>
          <a:p>
            <a:pPr marL="0" marR="0" indent="0" algn="just">
              <a:spcBef>
                <a:spcPts val="0"/>
              </a:spcBef>
              <a:spcAft>
                <a:spcPts val="0"/>
              </a:spcAft>
              <a:buNone/>
            </a:pPr>
            <a:r>
              <a:rPr lang="en-US" sz="2000" b="1" dirty="0" smtClean="0">
                <a:latin typeface="Calibri"/>
                <a:ea typeface="Calibri"/>
                <a:cs typeface="Times New Roman"/>
              </a:rPr>
              <a:t>6.1.2</a:t>
            </a:r>
            <a:r>
              <a:rPr lang="en-US" sz="2000" dirty="0" smtClean="0">
                <a:latin typeface="Calibri"/>
                <a:ea typeface="Calibri"/>
                <a:cs typeface="Times New Roman"/>
              </a:rPr>
              <a:t>  </a:t>
            </a:r>
            <a:r>
              <a:rPr lang="en-US" sz="2000" b="1" dirty="0" smtClean="0">
                <a:solidFill>
                  <a:schemeClr val="accent2">
                    <a:lumMod val="60000"/>
                    <a:lumOff val="40000"/>
                  </a:schemeClr>
                </a:solidFill>
                <a:latin typeface="Calibri"/>
                <a:ea typeface="Calibri"/>
                <a:cs typeface="Times New Roman"/>
              </a:rPr>
              <a:t>Three </a:t>
            </a:r>
            <a:r>
              <a:rPr lang="en-US" sz="2000" b="1" dirty="0" smtClean="0">
                <a:latin typeface="Calibri"/>
                <a:ea typeface="Calibri"/>
                <a:cs typeface="Times New Roman"/>
              </a:rPr>
              <a:t>sufficiently voluminous </a:t>
            </a:r>
            <a:r>
              <a:rPr lang="en-US" sz="2000" b="1" dirty="0" smtClean="0">
                <a:solidFill>
                  <a:schemeClr val="accent2">
                    <a:lumMod val="60000"/>
                    <a:lumOff val="40000"/>
                  </a:schemeClr>
                </a:solidFill>
                <a:latin typeface="Calibri"/>
                <a:ea typeface="Calibri"/>
                <a:cs typeface="Times New Roman"/>
              </a:rPr>
              <a:t>documents </a:t>
            </a:r>
            <a:r>
              <a:rPr lang="en-US" sz="2000" b="1" dirty="0" smtClean="0">
                <a:latin typeface="Calibri"/>
                <a:ea typeface="Calibri"/>
                <a:cs typeface="Times New Roman"/>
              </a:rPr>
              <a:t>have been developed: </a:t>
            </a:r>
          </a:p>
          <a:p>
            <a:pPr marL="0" marR="0" indent="0" algn="just">
              <a:spcBef>
                <a:spcPts val="0"/>
              </a:spcBef>
              <a:spcAft>
                <a:spcPts val="0"/>
              </a:spcAft>
              <a:buNone/>
            </a:pPr>
            <a:r>
              <a:rPr lang="en-US" sz="2000" b="1" dirty="0">
                <a:latin typeface="Calibri"/>
                <a:ea typeface="Calibri"/>
                <a:cs typeface="Times New Roman"/>
              </a:rPr>
              <a:t> </a:t>
            </a:r>
            <a:r>
              <a:rPr lang="en-US" sz="2000" b="1" dirty="0" smtClean="0">
                <a:latin typeface="Calibri"/>
                <a:ea typeface="Calibri"/>
                <a:cs typeface="Times New Roman"/>
              </a:rPr>
              <a:t> </a:t>
            </a:r>
          </a:p>
          <a:p>
            <a:pPr marR="0" algn="just">
              <a:spcBef>
                <a:spcPts val="0"/>
              </a:spcBef>
              <a:spcAft>
                <a:spcPts val="0"/>
              </a:spcAft>
              <a:buFont typeface="Wingdings" panose="05000000000000000000" pitchFamily="2" charset="2"/>
              <a:buChar char="v"/>
            </a:pPr>
            <a:r>
              <a:rPr lang="en-US" sz="2000" b="1" dirty="0" smtClean="0">
                <a:solidFill>
                  <a:schemeClr val="accent2">
                    <a:lumMod val="60000"/>
                    <a:lumOff val="40000"/>
                  </a:schemeClr>
                </a:solidFill>
                <a:latin typeface="Calibri"/>
                <a:ea typeface="Calibri"/>
                <a:cs typeface="Times New Roman"/>
              </a:rPr>
              <a:t>“Guidelines for creating  a “Protect Your Territory” (PYT) Regional Web page (site)” </a:t>
            </a:r>
            <a:r>
              <a:rPr lang="en-US" sz="2000" b="1" dirty="0" smtClean="0">
                <a:latin typeface="Calibri"/>
                <a:ea typeface="Calibri"/>
                <a:cs typeface="Times New Roman"/>
              </a:rPr>
              <a:t> (</a:t>
            </a:r>
            <a:r>
              <a:rPr lang="en-US" sz="2000" dirty="0" smtClean="0">
                <a:solidFill>
                  <a:prstClr val="white"/>
                </a:solidFill>
                <a:latin typeface="Calibri"/>
                <a:ea typeface="Calibri"/>
                <a:cs typeface="Times New Roman"/>
              </a:rPr>
              <a:t>the present  </a:t>
            </a:r>
            <a:r>
              <a:rPr lang="en-US" sz="2000" dirty="0">
                <a:solidFill>
                  <a:prstClr val="white"/>
                </a:solidFill>
                <a:latin typeface="Calibri"/>
                <a:ea typeface="Calibri"/>
                <a:cs typeface="Times New Roman"/>
              </a:rPr>
              <a:t>document </a:t>
            </a:r>
            <a:r>
              <a:rPr lang="en-US" sz="2000" dirty="0" smtClean="0">
                <a:solidFill>
                  <a:prstClr val="white"/>
                </a:solidFill>
                <a:latin typeface="Calibri"/>
                <a:ea typeface="Calibri"/>
                <a:cs typeface="Times New Roman"/>
              </a:rPr>
              <a:t> </a:t>
            </a:r>
            <a:r>
              <a:rPr lang="en-US" sz="2000" dirty="0" smtClean="0">
                <a:latin typeface="Calibri"/>
                <a:ea typeface="Calibri"/>
                <a:cs typeface="Times New Roman"/>
              </a:rPr>
              <a:t>itself),</a:t>
            </a:r>
            <a:endParaRPr lang="en-US" sz="2000" b="1" dirty="0" smtClean="0">
              <a:latin typeface="Calibri"/>
              <a:ea typeface="Calibri"/>
              <a:cs typeface="Times New Roman"/>
            </a:endParaRPr>
          </a:p>
          <a:p>
            <a:pPr marR="0" algn="just">
              <a:spcBef>
                <a:spcPts val="0"/>
              </a:spcBef>
              <a:spcAft>
                <a:spcPts val="0"/>
              </a:spcAft>
              <a:buFont typeface="Wingdings" panose="05000000000000000000" pitchFamily="2" charset="2"/>
              <a:buChar char="v"/>
            </a:pPr>
            <a:r>
              <a:rPr lang="en-US" sz="2000" b="1" dirty="0" smtClean="0">
                <a:solidFill>
                  <a:schemeClr val="accent2">
                    <a:lumMod val="60000"/>
                    <a:lumOff val="40000"/>
                  </a:schemeClr>
                </a:solidFill>
                <a:latin typeface="Calibri"/>
                <a:ea typeface="Calibri"/>
                <a:cs typeface="Times New Roman"/>
              </a:rPr>
              <a:t>“Technical Task  for the development of a universal PYT </a:t>
            </a:r>
            <a:r>
              <a:rPr lang="en-US" sz="2000" b="1" smtClean="0">
                <a:solidFill>
                  <a:schemeClr val="accent2">
                    <a:lumMod val="60000"/>
                    <a:lumOff val="40000"/>
                  </a:schemeClr>
                </a:solidFill>
                <a:latin typeface="Calibri"/>
                <a:ea typeface="Calibri"/>
                <a:cs typeface="Times New Roman"/>
              </a:rPr>
              <a:t>regional Web-pages</a:t>
            </a:r>
            <a:r>
              <a:rPr lang="en-US" sz="2000" b="1" dirty="0" smtClean="0">
                <a:solidFill>
                  <a:schemeClr val="accent2">
                    <a:lumMod val="60000"/>
                    <a:lumOff val="40000"/>
                  </a:schemeClr>
                </a:solidFill>
                <a:latin typeface="Calibri"/>
                <a:ea typeface="Calibri"/>
                <a:cs typeface="Times New Roman"/>
              </a:rPr>
              <a:t>”</a:t>
            </a:r>
            <a:r>
              <a:rPr lang="en-US" sz="2000" dirty="0" smtClean="0">
                <a:solidFill>
                  <a:schemeClr val="accent2">
                    <a:lumMod val="60000"/>
                    <a:lumOff val="40000"/>
                  </a:schemeClr>
                </a:solidFill>
                <a:latin typeface="Calibri"/>
                <a:ea typeface="Calibri"/>
                <a:cs typeface="Times New Roman"/>
              </a:rPr>
              <a:t>,</a:t>
            </a:r>
          </a:p>
          <a:p>
            <a:pPr marR="0" algn="just">
              <a:spcBef>
                <a:spcPts val="0"/>
              </a:spcBef>
              <a:spcAft>
                <a:spcPts val="0"/>
              </a:spcAft>
              <a:buFont typeface="Wingdings" panose="05000000000000000000" pitchFamily="2" charset="2"/>
              <a:buChar char="v"/>
            </a:pPr>
            <a:r>
              <a:rPr lang="en-US" sz="2000" dirty="0" smtClean="0">
                <a:solidFill>
                  <a:schemeClr val="accent2">
                    <a:lumMod val="60000"/>
                    <a:lumOff val="40000"/>
                  </a:schemeClr>
                </a:solidFill>
                <a:latin typeface="Calibri"/>
                <a:ea typeface="Calibri"/>
                <a:cs typeface="Times New Roman"/>
              </a:rPr>
              <a:t> “</a:t>
            </a:r>
            <a:r>
              <a:rPr lang="en-US" sz="2000" b="1" dirty="0" smtClean="0">
                <a:solidFill>
                  <a:schemeClr val="accent2">
                    <a:lumMod val="60000"/>
                    <a:lumOff val="40000"/>
                  </a:schemeClr>
                </a:solidFill>
                <a:latin typeface="Calibri"/>
                <a:ea typeface="Calibri"/>
                <a:cs typeface="Times New Roman"/>
              </a:rPr>
              <a:t>Brief justification of the need for creation and regular functioning of the "Protect Your Territory"  regional web-pages (sites) (the case of Armenia)”.</a:t>
            </a:r>
            <a:endParaRPr lang="en-US" sz="2000" dirty="0" smtClean="0">
              <a:solidFill>
                <a:schemeClr val="accent2">
                  <a:lumMod val="60000"/>
                  <a:lumOff val="40000"/>
                </a:schemeClr>
              </a:solidFill>
              <a:latin typeface="Calibri"/>
              <a:ea typeface="Calibri"/>
              <a:cs typeface="Times New Roman"/>
            </a:endParaRPr>
          </a:p>
          <a:p>
            <a:pPr marL="0" marR="0" indent="0" algn="just">
              <a:spcBef>
                <a:spcPts val="0"/>
              </a:spcBef>
              <a:spcAft>
                <a:spcPts val="0"/>
              </a:spcAft>
              <a:buNone/>
            </a:pPr>
            <a:r>
              <a:rPr lang="en-US" sz="2000" b="1" dirty="0">
                <a:latin typeface="Calibri"/>
                <a:ea typeface="Calibri"/>
                <a:cs typeface="Times New Roman"/>
              </a:rPr>
              <a:t> </a:t>
            </a:r>
            <a:endParaRPr lang="en-US" sz="2000" dirty="0">
              <a:latin typeface="Calibri"/>
              <a:ea typeface="Calibri"/>
              <a:cs typeface="Times New Roman"/>
            </a:endParaRPr>
          </a:p>
          <a:p>
            <a:pPr marL="0" marR="0" indent="0" algn="just">
              <a:lnSpc>
                <a:spcPct val="115000"/>
              </a:lnSpc>
              <a:spcBef>
                <a:spcPts val="0"/>
              </a:spcBef>
              <a:spcAft>
                <a:spcPts val="1000"/>
              </a:spcAft>
              <a:buNone/>
            </a:pPr>
            <a:endParaRPr lang="en-US" sz="2000" dirty="0" smtClean="0">
              <a:latin typeface="Calibri"/>
              <a:ea typeface="Calibri"/>
              <a:cs typeface="Times New Roman"/>
            </a:endParaRPr>
          </a:p>
          <a:p>
            <a:pPr marL="0" marR="0" indent="0" algn="just">
              <a:lnSpc>
                <a:spcPct val="115000"/>
              </a:lnSpc>
              <a:spcBef>
                <a:spcPts val="0"/>
              </a:spcBef>
              <a:spcAft>
                <a:spcPts val="1000"/>
              </a:spcAft>
              <a:buNone/>
            </a:pPr>
            <a:endParaRPr lang="en-US" sz="2000" dirty="0">
              <a:effectLst/>
              <a:latin typeface="Calibri"/>
              <a:ea typeface="Calibri"/>
              <a:cs typeface="Times New Roman"/>
            </a:endParaRPr>
          </a:p>
        </p:txBody>
      </p:sp>
      <p:sp>
        <p:nvSpPr>
          <p:cNvPr id="3" name="Title 2"/>
          <p:cNvSpPr>
            <a:spLocks noGrp="1"/>
          </p:cNvSpPr>
          <p:nvPr>
            <p:ph type="title"/>
          </p:nvPr>
        </p:nvSpPr>
        <p:spPr>
          <a:xfrm>
            <a:off x="152400" y="76200"/>
            <a:ext cx="8763000" cy="1676400"/>
          </a:xfrm>
          <a:solidFill>
            <a:schemeClr val="accent2">
              <a:lumMod val="60000"/>
              <a:lumOff val="40000"/>
            </a:schemeClr>
          </a:solidFill>
        </p:spPr>
        <p:txBody>
          <a:bodyPr>
            <a:noAutofit/>
          </a:bodyPr>
          <a:lstStyle/>
          <a:p>
            <a:pPr marR="0" lvl="0" algn="ctr">
              <a:lnSpc>
                <a:spcPct val="115000"/>
              </a:lnSpc>
              <a:spcBef>
                <a:spcPts val="0"/>
              </a:spcBef>
              <a:spcAft>
                <a:spcPts val="0"/>
              </a:spcAft>
            </a:pPr>
            <a:r>
              <a:rPr lang="en-US" sz="2400" b="1" dirty="0" smtClean="0">
                <a:solidFill>
                  <a:srgbClr val="C00000"/>
                </a:solidFill>
                <a:effectLst/>
                <a:ea typeface="Calibri"/>
                <a:cs typeface="Times New Roman"/>
              </a:rPr>
              <a:t>6.  THE  MOST  IMPORTANT  DOCUMENTS  THAT  SHOULD  </a:t>
            </a:r>
            <a:r>
              <a:rPr lang="en-US" sz="2400" b="1" dirty="0">
                <a:solidFill>
                  <a:srgbClr val="C00000"/>
                </a:solidFill>
                <a:effectLst/>
                <a:ea typeface="Calibri"/>
                <a:cs typeface="Times New Roman"/>
              </a:rPr>
              <a:t>BE </a:t>
            </a:r>
            <a:r>
              <a:rPr lang="en-US" sz="2400" b="1" dirty="0" smtClean="0">
                <a:solidFill>
                  <a:srgbClr val="C00000"/>
                </a:solidFill>
                <a:effectLst/>
                <a:ea typeface="Calibri"/>
                <a:cs typeface="Times New Roman"/>
              </a:rPr>
              <a:t> DEVELOPED</a:t>
            </a:r>
            <a:r>
              <a:rPr lang="en-US" sz="2400" dirty="0">
                <a:solidFill>
                  <a:srgbClr val="C00000"/>
                </a:solidFill>
                <a:effectLst/>
                <a:ea typeface="Calibri"/>
                <a:cs typeface="Times New Roman"/>
              </a:rPr>
              <a:t/>
            </a:r>
            <a:br>
              <a:rPr lang="en-US" sz="2400" dirty="0">
                <a:solidFill>
                  <a:srgbClr val="C00000"/>
                </a:solidFill>
                <a:effectLst/>
                <a:ea typeface="Calibri"/>
                <a:cs typeface="Times New Roman"/>
              </a:rPr>
            </a:br>
            <a:r>
              <a:rPr lang="en-US" sz="2400" b="1" dirty="0">
                <a:solidFill>
                  <a:srgbClr val="C00000"/>
                </a:solidFill>
                <a:effectLst/>
                <a:ea typeface="Calibri"/>
                <a:cs typeface="Times New Roman"/>
              </a:rPr>
              <a:t>AND </a:t>
            </a:r>
            <a:r>
              <a:rPr lang="en-US" sz="2400" b="1" dirty="0" smtClean="0">
                <a:solidFill>
                  <a:srgbClr val="C00000"/>
                </a:solidFill>
                <a:effectLst/>
                <a:ea typeface="Calibri"/>
                <a:cs typeface="Times New Roman"/>
              </a:rPr>
              <a:t> TASKS  TO  </a:t>
            </a:r>
            <a:r>
              <a:rPr lang="en-US" sz="2400" b="1" dirty="0">
                <a:solidFill>
                  <a:srgbClr val="C00000"/>
                </a:solidFill>
                <a:effectLst/>
                <a:ea typeface="Calibri"/>
                <a:cs typeface="Times New Roman"/>
              </a:rPr>
              <a:t>BE </a:t>
            </a:r>
            <a:r>
              <a:rPr lang="en-US" sz="2400" b="1" dirty="0" smtClean="0">
                <a:solidFill>
                  <a:srgbClr val="C00000"/>
                </a:solidFill>
                <a:effectLst/>
                <a:ea typeface="Calibri"/>
                <a:cs typeface="Times New Roman"/>
              </a:rPr>
              <a:t> SOLVED </a:t>
            </a:r>
            <a:r>
              <a:rPr lang="en-US" sz="2400" dirty="0">
                <a:solidFill>
                  <a:srgbClr val="C00000"/>
                </a:solidFill>
                <a:effectLst/>
                <a:ea typeface="Calibri"/>
                <a:cs typeface="Times New Roman"/>
              </a:rPr>
              <a:t/>
            </a:r>
            <a:br>
              <a:rPr lang="en-US" sz="2400" dirty="0">
                <a:solidFill>
                  <a:srgbClr val="C00000"/>
                </a:solidFill>
                <a:effectLst/>
                <a:ea typeface="Calibri"/>
                <a:cs typeface="Times New Roman"/>
              </a:rPr>
            </a:br>
            <a:r>
              <a:rPr lang="en-US" sz="2400" b="1" dirty="0">
                <a:solidFill>
                  <a:srgbClr val="C00000"/>
                </a:solidFill>
                <a:effectLst/>
                <a:ea typeface="Calibri"/>
                <a:cs typeface="Times New Roman"/>
              </a:rPr>
              <a:t>FOR </a:t>
            </a:r>
            <a:r>
              <a:rPr lang="en-US" sz="2400" b="1" dirty="0" smtClean="0">
                <a:solidFill>
                  <a:srgbClr val="C00000"/>
                </a:solidFill>
                <a:effectLst/>
                <a:ea typeface="Calibri"/>
                <a:cs typeface="Times New Roman"/>
              </a:rPr>
              <a:t> THE  CREATION  AND  REGULAR  </a:t>
            </a:r>
            <a:r>
              <a:rPr lang="en-US" sz="2400" b="1" dirty="0">
                <a:solidFill>
                  <a:srgbClr val="C00000"/>
                </a:solidFill>
                <a:effectLst/>
                <a:ea typeface="Calibri"/>
                <a:cs typeface="Times New Roman"/>
              </a:rPr>
              <a:t>FUNCTIONING </a:t>
            </a:r>
            <a:r>
              <a:rPr lang="en-US" sz="2400" b="1" dirty="0" smtClean="0">
                <a:solidFill>
                  <a:srgbClr val="C00000"/>
                </a:solidFill>
                <a:effectLst/>
                <a:ea typeface="Calibri"/>
                <a:cs typeface="Times New Roman"/>
              </a:rPr>
              <a:t> OF</a:t>
            </a:r>
            <a:r>
              <a:rPr lang="en-US" sz="2400" dirty="0">
                <a:solidFill>
                  <a:srgbClr val="C00000"/>
                </a:solidFill>
                <a:effectLst/>
                <a:ea typeface="Calibri"/>
                <a:cs typeface="Times New Roman"/>
              </a:rPr>
              <a:t/>
            </a:r>
            <a:br>
              <a:rPr lang="en-US" sz="2400" dirty="0">
                <a:solidFill>
                  <a:srgbClr val="C00000"/>
                </a:solidFill>
                <a:effectLst/>
                <a:ea typeface="Calibri"/>
                <a:cs typeface="Times New Roman"/>
              </a:rPr>
            </a:br>
            <a:r>
              <a:rPr lang="en-US" sz="2400" b="1" dirty="0">
                <a:solidFill>
                  <a:srgbClr val="C00000"/>
                </a:solidFill>
                <a:effectLst/>
                <a:ea typeface="Calibri"/>
                <a:cs typeface="Times New Roman"/>
              </a:rPr>
              <a:t>“Protect Your Territory” (PYT</a:t>
            </a:r>
            <a:r>
              <a:rPr lang="en-US" sz="2400" b="1" dirty="0" smtClean="0">
                <a:solidFill>
                  <a:srgbClr val="C00000"/>
                </a:solidFill>
                <a:effectLst/>
                <a:ea typeface="Calibri"/>
                <a:cs typeface="Times New Roman"/>
              </a:rPr>
              <a:t>)   </a:t>
            </a:r>
            <a:r>
              <a:rPr lang="en-US" sz="2400" b="1" dirty="0">
                <a:solidFill>
                  <a:srgbClr val="C00000"/>
                </a:solidFill>
                <a:effectLst/>
                <a:ea typeface="Calibri"/>
                <a:cs typeface="Times New Roman"/>
              </a:rPr>
              <a:t>REGIONAL </a:t>
            </a:r>
            <a:r>
              <a:rPr lang="en-US" sz="2400" b="1" dirty="0" smtClean="0">
                <a:solidFill>
                  <a:srgbClr val="C00000"/>
                </a:solidFill>
                <a:effectLst/>
                <a:ea typeface="Calibri"/>
                <a:cs typeface="Times New Roman"/>
              </a:rPr>
              <a:t> Web  pages  (</a:t>
            </a:r>
            <a:r>
              <a:rPr lang="en-US" sz="2400" b="1" dirty="0">
                <a:solidFill>
                  <a:srgbClr val="C00000"/>
                </a:solidFill>
                <a:effectLst/>
                <a:ea typeface="Calibri"/>
                <a:cs typeface="Times New Roman"/>
              </a:rPr>
              <a:t>sites)</a:t>
            </a:r>
            <a:endParaRPr lang="en-US" sz="2400" dirty="0">
              <a:solidFill>
                <a:srgbClr val="C00000"/>
              </a:solidFill>
              <a:effectLst/>
              <a:ea typeface="Calibri"/>
              <a:cs typeface="Times New Roman"/>
            </a:endParaRPr>
          </a:p>
        </p:txBody>
      </p:sp>
    </p:spTree>
    <p:extLst>
      <p:ext uri="{BB962C8B-B14F-4D97-AF65-F5344CB8AC3E}">
        <p14:creationId xmlns:p14="http://schemas.microsoft.com/office/powerpoint/2010/main" val="1919511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447800"/>
            <a:ext cx="8229600" cy="4572000"/>
          </a:xfrm>
        </p:spPr>
        <p:txBody>
          <a:bodyPr/>
          <a:lstStyle/>
          <a:p>
            <a:pPr marL="0" marR="0" indent="0" algn="just">
              <a:lnSpc>
                <a:spcPct val="115000"/>
              </a:lnSpc>
              <a:spcBef>
                <a:spcPts val="0"/>
              </a:spcBef>
              <a:spcAft>
                <a:spcPts val="1000"/>
              </a:spcAft>
              <a:buNone/>
            </a:pPr>
            <a:r>
              <a:rPr lang="en-US" sz="2800" b="1" dirty="0">
                <a:latin typeface="Calibri"/>
                <a:ea typeface="Calibri"/>
                <a:cs typeface="Times New Roman"/>
              </a:rPr>
              <a:t>Many natural and other disasters that have affected countries,</a:t>
            </a:r>
            <a:r>
              <a:rPr lang="en-US" sz="2800" b="1" dirty="0">
                <a:solidFill>
                  <a:srgbClr val="000000"/>
                </a:solidFill>
                <a:latin typeface="Calibri"/>
                <a:ea typeface="Calibri"/>
                <a:cs typeface="Times New Roman"/>
              </a:rPr>
              <a:t> </a:t>
            </a:r>
            <a:r>
              <a:rPr lang="en-US" sz="2800" b="1" dirty="0">
                <a:latin typeface="Calibri"/>
                <a:ea typeface="Calibri"/>
                <a:cs typeface="Times New Roman"/>
              </a:rPr>
              <a:t>their individual regions and territories could have been avoided if their territories had been   regularly maintained (the risks of probable, often recurring disasters had been reduced).</a:t>
            </a:r>
            <a:endParaRPr lang="en-US" sz="2000" dirty="0">
              <a:latin typeface="Calibri"/>
              <a:ea typeface="Calibri"/>
              <a:cs typeface="Times New Roman"/>
            </a:endParaRPr>
          </a:p>
          <a:p>
            <a:endParaRPr lang="en-US" dirty="0"/>
          </a:p>
        </p:txBody>
      </p:sp>
      <p:sp>
        <p:nvSpPr>
          <p:cNvPr id="3" name="Заголовок 2"/>
          <p:cNvSpPr>
            <a:spLocks noGrp="1"/>
          </p:cNvSpPr>
          <p:nvPr>
            <p:ph type="title"/>
          </p:nvPr>
        </p:nvSpPr>
        <p:spPr>
          <a:xfrm>
            <a:off x="457200" y="152400"/>
            <a:ext cx="8229600" cy="1143000"/>
          </a:xfrm>
          <a:solidFill>
            <a:schemeClr val="accent2">
              <a:lumMod val="60000"/>
              <a:lumOff val="40000"/>
            </a:schemeClr>
          </a:solidFill>
        </p:spPr>
        <p:txBody>
          <a:bodyPr>
            <a:normAutofit/>
          </a:bodyPr>
          <a:lstStyle/>
          <a:p>
            <a:pPr marR="0" lvl="0" algn="ctr">
              <a:lnSpc>
                <a:spcPct val="115000"/>
              </a:lnSpc>
              <a:spcBef>
                <a:spcPts val="0"/>
              </a:spcBef>
              <a:spcAft>
                <a:spcPts val="1000"/>
              </a:spcAft>
            </a:pPr>
            <a:r>
              <a:rPr lang="en-US" sz="2400" b="1" dirty="0">
                <a:solidFill>
                  <a:srgbClr val="FF0000"/>
                </a:solidFill>
                <a:effectLst/>
                <a:ea typeface="Calibri"/>
                <a:cs typeface="Times New Roman"/>
              </a:rPr>
              <a:t>THE </a:t>
            </a:r>
            <a:r>
              <a:rPr lang="en-US" sz="2400" b="1" dirty="0" smtClean="0">
                <a:solidFill>
                  <a:srgbClr val="FF0000"/>
                </a:solidFill>
                <a:effectLst/>
                <a:ea typeface="Calibri"/>
                <a:cs typeface="Times New Roman"/>
              </a:rPr>
              <a:t> KNOWLEDGE  OF  A  FEW </a:t>
            </a:r>
            <a:br>
              <a:rPr lang="en-US" sz="2400" b="1" dirty="0" smtClean="0">
                <a:solidFill>
                  <a:srgbClr val="FF0000"/>
                </a:solidFill>
                <a:effectLst/>
                <a:ea typeface="Calibri"/>
                <a:cs typeface="Times New Roman"/>
              </a:rPr>
            </a:br>
            <a:r>
              <a:rPr lang="en-US" sz="2400" b="1" dirty="0" smtClean="0">
                <a:solidFill>
                  <a:srgbClr val="FF0000"/>
                </a:solidFill>
                <a:effectLst/>
                <a:ea typeface="Calibri"/>
                <a:cs typeface="Times New Roman"/>
              </a:rPr>
              <a:t>THAT  BECOMES  THE  KNOWLEDGE  OF  </a:t>
            </a:r>
            <a:r>
              <a:rPr lang="en-US" sz="2400" b="1" dirty="0">
                <a:solidFill>
                  <a:srgbClr val="FF0000"/>
                </a:solidFill>
                <a:effectLst/>
                <a:ea typeface="Calibri"/>
                <a:cs typeface="Times New Roman"/>
              </a:rPr>
              <a:t>EVERYONE</a:t>
            </a:r>
            <a:endParaRPr lang="en-US" sz="2400" b="1" dirty="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71" y="4343400"/>
            <a:ext cx="3919229"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343401"/>
            <a:ext cx="398162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0572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828800"/>
            <a:ext cx="8763000" cy="4876800"/>
          </a:xfrm>
        </p:spPr>
        <p:txBody>
          <a:bodyPr>
            <a:normAutofit/>
          </a:bodyPr>
          <a:lstStyle/>
          <a:p>
            <a:pPr marL="0" marR="0" indent="0" algn="just">
              <a:lnSpc>
                <a:spcPct val="115000"/>
              </a:lnSpc>
              <a:spcBef>
                <a:spcPts val="0"/>
              </a:spcBef>
              <a:spcAft>
                <a:spcPts val="1000"/>
              </a:spcAft>
              <a:buNone/>
            </a:pPr>
            <a:r>
              <a:rPr lang="en-US" sz="1800" b="1" dirty="0" smtClean="0">
                <a:latin typeface="Calibri"/>
                <a:ea typeface="Calibri"/>
                <a:cs typeface="Times New Roman"/>
              </a:rPr>
              <a:t>Document  N1  has been  developed  in the form of SLIDES </a:t>
            </a:r>
            <a:r>
              <a:rPr lang="en-US" sz="1800" b="1" smtClean="0">
                <a:latin typeface="Calibri"/>
                <a:ea typeface="Calibri"/>
                <a:cs typeface="Times New Roman"/>
              </a:rPr>
              <a:t>on 62 </a:t>
            </a:r>
            <a:r>
              <a:rPr lang="en-US" sz="1800" b="1" dirty="0" smtClean="0">
                <a:latin typeface="Calibri"/>
                <a:ea typeface="Calibri"/>
                <a:cs typeface="Times New Roman"/>
              </a:rPr>
              <a:t>pages,  in Armenian and English. </a:t>
            </a:r>
            <a:r>
              <a:rPr lang="en-US" sz="1800" b="1" dirty="0" smtClean="0">
                <a:solidFill>
                  <a:schemeClr val="accent2">
                    <a:lumMod val="60000"/>
                    <a:lumOff val="40000"/>
                  </a:schemeClr>
                </a:solidFill>
                <a:latin typeface="Calibri"/>
                <a:ea typeface="Calibri"/>
                <a:cs typeface="Times New Roman"/>
              </a:rPr>
              <a:t>The document quite adequately illustrates and reflects the specifics of Armenia as a whole, at the same time it is universal in nature and can be used for any region of Armenia, taking into account its specific features, as well as for any concerned countries. </a:t>
            </a:r>
            <a:r>
              <a:rPr lang="en-US" sz="1800" b="1" dirty="0" smtClean="0">
                <a:effectLst/>
                <a:latin typeface="Calibri"/>
                <a:ea typeface="Calibri"/>
                <a:cs typeface="Times New Roman"/>
              </a:rPr>
              <a:t>Document contains:</a:t>
            </a:r>
          </a:p>
          <a:p>
            <a:pPr marL="0" marR="0" indent="270510" algn="just">
              <a:lnSpc>
                <a:spcPct val="115000"/>
              </a:lnSpc>
              <a:spcBef>
                <a:spcPts val="0"/>
              </a:spcBef>
              <a:spcAft>
                <a:spcPts val="1000"/>
              </a:spcAft>
            </a:pPr>
            <a:r>
              <a:rPr lang="en-US" sz="1600" b="1" dirty="0" smtClean="0">
                <a:latin typeface="Calibri"/>
                <a:ea typeface="Calibri"/>
                <a:cs typeface="Times New Roman"/>
              </a:rPr>
              <a:t>Possible clarifications that may be required by the participants of the presentations of the universal regional PYT Web page for stakeholders regarding various points of the “Guidelines”, including the nature of the Project, mechanisms for building, managing and using the PYT Web page.</a:t>
            </a:r>
          </a:p>
          <a:p>
            <a:pPr marL="0" marR="0" indent="270510" algn="just">
              <a:lnSpc>
                <a:spcPct val="115000"/>
              </a:lnSpc>
              <a:spcBef>
                <a:spcPts val="0"/>
              </a:spcBef>
              <a:spcAft>
                <a:spcPts val="1000"/>
              </a:spcAft>
            </a:pPr>
            <a:r>
              <a:rPr lang="en-US" sz="1600" b="1" dirty="0">
                <a:latin typeface="Calibri"/>
                <a:ea typeface="Calibri"/>
                <a:cs typeface="Times New Roman"/>
              </a:rPr>
              <a:t>An illustration of the objectives of the PYT Web page</a:t>
            </a:r>
            <a:r>
              <a:rPr lang="en-US" sz="1600" b="1" dirty="0" smtClean="0">
                <a:latin typeface="Calibri"/>
                <a:ea typeface="Calibri"/>
                <a:cs typeface="Times New Roman"/>
              </a:rPr>
              <a:t>.</a:t>
            </a:r>
          </a:p>
          <a:p>
            <a:pPr marL="0" marR="0" indent="270510" algn="just">
              <a:lnSpc>
                <a:spcPct val="115000"/>
              </a:lnSpc>
              <a:spcBef>
                <a:spcPts val="0"/>
              </a:spcBef>
              <a:spcAft>
                <a:spcPts val="1000"/>
              </a:spcAft>
            </a:pPr>
            <a:r>
              <a:rPr lang="en-US" sz="1600" b="1" dirty="0">
                <a:latin typeface="Calibri"/>
                <a:ea typeface="Calibri"/>
                <a:cs typeface="Times New Roman"/>
              </a:rPr>
              <a:t>An illustration of the form of the message compiled and sent by citizens (users of the PYT Web page) about situations related to the presence of hazards that they have discovered on their territory (village, city, district, region</a:t>
            </a:r>
            <a:r>
              <a:rPr lang="en-US" sz="1600" b="1" dirty="0" smtClean="0">
                <a:latin typeface="Calibri"/>
                <a:ea typeface="Calibri"/>
                <a:cs typeface="Times New Roman"/>
              </a:rPr>
              <a:t>).</a:t>
            </a:r>
          </a:p>
          <a:p>
            <a:pPr marL="0" marR="0" indent="270510" algn="just">
              <a:lnSpc>
                <a:spcPct val="115000"/>
              </a:lnSpc>
              <a:spcBef>
                <a:spcPts val="0"/>
              </a:spcBef>
              <a:spcAft>
                <a:spcPts val="1000"/>
              </a:spcAft>
            </a:pPr>
            <a:r>
              <a:rPr lang="en-US" sz="1600" b="1" dirty="0">
                <a:latin typeface="Calibri"/>
                <a:ea typeface="Calibri"/>
                <a:cs typeface="Times New Roman"/>
              </a:rPr>
              <a:t>Proposals for the formation of a message, taking into account the characteristics of a particular pilot region.</a:t>
            </a:r>
          </a:p>
          <a:p>
            <a:pPr marL="0" marR="0" indent="270510" algn="just">
              <a:lnSpc>
                <a:spcPct val="115000"/>
              </a:lnSpc>
              <a:spcBef>
                <a:spcPts val="0"/>
              </a:spcBef>
              <a:spcAft>
                <a:spcPts val="1000"/>
              </a:spcAft>
            </a:pPr>
            <a:endParaRPr lang="en-US" sz="1600" dirty="0">
              <a:latin typeface="Calibri"/>
              <a:ea typeface="Calibri"/>
              <a:cs typeface="Times New Roman"/>
            </a:endParaRPr>
          </a:p>
          <a:p>
            <a:pPr marL="0" marR="0" indent="270510" algn="just">
              <a:lnSpc>
                <a:spcPct val="115000"/>
              </a:lnSpc>
              <a:spcBef>
                <a:spcPts val="0"/>
              </a:spcBef>
              <a:spcAft>
                <a:spcPts val="1000"/>
              </a:spcAft>
            </a:pPr>
            <a:endParaRPr lang="en-US" sz="1600" dirty="0">
              <a:latin typeface="Calibri"/>
              <a:ea typeface="Calibri"/>
              <a:cs typeface="Times New Roman"/>
            </a:endParaRPr>
          </a:p>
          <a:p>
            <a:pPr marL="0" marR="0" indent="270510" algn="just">
              <a:lnSpc>
                <a:spcPct val="115000"/>
              </a:lnSpc>
              <a:spcBef>
                <a:spcPts val="0"/>
              </a:spcBef>
              <a:spcAft>
                <a:spcPts val="1000"/>
              </a:spcAft>
            </a:pPr>
            <a:endParaRPr lang="en-US" sz="1600" dirty="0">
              <a:effectLst/>
              <a:latin typeface="Calibri"/>
              <a:ea typeface="Calibri"/>
              <a:cs typeface="Times New Roman"/>
            </a:endParaRPr>
          </a:p>
        </p:txBody>
      </p:sp>
      <p:sp>
        <p:nvSpPr>
          <p:cNvPr id="3" name="Title 2"/>
          <p:cNvSpPr>
            <a:spLocks noGrp="1"/>
          </p:cNvSpPr>
          <p:nvPr>
            <p:ph type="title"/>
          </p:nvPr>
        </p:nvSpPr>
        <p:spPr>
          <a:xfrm>
            <a:off x="152400" y="152400"/>
            <a:ext cx="8839200" cy="1676400"/>
          </a:xfrm>
          <a:solidFill>
            <a:schemeClr val="accent2">
              <a:lumMod val="60000"/>
              <a:lumOff val="40000"/>
            </a:schemeClr>
          </a:solidFill>
        </p:spPr>
        <p:txBody>
          <a:bodyPr>
            <a:normAutofit fontScale="90000"/>
          </a:bodyPr>
          <a:lstStyle/>
          <a:p>
            <a:pPr marR="0" lvl="0" algn="ctr">
              <a:lnSpc>
                <a:spcPct val="115000"/>
              </a:lnSpc>
              <a:spcBef>
                <a:spcPts val="0"/>
              </a:spcBef>
              <a:spcAft>
                <a:spcPts val="1000"/>
              </a:spcAft>
            </a:pPr>
            <a:r>
              <a:rPr lang="en-US" sz="3100" b="1" dirty="0" smtClean="0">
                <a:solidFill>
                  <a:srgbClr val="C00000"/>
                </a:solidFill>
                <a:effectLst/>
                <a:ea typeface="Calibri"/>
                <a:cs typeface="Times New Roman"/>
              </a:rPr>
              <a:t>“GUIDELINES  FOR CREATING  A</a:t>
            </a:r>
            <a:r>
              <a:rPr lang="en-US" sz="3100" b="1" dirty="0" smtClean="0">
                <a:effectLst/>
                <a:ea typeface="Calibri"/>
                <a:cs typeface="Times New Roman"/>
              </a:rPr>
              <a:t>  </a:t>
            </a:r>
            <a:r>
              <a:rPr lang="en-US" sz="3100" b="1" dirty="0" smtClean="0">
                <a:solidFill>
                  <a:srgbClr val="C00000"/>
                </a:solidFill>
                <a:effectLst/>
                <a:ea typeface="Calibri"/>
                <a:cs typeface="Times New Roman"/>
              </a:rPr>
              <a:t>“PROTECT  YOUR  TERRITORY”    </a:t>
            </a:r>
            <a:br>
              <a:rPr lang="en-US" sz="3100" b="1" dirty="0" smtClean="0">
                <a:solidFill>
                  <a:srgbClr val="C00000"/>
                </a:solidFill>
                <a:effectLst/>
                <a:ea typeface="Calibri"/>
                <a:cs typeface="Times New Roman"/>
              </a:rPr>
            </a:br>
            <a:r>
              <a:rPr lang="en-US" sz="3100" b="1" dirty="0" smtClean="0">
                <a:solidFill>
                  <a:srgbClr val="C00000"/>
                </a:solidFill>
                <a:effectLst/>
                <a:ea typeface="Calibri"/>
                <a:cs typeface="Times New Roman"/>
              </a:rPr>
              <a:t>(PYT)  WEB  PAGE  (SITE)” </a:t>
            </a:r>
            <a:br>
              <a:rPr lang="en-US" sz="3100" b="1" dirty="0" smtClean="0">
                <a:solidFill>
                  <a:srgbClr val="C00000"/>
                </a:solidFill>
                <a:effectLst/>
                <a:ea typeface="Calibri"/>
                <a:cs typeface="Times New Roman"/>
              </a:rPr>
            </a:br>
            <a:r>
              <a:rPr lang="en-US" sz="2200" b="1" dirty="0">
                <a:solidFill>
                  <a:srgbClr val="C00000"/>
                </a:solidFill>
                <a:effectLst/>
                <a:ea typeface="Calibri"/>
                <a:cs typeface="Times New Roman"/>
              </a:rPr>
              <a:t>(</a:t>
            </a:r>
            <a:r>
              <a:rPr lang="en-US" sz="2200" b="1" dirty="0" smtClean="0">
                <a:solidFill>
                  <a:srgbClr val="C00000"/>
                </a:solidFill>
                <a:effectLst/>
                <a:ea typeface="Calibri"/>
                <a:cs typeface="Times New Roman"/>
              </a:rPr>
              <a:t>LOCAL  </a:t>
            </a:r>
            <a:r>
              <a:rPr lang="en-US" sz="2200" b="1" dirty="0">
                <a:solidFill>
                  <a:srgbClr val="C00000"/>
                </a:solidFill>
                <a:effectLst/>
                <a:ea typeface="Calibri"/>
                <a:cs typeface="Times New Roman"/>
              </a:rPr>
              <a:t>KNOWLEDGE, CREATIVE </a:t>
            </a:r>
            <a:r>
              <a:rPr lang="en-US" sz="2200" b="1" dirty="0" smtClean="0">
                <a:solidFill>
                  <a:srgbClr val="C00000"/>
                </a:solidFill>
                <a:effectLst/>
                <a:ea typeface="Calibri"/>
                <a:cs typeface="Times New Roman"/>
              </a:rPr>
              <a:t> INFORMATION  AND  </a:t>
            </a:r>
            <a:r>
              <a:rPr lang="en-US" sz="2200" b="1" dirty="0">
                <a:solidFill>
                  <a:srgbClr val="C00000"/>
                </a:solidFill>
                <a:effectLst/>
                <a:ea typeface="Calibri"/>
                <a:cs typeface="Times New Roman"/>
              </a:rPr>
              <a:t>ENGINEERING </a:t>
            </a:r>
            <a:r>
              <a:rPr lang="en-US" sz="2200" b="1" dirty="0" smtClean="0">
                <a:solidFill>
                  <a:srgbClr val="C00000"/>
                </a:solidFill>
                <a:effectLst/>
                <a:ea typeface="Calibri"/>
                <a:cs typeface="Times New Roman"/>
              </a:rPr>
              <a:t> TECHNOLOGIES  </a:t>
            </a:r>
            <a:br>
              <a:rPr lang="en-US" sz="2200" b="1" dirty="0" smtClean="0">
                <a:solidFill>
                  <a:srgbClr val="C00000"/>
                </a:solidFill>
                <a:effectLst/>
                <a:ea typeface="Calibri"/>
                <a:cs typeface="Times New Roman"/>
              </a:rPr>
            </a:br>
            <a:r>
              <a:rPr lang="en-US" sz="2200" b="1" dirty="0" smtClean="0">
                <a:solidFill>
                  <a:srgbClr val="C00000"/>
                </a:solidFill>
                <a:effectLst/>
                <a:ea typeface="Calibri"/>
                <a:cs typeface="Times New Roman"/>
              </a:rPr>
              <a:t>OF  THE </a:t>
            </a:r>
            <a:r>
              <a:rPr lang="en-US" sz="2200" b="1" dirty="0">
                <a:solidFill>
                  <a:srgbClr val="C00000"/>
                </a:solidFill>
                <a:effectLst/>
                <a:ea typeface="Calibri"/>
                <a:cs typeface="Times New Roman"/>
              </a:rPr>
              <a:t>STUDENTS </a:t>
            </a:r>
            <a:r>
              <a:rPr lang="en-US" sz="2200" b="1" dirty="0" smtClean="0">
                <a:solidFill>
                  <a:srgbClr val="C00000"/>
                </a:solidFill>
                <a:effectLst/>
                <a:ea typeface="Calibri"/>
                <a:cs typeface="Times New Roman"/>
              </a:rPr>
              <a:t> AND  MASS  </a:t>
            </a:r>
            <a:r>
              <a:rPr lang="en-US" sz="2200" b="1" dirty="0">
                <a:solidFill>
                  <a:srgbClr val="C00000"/>
                </a:solidFill>
                <a:effectLst/>
                <a:ea typeface="Calibri"/>
                <a:cs typeface="Times New Roman"/>
              </a:rPr>
              <a:t>MEDIA </a:t>
            </a:r>
            <a:r>
              <a:rPr lang="en-US" sz="2200" b="1" dirty="0" smtClean="0">
                <a:solidFill>
                  <a:srgbClr val="C00000"/>
                </a:solidFill>
                <a:effectLst/>
                <a:ea typeface="Calibri"/>
                <a:cs typeface="Times New Roman"/>
              </a:rPr>
              <a:t> AGAINST  DISASTERS)  </a:t>
            </a:r>
            <a:endParaRPr lang="en-US" sz="2200" dirty="0">
              <a:solidFill>
                <a:srgbClr val="C00000"/>
              </a:solidFill>
              <a:effectLst/>
              <a:ea typeface="Calibri"/>
              <a:cs typeface="Times New Roman"/>
            </a:endParaRPr>
          </a:p>
        </p:txBody>
      </p:sp>
    </p:spTree>
    <p:extLst>
      <p:ext uri="{BB962C8B-B14F-4D97-AF65-F5344CB8AC3E}">
        <p14:creationId xmlns:p14="http://schemas.microsoft.com/office/powerpoint/2010/main" val="37981924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686800" cy="5181600"/>
          </a:xfrm>
        </p:spPr>
        <p:txBody>
          <a:bodyPr>
            <a:normAutofit fontScale="92500" lnSpcReduction="20000"/>
          </a:bodyPr>
          <a:lstStyle/>
          <a:p>
            <a:pPr marL="0" marR="0" indent="0" algn="just">
              <a:lnSpc>
                <a:spcPct val="115000"/>
              </a:lnSpc>
              <a:spcBef>
                <a:spcPts val="0"/>
              </a:spcBef>
              <a:spcAft>
                <a:spcPts val="1000"/>
              </a:spcAft>
              <a:buNone/>
            </a:pPr>
            <a:r>
              <a:rPr lang="en-US" b="1" dirty="0">
                <a:solidFill>
                  <a:prstClr val="white"/>
                </a:solidFill>
                <a:latin typeface="Calibri"/>
                <a:ea typeface="Calibri"/>
                <a:cs typeface="Times New Roman"/>
              </a:rPr>
              <a:t>Document  </a:t>
            </a:r>
            <a:r>
              <a:rPr lang="en-US" b="1" dirty="0" smtClean="0">
                <a:solidFill>
                  <a:prstClr val="white"/>
                </a:solidFill>
                <a:latin typeface="Calibri"/>
                <a:ea typeface="Calibri"/>
                <a:cs typeface="Times New Roman"/>
              </a:rPr>
              <a:t>N2 has been  developed</a:t>
            </a:r>
            <a:r>
              <a:rPr lang="en-US" b="1" dirty="0">
                <a:latin typeface="Calibri"/>
                <a:ea typeface="Calibri"/>
                <a:cs typeface="Times New Roman"/>
              </a:rPr>
              <a:t> </a:t>
            </a:r>
            <a:r>
              <a:rPr lang="en-US" b="1" dirty="0" smtClean="0">
                <a:latin typeface="Calibri"/>
                <a:ea typeface="Calibri"/>
                <a:cs typeface="Times New Roman"/>
              </a:rPr>
              <a:t>in </a:t>
            </a:r>
            <a:r>
              <a:rPr lang="en-US" b="1" dirty="0">
                <a:latin typeface="Calibri"/>
                <a:ea typeface="Calibri"/>
                <a:cs typeface="Times New Roman"/>
              </a:rPr>
              <a:t>Armenian </a:t>
            </a:r>
            <a:r>
              <a:rPr lang="en-US" b="1" dirty="0" smtClean="0">
                <a:latin typeface="Calibri"/>
                <a:ea typeface="Calibri"/>
                <a:cs typeface="Times New Roman"/>
              </a:rPr>
              <a:t>and English.</a:t>
            </a:r>
            <a:r>
              <a:rPr lang="en-US" dirty="0" smtClean="0">
                <a:latin typeface="Calibri"/>
                <a:ea typeface="Calibri"/>
                <a:cs typeface="Times New Roman"/>
              </a:rPr>
              <a:t> </a:t>
            </a:r>
          </a:p>
          <a:p>
            <a:pPr marL="0" indent="0" algn="just">
              <a:buNone/>
            </a:pPr>
            <a:r>
              <a:rPr lang="en-US" sz="2200" b="1" dirty="0" smtClean="0">
                <a:latin typeface="Calibri"/>
                <a:ea typeface="Calibri"/>
                <a:cs typeface="Times New Roman"/>
              </a:rPr>
              <a:t>• When developing the Technical Task and constructing, at a first approximation, a universal regional PYT Web-page, we, among others, were also guided by the ideas kindly provided to us by the European University Center for Cultural Heritage (</a:t>
            </a:r>
            <a:r>
              <a:rPr lang="en-US" sz="2200" b="1" dirty="0" err="1" smtClean="0">
                <a:latin typeface="Calibri"/>
                <a:ea typeface="Calibri"/>
                <a:cs typeface="Times New Roman"/>
              </a:rPr>
              <a:t>Ravello</a:t>
            </a:r>
            <a:r>
              <a:rPr lang="en-US" sz="2200" b="1" dirty="0" smtClean="0">
                <a:latin typeface="Calibri"/>
                <a:ea typeface="Calibri"/>
                <a:cs typeface="Times New Roman"/>
              </a:rPr>
              <a:t>, Italy). And although the relevant documents were in Italian, nevertheless, they turned out to be quite useful.</a:t>
            </a:r>
          </a:p>
          <a:p>
            <a:pPr marL="0" indent="0" algn="just">
              <a:buNone/>
            </a:pPr>
            <a:endParaRPr lang="en-US" sz="2000" dirty="0" smtClean="0">
              <a:latin typeface="Calibri"/>
              <a:ea typeface="Calibri"/>
              <a:cs typeface="Times New Roman"/>
            </a:endParaRPr>
          </a:p>
          <a:p>
            <a:pPr marL="0" marR="0" indent="270510" algn="just">
              <a:lnSpc>
                <a:spcPct val="115000"/>
              </a:lnSpc>
              <a:spcBef>
                <a:spcPts val="0"/>
              </a:spcBef>
              <a:spcAft>
                <a:spcPts val="1000"/>
              </a:spcAft>
              <a:buClr>
                <a:schemeClr val="tx1"/>
              </a:buClr>
            </a:pPr>
            <a:r>
              <a:rPr lang="en-US" sz="2200" b="1" dirty="0">
                <a:latin typeface="Calibri"/>
                <a:ea typeface="Calibri"/>
                <a:cs typeface="Times New Roman"/>
              </a:rPr>
              <a:t>It should be noted that along with the mandatory sections that are minimally necessary in accordance with the main goal, objectives and logic of building the PYT Web page, </a:t>
            </a:r>
            <a:r>
              <a:rPr lang="en-US" b="1" dirty="0">
                <a:solidFill>
                  <a:schemeClr val="accent2">
                    <a:lumMod val="60000"/>
                    <a:lumOff val="40000"/>
                  </a:schemeClr>
                </a:solidFill>
                <a:latin typeface="Calibri"/>
                <a:ea typeface="Calibri"/>
                <a:cs typeface="Times New Roman"/>
              </a:rPr>
              <a:t>we provided </a:t>
            </a:r>
            <a:r>
              <a:rPr lang="en-US" sz="2200" b="1" dirty="0">
                <a:latin typeface="Calibri"/>
                <a:ea typeface="Calibri"/>
                <a:cs typeface="Times New Roman"/>
              </a:rPr>
              <a:t>in the Armenian version of the document, </a:t>
            </a:r>
            <a:r>
              <a:rPr lang="en-US" b="1" i="1" dirty="0">
                <a:solidFill>
                  <a:schemeClr val="accent2">
                    <a:lumMod val="60000"/>
                    <a:lumOff val="40000"/>
                  </a:schemeClr>
                </a:solidFill>
                <a:latin typeface="Calibri"/>
                <a:ea typeface="Calibri"/>
                <a:cs typeface="Times New Roman"/>
              </a:rPr>
              <a:t>additional sections</a:t>
            </a:r>
            <a:r>
              <a:rPr lang="en-US" b="1" dirty="0">
                <a:solidFill>
                  <a:schemeClr val="accent2">
                    <a:lumMod val="60000"/>
                    <a:lumOff val="40000"/>
                  </a:schemeClr>
                </a:solidFill>
                <a:latin typeface="Calibri"/>
                <a:ea typeface="Calibri"/>
                <a:cs typeface="Times New Roman"/>
              </a:rPr>
              <a:t>, </a:t>
            </a:r>
            <a:r>
              <a:rPr lang="en-US" b="1" i="1" dirty="0">
                <a:solidFill>
                  <a:schemeClr val="accent2">
                    <a:lumMod val="60000"/>
                    <a:lumOff val="40000"/>
                  </a:schemeClr>
                </a:solidFill>
                <a:latin typeface="Calibri"/>
                <a:ea typeface="Calibri"/>
                <a:cs typeface="Times New Roman"/>
              </a:rPr>
              <a:t>that are designed</a:t>
            </a:r>
            <a:r>
              <a:rPr lang="en-US" b="1" dirty="0">
                <a:solidFill>
                  <a:schemeClr val="accent2">
                    <a:lumMod val="60000"/>
                    <a:lumOff val="40000"/>
                  </a:schemeClr>
                </a:solidFill>
                <a:latin typeface="Calibri"/>
                <a:ea typeface="Calibri"/>
                <a:cs typeface="Times New Roman"/>
              </a:rPr>
              <a:t> </a:t>
            </a:r>
            <a:r>
              <a:rPr lang="en-US" b="1" i="1" dirty="0">
                <a:solidFill>
                  <a:schemeClr val="accent2">
                    <a:lumMod val="60000"/>
                    <a:lumOff val="40000"/>
                  </a:schemeClr>
                </a:solidFill>
                <a:latin typeface="Calibri"/>
                <a:ea typeface="Calibri"/>
                <a:cs typeface="Times New Roman"/>
              </a:rPr>
              <a:t>to increase</a:t>
            </a:r>
            <a:r>
              <a:rPr lang="en-US" b="1" i="1" dirty="0">
                <a:latin typeface="Calibri"/>
                <a:ea typeface="Calibri"/>
                <a:cs typeface="Times New Roman"/>
              </a:rPr>
              <a:t> </a:t>
            </a:r>
            <a:r>
              <a:rPr lang="en-US" b="1" dirty="0">
                <a:solidFill>
                  <a:schemeClr val="accent2">
                    <a:lumMod val="60000"/>
                    <a:lumOff val="40000"/>
                  </a:schemeClr>
                </a:solidFill>
                <a:latin typeface="Calibri"/>
                <a:ea typeface="Calibri"/>
                <a:cs typeface="Times New Roman"/>
              </a:rPr>
              <a:t>the information capacity and attractiveness,</a:t>
            </a:r>
            <a:r>
              <a:rPr lang="en-US" sz="2200" b="1" dirty="0">
                <a:latin typeface="Calibri"/>
                <a:ea typeface="Calibri"/>
                <a:cs typeface="Times New Roman"/>
              </a:rPr>
              <a:t> and thereby </a:t>
            </a:r>
            <a:r>
              <a:rPr lang="en-US" b="1" i="1" dirty="0">
                <a:solidFill>
                  <a:schemeClr val="accent2">
                    <a:lumMod val="60000"/>
                    <a:lumOff val="40000"/>
                  </a:schemeClr>
                </a:solidFill>
                <a:latin typeface="Calibri"/>
                <a:ea typeface="Calibri"/>
                <a:cs typeface="Times New Roman"/>
              </a:rPr>
              <a:t>stimulate visits</a:t>
            </a:r>
            <a:r>
              <a:rPr lang="en-US" b="1" dirty="0">
                <a:solidFill>
                  <a:schemeClr val="accent2">
                    <a:lumMod val="60000"/>
                    <a:lumOff val="40000"/>
                  </a:schemeClr>
                </a:solidFill>
                <a:latin typeface="Calibri"/>
                <a:ea typeface="Calibri"/>
                <a:cs typeface="Times New Roman"/>
              </a:rPr>
              <a:t> </a:t>
            </a:r>
            <a:r>
              <a:rPr lang="en-US" b="1" i="1" dirty="0">
                <a:solidFill>
                  <a:schemeClr val="accent2">
                    <a:lumMod val="60000"/>
                    <a:lumOff val="40000"/>
                  </a:schemeClr>
                </a:solidFill>
                <a:latin typeface="Calibri"/>
                <a:ea typeface="Calibri"/>
                <a:cs typeface="Times New Roman"/>
              </a:rPr>
              <a:t>to the PYT Web page</a:t>
            </a:r>
            <a:r>
              <a:rPr lang="en-US" b="1" i="1" dirty="0">
                <a:latin typeface="Calibri"/>
                <a:ea typeface="Calibri"/>
                <a:cs typeface="Times New Roman"/>
              </a:rPr>
              <a:t> </a:t>
            </a:r>
            <a:r>
              <a:rPr lang="en-US" sz="2200" b="1" dirty="0">
                <a:latin typeface="Calibri"/>
                <a:ea typeface="Calibri"/>
                <a:cs typeface="Times New Roman"/>
              </a:rPr>
              <a:t>and </a:t>
            </a:r>
            <a:r>
              <a:rPr lang="en-US" b="1" i="1" dirty="0">
                <a:solidFill>
                  <a:schemeClr val="accent2">
                    <a:lumMod val="60000"/>
                    <a:lumOff val="40000"/>
                  </a:schemeClr>
                </a:solidFill>
                <a:latin typeface="Calibri"/>
                <a:ea typeface="Calibri"/>
                <a:cs typeface="Times New Roman"/>
              </a:rPr>
              <a:t>help find additional financial resources</a:t>
            </a:r>
            <a:r>
              <a:rPr lang="en-US" b="1" dirty="0">
                <a:solidFill>
                  <a:schemeClr val="accent2">
                    <a:lumMod val="60000"/>
                    <a:lumOff val="40000"/>
                  </a:schemeClr>
                </a:solidFill>
                <a:latin typeface="Calibri"/>
                <a:ea typeface="Calibri"/>
                <a:cs typeface="Times New Roman"/>
              </a:rPr>
              <a:t> </a:t>
            </a:r>
            <a:r>
              <a:rPr lang="en-US" b="1" dirty="0">
                <a:latin typeface="Calibri"/>
                <a:ea typeface="Calibri"/>
                <a:cs typeface="Times New Roman"/>
              </a:rPr>
              <a:t>to ensure the regular operation and improvement of the Web page</a:t>
            </a:r>
            <a:r>
              <a:rPr lang="en-US" sz="2200" b="1" dirty="0">
                <a:latin typeface="Calibri"/>
                <a:ea typeface="Calibri"/>
                <a:cs typeface="Times New Roman"/>
              </a:rPr>
              <a:t> (see above, in </a:t>
            </a:r>
            <a:r>
              <a:rPr lang="en-US" sz="2200" b="1" dirty="0" smtClean="0">
                <a:latin typeface="Calibri"/>
                <a:ea typeface="Calibri"/>
                <a:cs typeface="Times New Roman"/>
              </a:rPr>
              <a:t>Slide N48  </a:t>
            </a:r>
            <a:r>
              <a:rPr lang="en-US" sz="2200" b="1" dirty="0">
                <a:latin typeface="Calibri"/>
                <a:ea typeface="Calibri"/>
                <a:cs typeface="Times New Roman"/>
              </a:rPr>
              <a:t>of this document).</a:t>
            </a:r>
          </a:p>
          <a:p>
            <a:pPr marL="0" indent="0">
              <a:buNone/>
            </a:pPr>
            <a:endParaRPr lang="en-US" sz="2200" dirty="0"/>
          </a:p>
        </p:txBody>
      </p:sp>
      <p:sp>
        <p:nvSpPr>
          <p:cNvPr id="3" name="Title 2"/>
          <p:cNvSpPr>
            <a:spLocks noGrp="1"/>
          </p:cNvSpPr>
          <p:nvPr>
            <p:ph type="title"/>
          </p:nvPr>
        </p:nvSpPr>
        <p:spPr>
          <a:xfrm>
            <a:off x="228600" y="152400"/>
            <a:ext cx="8686800" cy="1295400"/>
          </a:xfrm>
          <a:solidFill>
            <a:schemeClr val="accent2">
              <a:lumMod val="60000"/>
              <a:lumOff val="40000"/>
            </a:schemeClr>
          </a:solidFill>
        </p:spPr>
        <p:txBody>
          <a:bodyPr>
            <a:noAutofit/>
          </a:bodyPr>
          <a:lstStyle/>
          <a:p>
            <a:pPr marL="0" marR="0" algn="ctr">
              <a:spcBef>
                <a:spcPts val="0"/>
              </a:spcBef>
              <a:spcAft>
                <a:spcPts val="1000"/>
              </a:spcAft>
            </a:pPr>
            <a:r>
              <a:rPr lang="en-US" sz="3200" b="1" dirty="0" smtClean="0">
                <a:solidFill>
                  <a:srgbClr val="C00000"/>
                </a:solidFill>
                <a:effectLst/>
                <a:ea typeface="Calibri"/>
                <a:cs typeface="Times New Roman"/>
              </a:rPr>
              <a:t>“</a:t>
            </a:r>
            <a:r>
              <a:rPr lang="en-US" sz="3200" b="1" dirty="0">
                <a:solidFill>
                  <a:srgbClr val="C00000"/>
                </a:solidFill>
                <a:effectLst/>
                <a:ea typeface="Calibri"/>
                <a:cs typeface="Times New Roman"/>
              </a:rPr>
              <a:t>TECHNICAL TASK FOR THE DEVELOPMENT OF </a:t>
            </a:r>
            <a:r>
              <a:rPr lang="en-US" sz="3200" b="1" dirty="0" smtClean="0">
                <a:solidFill>
                  <a:srgbClr val="C00000"/>
                </a:solidFill>
                <a:effectLst/>
                <a:ea typeface="Calibri"/>
                <a:cs typeface="Times New Roman"/>
              </a:rPr>
              <a:t/>
            </a:r>
            <a:br>
              <a:rPr lang="en-US" sz="3200" b="1" dirty="0" smtClean="0">
                <a:solidFill>
                  <a:srgbClr val="C00000"/>
                </a:solidFill>
                <a:effectLst/>
                <a:ea typeface="Calibri"/>
                <a:cs typeface="Times New Roman"/>
              </a:rPr>
            </a:br>
            <a:r>
              <a:rPr lang="en-US" sz="2400" b="1" dirty="0" smtClean="0">
                <a:solidFill>
                  <a:srgbClr val="C00000"/>
                </a:solidFill>
                <a:effectLst/>
                <a:ea typeface="Calibri"/>
                <a:cs typeface="Times New Roman"/>
              </a:rPr>
              <a:t>THE </a:t>
            </a:r>
            <a:r>
              <a:rPr lang="en-US" sz="2400" dirty="0">
                <a:solidFill>
                  <a:srgbClr val="C00000"/>
                </a:solidFill>
                <a:effectLst/>
                <a:ea typeface="Calibri"/>
                <a:cs typeface="Times New Roman"/>
              </a:rPr>
              <a:t>“</a:t>
            </a:r>
            <a:r>
              <a:rPr lang="en-US" sz="2400" b="1" dirty="0" smtClean="0">
                <a:solidFill>
                  <a:srgbClr val="C00000"/>
                </a:solidFill>
                <a:effectLst/>
                <a:ea typeface="Calibri"/>
                <a:cs typeface="Times New Roman"/>
              </a:rPr>
              <a:t>PROTECT  </a:t>
            </a:r>
            <a:r>
              <a:rPr lang="en-US" sz="2400" b="1" dirty="0">
                <a:solidFill>
                  <a:srgbClr val="C00000"/>
                </a:solidFill>
                <a:effectLst/>
                <a:ea typeface="Calibri"/>
                <a:cs typeface="Times New Roman"/>
              </a:rPr>
              <a:t>YOUR </a:t>
            </a:r>
            <a:r>
              <a:rPr lang="en-US" sz="2400" b="1" dirty="0" smtClean="0">
                <a:solidFill>
                  <a:srgbClr val="C00000"/>
                </a:solidFill>
                <a:effectLst/>
                <a:ea typeface="Calibri"/>
                <a:cs typeface="Times New Roman"/>
              </a:rPr>
              <a:t> TERRITORY” </a:t>
            </a:r>
            <a:r>
              <a:rPr lang="en-US" sz="2400" b="1" dirty="0">
                <a:solidFill>
                  <a:srgbClr val="C00000"/>
                </a:solidFill>
                <a:effectLst/>
                <a:ea typeface="Calibri"/>
                <a:cs typeface="Times New Roman"/>
              </a:rPr>
              <a:t>UNIVERSAL REGIONAL PYT WEB-PAGE </a:t>
            </a:r>
            <a:r>
              <a:rPr lang="en-US" sz="2400" b="1" dirty="0" smtClean="0">
                <a:solidFill>
                  <a:srgbClr val="C00000"/>
                </a:solidFill>
                <a:effectLst/>
                <a:ea typeface="Calibri"/>
                <a:cs typeface="Times New Roman"/>
              </a:rPr>
              <a:t/>
            </a:r>
            <a:br>
              <a:rPr lang="en-US" sz="2400" b="1" dirty="0" smtClean="0">
                <a:solidFill>
                  <a:srgbClr val="C00000"/>
                </a:solidFill>
                <a:effectLst/>
                <a:ea typeface="Calibri"/>
                <a:cs typeface="Times New Roman"/>
              </a:rPr>
            </a:br>
            <a:r>
              <a:rPr lang="en-US" sz="2000" b="1" dirty="0" smtClean="0">
                <a:solidFill>
                  <a:srgbClr val="C00000"/>
                </a:solidFill>
                <a:effectLst/>
                <a:ea typeface="Calibri"/>
                <a:cs typeface="Times New Roman"/>
              </a:rPr>
              <a:t>(</a:t>
            </a:r>
            <a:r>
              <a:rPr lang="en-US" sz="2000" b="1" dirty="0">
                <a:solidFill>
                  <a:srgbClr val="C00000"/>
                </a:solidFill>
                <a:effectLst/>
                <a:ea typeface="Calibri"/>
                <a:cs typeface="Times New Roman"/>
              </a:rPr>
              <a:t>THE CASE OF ARMENIA</a:t>
            </a:r>
            <a:r>
              <a:rPr lang="en-US" sz="2000" b="1" dirty="0" smtClean="0">
                <a:solidFill>
                  <a:srgbClr val="C00000"/>
                </a:solidFill>
                <a:effectLst/>
                <a:ea typeface="Calibri"/>
                <a:cs typeface="Times New Roman"/>
              </a:rPr>
              <a:t>)”</a:t>
            </a:r>
            <a:endParaRPr lang="en-US" sz="2000" dirty="0">
              <a:solidFill>
                <a:srgbClr val="C00000"/>
              </a:solidFill>
            </a:endParaRPr>
          </a:p>
        </p:txBody>
      </p:sp>
    </p:spTree>
    <p:extLst>
      <p:ext uri="{BB962C8B-B14F-4D97-AF65-F5344CB8AC3E}">
        <p14:creationId xmlns:p14="http://schemas.microsoft.com/office/powerpoint/2010/main" val="34473645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295400"/>
          </a:xfrm>
          <a:solidFill>
            <a:schemeClr val="accent2">
              <a:lumMod val="60000"/>
              <a:lumOff val="40000"/>
            </a:schemeClr>
          </a:solidFill>
        </p:spPr>
        <p:txBody>
          <a:bodyPr>
            <a:normAutofit fontScale="90000"/>
          </a:bodyPr>
          <a:lstStyle/>
          <a:p>
            <a:pPr algn="ctr"/>
            <a:r>
              <a:rPr lang="en-US" sz="2700" b="1" i="1" dirty="0">
                <a:ln w="3200">
                  <a:solidFill>
                    <a:srgbClr val="444D26">
                      <a:shade val="75000"/>
                      <a:alpha val="25000"/>
                    </a:srgbClr>
                  </a:solidFill>
                  <a:prstDash val="solid"/>
                  <a:round/>
                </a:ln>
                <a:solidFill>
                  <a:srgbClr val="C00000"/>
                </a:solidFill>
                <a:effectLst/>
                <a:ea typeface="Calibri"/>
                <a:cs typeface="Times New Roman"/>
              </a:rPr>
              <a:t>“</a:t>
            </a:r>
            <a:r>
              <a:rPr lang="en-US" sz="2700" b="1" dirty="0">
                <a:ln w="3200">
                  <a:solidFill>
                    <a:srgbClr val="444D26">
                      <a:shade val="75000"/>
                      <a:alpha val="25000"/>
                    </a:srgbClr>
                  </a:solidFill>
                  <a:prstDash val="solid"/>
                  <a:round/>
                </a:ln>
                <a:solidFill>
                  <a:srgbClr val="C00000"/>
                </a:solidFill>
                <a:effectLst/>
                <a:ea typeface="Calibri"/>
                <a:cs typeface="Times New Roman"/>
              </a:rPr>
              <a:t>BRIEF  JUSTIFICATION</a:t>
            </a:r>
            <a:br>
              <a:rPr lang="en-US" sz="2700" b="1" dirty="0">
                <a:ln w="3200">
                  <a:solidFill>
                    <a:srgbClr val="444D26">
                      <a:shade val="75000"/>
                      <a:alpha val="25000"/>
                    </a:srgbClr>
                  </a:solidFill>
                  <a:prstDash val="solid"/>
                  <a:round/>
                </a:ln>
                <a:solidFill>
                  <a:srgbClr val="C00000"/>
                </a:solidFill>
                <a:effectLst/>
                <a:ea typeface="Calibri"/>
                <a:cs typeface="Times New Roman"/>
              </a:rPr>
            </a:br>
            <a:r>
              <a:rPr lang="en-US" sz="2200" b="1" dirty="0">
                <a:ln w="3200">
                  <a:solidFill>
                    <a:srgbClr val="444D26">
                      <a:shade val="75000"/>
                      <a:alpha val="25000"/>
                    </a:srgbClr>
                  </a:solidFill>
                  <a:prstDash val="solid"/>
                  <a:round/>
                </a:ln>
                <a:solidFill>
                  <a:srgbClr val="C00000"/>
                </a:solidFill>
                <a:effectLst/>
                <a:ea typeface="Calibri"/>
                <a:cs typeface="Times New Roman"/>
              </a:rPr>
              <a:t>OF  THE  NEED  FOR  CREATION </a:t>
            </a:r>
            <a:r>
              <a:rPr lang="en-US" sz="2200" b="1" dirty="0" smtClean="0">
                <a:ln w="3200">
                  <a:solidFill>
                    <a:srgbClr val="444D26">
                      <a:shade val="75000"/>
                      <a:alpha val="25000"/>
                    </a:srgbClr>
                  </a:solidFill>
                  <a:prstDash val="solid"/>
                  <a:round/>
                </a:ln>
                <a:solidFill>
                  <a:srgbClr val="C00000"/>
                </a:solidFill>
                <a:effectLst/>
                <a:ea typeface="Calibri"/>
                <a:cs typeface="Times New Roman"/>
              </a:rPr>
              <a:t>  AND  REGULAR  </a:t>
            </a:r>
            <a:r>
              <a:rPr lang="en-US" sz="2200" b="1" dirty="0">
                <a:ln w="3200">
                  <a:solidFill>
                    <a:srgbClr val="444D26">
                      <a:shade val="75000"/>
                      <a:alpha val="25000"/>
                    </a:srgbClr>
                  </a:solidFill>
                  <a:prstDash val="solid"/>
                  <a:round/>
                </a:ln>
                <a:solidFill>
                  <a:srgbClr val="C00000"/>
                </a:solidFill>
                <a:effectLst/>
                <a:ea typeface="Calibri"/>
                <a:cs typeface="Times New Roman"/>
              </a:rPr>
              <a:t>FUNCTIONING  OF  THE </a:t>
            </a:r>
            <a:br>
              <a:rPr lang="en-US" sz="2200" b="1" dirty="0">
                <a:ln w="3200">
                  <a:solidFill>
                    <a:srgbClr val="444D26">
                      <a:shade val="75000"/>
                      <a:alpha val="25000"/>
                    </a:srgbClr>
                  </a:solidFill>
                  <a:prstDash val="solid"/>
                  <a:round/>
                </a:ln>
                <a:solidFill>
                  <a:srgbClr val="C00000"/>
                </a:solidFill>
                <a:effectLst/>
                <a:ea typeface="Calibri"/>
                <a:cs typeface="Times New Roman"/>
              </a:rPr>
            </a:br>
            <a:r>
              <a:rPr lang="en-US" sz="2200" b="1" dirty="0">
                <a:ln w="3200">
                  <a:solidFill>
                    <a:srgbClr val="444D26">
                      <a:shade val="75000"/>
                      <a:alpha val="25000"/>
                    </a:srgbClr>
                  </a:solidFill>
                  <a:prstDash val="solid"/>
                  <a:round/>
                </a:ln>
                <a:solidFill>
                  <a:srgbClr val="C00000"/>
                </a:solidFill>
                <a:effectLst/>
                <a:ea typeface="Calibri"/>
                <a:cs typeface="Times New Roman"/>
              </a:rPr>
              <a:t>"PROTECT  YOUR  TERRITORY"   REGIONAL  Web-pages  (sites) </a:t>
            </a:r>
            <a:r>
              <a:rPr lang="en-US" sz="2200" dirty="0">
                <a:ln w="3200">
                  <a:solidFill>
                    <a:srgbClr val="444D26">
                      <a:shade val="75000"/>
                      <a:alpha val="25000"/>
                    </a:srgbClr>
                  </a:solidFill>
                  <a:prstDash val="solid"/>
                  <a:round/>
                </a:ln>
                <a:solidFill>
                  <a:srgbClr val="C00000"/>
                </a:solidFill>
                <a:effectLst/>
                <a:ea typeface="Calibri"/>
                <a:cs typeface="Times New Roman"/>
              </a:rPr>
              <a:t/>
            </a:r>
            <a:br>
              <a:rPr lang="en-US" sz="2200" dirty="0">
                <a:ln w="3200">
                  <a:solidFill>
                    <a:srgbClr val="444D26">
                      <a:shade val="75000"/>
                      <a:alpha val="25000"/>
                    </a:srgbClr>
                  </a:solidFill>
                  <a:prstDash val="solid"/>
                  <a:round/>
                </a:ln>
                <a:solidFill>
                  <a:srgbClr val="C00000"/>
                </a:solidFill>
                <a:effectLst/>
                <a:ea typeface="Calibri"/>
                <a:cs typeface="Times New Roman"/>
              </a:rPr>
            </a:br>
            <a:r>
              <a:rPr lang="en-US" sz="2000" b="1" dirty="0">
                <a:ln w="3200">
                  <a:solidFill>
                    <a:srgbClr val="444D26">
                      <a:shade val="75000"/>
                      <a:alpha val="25000"/>
                    </a:srgbClr>
                  </a:solidFill>
                  <a:prstDash val="solid"/>
                  <a:round/>
                </a:ln>
                <a:solidFill>
                  <a:srgbClr val="C00000"/>
                </a:solidFill>
                <a:effectLst/>
                <a:ea typeface="Calibri"/>
                <a:cs typeface="Times New Roman"/>
              </a:rPr>
              <a:t>(the case of Armenia)</a:t>
            </a:r>
            <a:endParaRPr lang="en-US" dirty="0"/>
          </a:p>
        </p:txBody>
      </p:sp>
      <p:sp>
        <p:nvSpPr>
          <p:cNvPr id="4" name="Content Placeholder 3"/>
          <p:cNvSpPr>
            <a:spLocks noGrp="1"/>
          </p:cNvSpPr>
          <p:nvPr>
            <p:ph sz="half" idx="2"/>
          </p:nvPr>
        </p:nvSpPr>
        <p:spPr>
          <a:xfrm>
            <a:off x="3962400" y="1447800"/>
            <a:ext cx="4953000" cy="5181600"/>
          </a:xfrm>
        </p:spPr>
        <p:txBody>
          <a:bodyPr>
            <a:normAutofit fontScale="92500" lnSpcReduction="20000"/>
          </a:bodyPr>
          <a:lstStyle/>
          <a:p>
            <a:pPr marL="0" marR="0" indent="0" algn="ctr">
              <a:lnSpc>
                <a:spcPct val="150000"/>
              </a:lnSpc>
              <a:spcBef>
                <a:spcPts val="0"/>
              </a:spcBef>
              <a:spcAft>
                <a:spcPts val="0"/>
              </a:spcAft>
              <a:buNone/>
            </a:pPr>
            <a:r>
              <a:rPr lang="en-US" sz="3000" b="1" dirty="0">
                <a:solidFill>
                  <a:schemeClr val="accent3">
                    <a:lumMod val="60000"/>
                    <a:lumOff val="40000"/>
                  </a:schemeClr>
                </a:solidFill>
                <a:latin typeface="Calibri"/>
                <a:ea typeface="Times New Roman"/>
                <a:cs typeface="Calibri"/>
              </a:rPr>
              <a:t>WHO IS AWARE HE IS PROTECTED</a:t>
            </a:r>
            <a:endParaRPr lang="en-US" sz="3000" dirty="0">
              <a:solidFill>
                <a:schemeClr val="accent3">
                  <a:lumMod val="60000"/>
                  <a:lumOff val="40000"/>
                </a:schemeClr>
              </a:solidFill>
              <a:latin typeface="Calibri"/>
              <a:ea typeface="Calibri"/>
              <a:cs typeface="Times New Roman"/>
            </a:endParaRPr>
          </a:p>
          <a:p>
            <a:pPr marL="0" marR="0" indent="0" algn="ctr">
              <a:lnSpc>
                <a:spcPct val="150000"/>
              </a:lnSpc>
              <a:spcBef>
                <a:spcPts val="0"/>
              </a:spcBef>
              <a:spcAft>
                <a:spcPts val="0"/>
              </a:spcAft>
              <a:buNone/>
            </a:pPr>
            <a:r>
              <a:rPr lang="en-US" sz="3200" b="1" dirty="0">
                <a:solidFill>
                  <a:schemeClr val="accent3">
                    <a:lumMod val="60000"/>
                    <a:lumOff val="40000"/>
                  </a:schemeClr>
                </a:solidFill>
                <a:latin typeface="Calibri"/>
                <a:ea typeface="Times New Roman"/>
                <a:cs typeface="Calibri"/>
              </a:rPr>
              <a:t> </a:t>
            </a:r>
            <a:endParaRPr lang="en-US" sz="2400" dirty="0" smtClean="0">
              <a:solidFill>
                <a:schemeClr val="accent3">
                  <a:lumMod val="60000"/>
                  <a:lumOff val="40000"/>
                </a:schemeClr>
              </a:solidFill>
              <a:latin typeface="Calibri"/>
              <a:ea typeface="Calibri"/>
              <a:cs typeface="Times New Roman"/>
            </a:endParaRPr>
          </a:p>
          <a:p>
            <a:pPr marL="0" marR="0" indent="0" algn="ctr">
              <a:lnSpc>
                <a:spcPct val="150000"/>
              </a:lnSpc>
              <a:spcBef>
                <a:spcPts val="0"/>
              </a:spcBef>
              <a:spcAft>
                <a:spcPts val="0"/>
              </a:spcAft>
              <a:buNone/>
            </a:pPr>
            <a:r>
              <a:rPr lang="en-US" sz="3000" b="1" dirty="0" smtClean="0">
                <a:latin typeface="Calibri"/>
                <a:ea typeface="Times New Roman"/>
                <a:cs typeface="Calibri"/>
              </a:rPr>
              <a:t>IF YOU KNOW WHAT TO DO IN THE CASE OF A DISASTER </a:t>
            </a:r>
          </a:p>
          <a:p>
            <a:pPr marL="0" marR="0" indent="0" algn="ctr">
              <a:lnSpc>
                <a:spcPct val="150000"/>
              </a:lnSpc>
              <a:spcBef>
                <a:spcPts val="0"/>
              </a:spcBef>
              <a:spcAft>
                <a:spcPts val="0"/>
              </a:spcAft>
              <a:buNone/>
            </a:pPr>
            <a:endParaRPr lang="en-US" sz="3000" dirty="0">
              <a:latin typeface="Calibri"/>
              <a:ea typeface="Calibri"/>
              <a:cs typeface="Times New Roman"/>
            </a:endParaRPr>
          </a:p>
          <a:p>
            <a:pPr marL="0" marR="0" indent="0" algn="ctr">
              <a:lnSpc>
                <a:spcPct val="150000"/>
              </a:lnSpc>
              <a:spcBef>
                <a:spcPts val="0"/>
              </a:spcBef>
              <a:spcAft>
                <a:spcPts val="0"/>
              </a:spcAft>
              <a:buNone/>
            </a:pPr>
            <a:r>
              <a:rPr lang="en-US" sz="3000" b="1" dirty="0">
                <a:latin typeface="Calibri"/>
                <a:ea typeface="Times New Roman"/>
                <a:cs typeface="Calibri"/>
              </a:rPr>
              <a:t>YOU WILL SAVE YOUR OWN LIFE AND THE LIVES OF YOUR </a:t>
            </a:r>
            <a:endParaRPr lang="en-US" sz="3000" b="1" dirty="0" smtClean="0">
              <a:latin typeface="Calibri"/>
              <a:ea typeface="Times New Roman"/>
              <a:cs typeface="Calibri"/>
            </a:endParaRPr>
          </a:p>
          <a:p>
            <a:pPr marL="0" marR="0" indent="0" algn="ctr">
              <a:lnSpc>
                <a:spcPct val="150000"/>
              </a:lnSpc>
              <a:spcBef>
                <a:spcPts val="0"/>
              </a:spcBef>
              <a:spcAft>
                <a:spcPts val="0"/>
              </a:spcAft>
              <a:buNone/>
            </a:pPr>
            <a:r>
              <a:rPr lang="en-US" sz="3000" b="1" dirty="0" smtClean="0">
                <a:latin typeface="Calibri"/>
                <a:ea typeface="Times New Roman"/>
                <a:cs typeface="Calibri"/>
              </a:rPr>
              <a:t>CLOSE-ONES</a:t>
            </a:r>
            <a:r>
              <a:rPr lang="en-US" sz="2800" b="1" dirty="0">
                <a:latin typeface="Calibri"/>
                <a:ea typeface="Times New Roman"/>
                <a:cs typeface="Calibri"/>
              </a:rPr>
              <a:t>.</a:t>
            </a:r>
            <a:endParaRPr lang="en-US" sz="2400" dirty="0">
              <a:latin typeface="Calibri"/>
              <a:ea typeface="Calibri"/>
              <a:cs typeface="Times New Roman"/>
            </a:endParaRPr>
          </a:p>
          <a:p>
            <a:pPr marL="0" marR="0" indent="0" algn="ctr">
              <a:lnSpc>
                <a:spcPct val="150000"/>
              </a:lnSpc>
              <a:spcBef>
                <a:spcPts val="0"/>
              </a:spcBef>
              <a:spcAft>
                <a:spcPts val="1000"/>
              </a:spcAft>
              <a:buNone/>
              <a:tabLst>
                <a:tab pos="581025" algn="l"/>
              </a:tabLst>
            </a:pPr>
            <a:endParaRPr lang="en-US" sz="2400" dirty="0">
              <a:latin typeface="Calibri"/>
              <a:ea typeface="Calibri"/>
              <a:cs typeface="Times New Roman"/>
            </a:endParaRPr>
          </a:p>
          <a:p>
            <a:pPr marL="0" lvl="0" indent="0" algn="just">
              <a:lnSpc>
                <a:spcPct val="150000"/>
              </a:lnSpc>
              <a:spcBef>
                <a:spcPts val="0"/>
              </a:spcBef>
              <a:spcAft>
                <a:spcPts val="1000"/>
              </a:spcAft>
              <a:buClr>
                <a:srgbClr val="F3A447"/>
              </a:buClr>
              <a:buNone/>
              <a:tabLst>
                <a:tab pos="581025" algn="l"/>
              </a:tabLst>
            </a:pPr>
            <a:endParaRPr lang="en-US"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3200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8600" y="2833452"/>
            <a:ext cx="8686800" cy="4376583"/>
          </a:xfrm>
          <a:prstGeom prst="rect">
            <a:avLst/>
          </a:prstGeom>
        </p:spPr>
        <p:txBody>
          <a:bodyPr wrap="square">
            <a:spAutoFit/>
          </a:bodyPr>
          <a:lstStyle/>
          <a:p>
            <a:pPr>
              <a:lnSpc>
                <a:spcPct val="115000"/>
              </a:lnSpc>
            </a:pPr>
            <a:endParaRPr lang="en-US" b="1" dirty="0" smtClean="0">
              <a:solidFill>
                <a:prstClr val="white"/>
              </a:solidFill>
              <a:latin typeface="Calibri"/>
              <a:ea typeface="Times New Roman"/>
              <a:cs typeface="Calibri"/>
            </a:endParaRPr>
          </a:p>
          <a:p>
            <a:pPr>
              <a:lnSpc>
                <a:spcPct val="115000"/>
              </a:lnSpc>
            </a:pPr>
            <a:endParaRPr lang="en-US" b="1" dirty="0">
              <a:solidFill>
                <a:prstClr val="white"/>
              </a:solidFill>
              <a:latin typeface="Calibri"/>
              <a:ea typeface="Times New Roman"/>
              <a:cs typeface="Calibri"/>
            </a:endParaRPr>
          </a:p>
          <a:p>
            <a:pPr>
              <a:lnSpc>
                <a:spcPct val="115000"/>
              </a:lnSpc>
            </a:pPr>
            <a:endParaRPr lang="en-US" b="1" dirty="0" smtClean="0">
              <a:solidFill>
                <a:prstClr val="white"/>
              </a:solidFill>
              <a:latin typeface="Calibri"/>
              <a:ea typeface="Times New Roman"/>
              <a:cs typeface="Calibri"/>
            </a:endParaRPr>
          </a:p>
          <a:p>
            <a:pPr>
              <a:lnSpc>
                <a:spcPct val="115000"/>
              </a:lnSpc>
            </a:pPr>
            <a:endParaRPr lang="en-US" b="1" dirty="0">
              <a:solidFill>
                <a:prstClr val="white"/>
              </a:solidFill>
              <a:latin typeface="Calibri"/>
              <a:ea typeface="Times New Roman"/>
              <a:cs typeface="Calibri"/>
            </a:endParaRPr>
          </a:p>
          <a:p>
            <a:pPr>
              <a:lnSpc>
                <a:spcPct val="115000"/>
              </a:lnSpc>
            </a:pPr>
            <a:endParaRPr lang="en-US" b="1" dirty="0" smtClean="0">
              <a:solidFill>
                <a:prstClr val="white"/>
              </a:solidFill>
              <a:latin typeface="Calibri"/>
              <a:ea typeface="Times New Roman"/>
              <a:cs typeface="Calibri"/>
            </a:endParaRPr>
          </a:p>
          <a:p>
            <a:pPr>
              <a:lnSpc>
                <a:spcPct val="115000"/>
              </a:lnSpc>
            </a:pPr>
            <a:endParaRPr lang="en-US" b="1" dirty="0">
              <a:solidFill>
                <a:prstClr val="white"/>
              </a:solidFill>
              <a:latin typeface="Calibri"/>
              <a:ea typeface="Times New Roman"/>
              <a:cs typeface="Calibri"/>
            </a:endParaRPr>
          </a:p>
          <a:p>
            <a:pPr>
              <a:lnSpc>
                <a:spcPct val="115000"/>
              </a:lnSpc>
            </a:pPr>
            <a:endParaRPr lang="en-US" b="1" dirty="0" smtClean="0">
              <a:solidFill>
                <a:prstClr val="white"/>
              </a:solidFill>
              <a:latin typeface="Calibri"/>
              <a:ea typeface="Times New Roman"/>
              <a:cs typeface="Calibri"/>
            </a:endParaRPr>
          </a:p>
          <a:p>
            <a:pPr>
              <a:lnSpc>
                <a:spcPct val="115000"/>
              </a:lnSpc>
            </a:pPr>
            <a:endParaRPr lang="en-US" b="1" dirty="0">
              <a:solidFill>
                <a:prstClr val="white"/>
              </a:solidFill>
              <a:latin typeface="Calibri"/>
              <a:ea typeface="Times New Roman"/>
              <a:cs typeface="Calibri"/>
            </a:endParaRPr>
          </a:p>
          <a:p>
            <a:pPr>
              <a:lnSpc>
                <a:spcPct val="115000"/>
              </a:lnSpc>
            </a:pPr>
            <a:endParaRPr lang="en-US" b="1" dirty="0" smtClean="0">
              <a:solidFill>
                <a:prstClr val="white"/>
              </a:solidFill>
              <a:latin typeface="Calibri"/>
              <a:ea typeface="Times New Roman"/>
              <a:cs typeface="Calibri"/>
            </a:endParaRPr>
          </a:p>
          <a:p>
            <a:pPr>
              <a:lnSpc>
                <a:spcPct val="115000"/>
              </a:lnSpc>
            </a:pPr>
            <a:endParaRPr lang="en-US" b="1" dirty="0">
              <a:solidFill>
                <a:prstClr val="white"/>
              </a:solidFill>
              <a:latin typeface="Calibri"/>
              <a:ea typeface="Times New Roman"/>
              <a:cs typeface="Calibri"/>
            </a:endParaRPr>
          </a:p>
          <a:p>
            <a:pPr>
              <a:lnSpc>
                <a:spcPct val="115000"/>
              </a:lnSpc>
            </a:pPr>
            <a:r>
              <a:rPr lang="en-US" b="1" dirty="0" smtClean="0">
                <a:solidFill>
                  <a:srgbClr val="E7BC29">
                    <a:lumMod val="60000"/>
                    <a:lumOff val="40000"/>
                  </a:srgbClr>
                </a:solidFill>
                <a:latin typeface="Calibri"/>
                <a:ea typeface="Times New Roman"/>
                <a:cs typeface="Calibri"/>
              </a:rPr>
              <a:t>SPITAK </a:t>
            </a:r>
            <a:r>
              <a:rPr lang="en-US" b="1" dirty="0">
                <a:solidFill>
                  <a:srgbClr val="E7BC29">
                    <a:lumMod val="60000"/>
                    <a:lumOff val="40000"/>
                  </a:srgbClr>
                </a:solidFill>
                <a:latin typeface="Calibri"/>
                <a:ea typeface="Times New Roman"/>
                <a:cs typeface="Calibri"/>
              </a:rPr>
              <a:t>EARTHQUAKE, ARMENIA</a:t>
            </a:r>
            <a:endParaRPr lang="en-US" sz="1600" dirty="0">
              <a:solidFill>
                <a:srgbClr val="E7BC29">
                  <a:lumMod val="60000"/>
                  <a:lumOff val="40000"/>
                </a:srgbClr>
              </a:solidFill>
              <a:latin typeface="Calibri"/>
              <a:ea typeface="Calibri"/>
              <a:cs typeface="Times New Roman"/>
            </a:endParaRPr>
          </a:p>
          <a:p>
            <a:pPr>
              <a:lnSpc>
                <a:spcPct val="115000"/>
              </a:lnSpc>
            </a:pPr>
            <a:r>
              <a:rPr lang="en-US" b="1" dirty="0">
                <a:solidFill>
                  <a:srgbClr val="E7BC29">
                    <a:lumMod val="60000"/>
                    <a:lumOff val="40000"/>
                  </a:srgbClr>
                </a:solidFill>
                <a:latin typeface="Calibri"/>
                <a:ea typeface="Times New Roman"/>
                <a:cs typeface="Calibri"/>
              </a:rPr>
              <a:t>          DECEMBER 7, 1988</a:t>
            </a:r>
            <a:endParaRPr lang="en-US" sz="1600" b="1" dirty="0">
              <a:solidFill>
                <a:srgbClr val="E7BC29">
                  <a:lumMod val="60000"/>
                  <a:lumOff val="40000"/>
                </a:srgbClr>
              </a:solidFill>
              <a:latin typeface="Calibri"/>
              <a:ea typeface="Calibri"/>
              <a:cs typeface="Times New Roman"/>
            </a:endParaRPr>
          </a:p>
          <a:p>
            <a:pPr indent="342900">
              <a:lnSpc>
                <a:spcPct val="150000"/>
              </a:lnSpc>
            </a:pPr>
            <a:r>
              <a:rPr lang="en-US" sz="2000" b="1" dirty="0">
                <a:solidFill>
                  <a:srgbClr val="0000FF"/>
                </a:solidFill>
                <a:latin typeface="Calibri"/>
                <a:ea typeface="Times New Roman"/>
                <a:cs typeface="Calibri"/>
              </a:rPr>
              <a:t> </a:t>
            </a:r>
            <a:endParaRPr lang="en-US" sz="1600" dirty="0">
              <a:solidFill>
                <a:prstClr val="white"/>
              </a:solidFill>
              <a:latin typeface="Calibri"/>
              <a:ea typeface="Calibri"/>
              <a:cs typeface="Times New Roman"/>
            </a:endParaRPr>
          </a:p>
        </p:txBody>
      </p:sp>
      <p:sp>
        <p:nvSpPr>
          <p:cNvPr id="20" name="TextBox 19"/>
          <p:cNvSpPr txBox="1"/>
          <p:nvPr/>
        </p:nvSpPr>
        <p:spPr>
          <a:xfrm>
            <a:off x="457200" y="1295401"/>
            <a:ext cx="3200400" cy="507831"/>
          </a:xfrm>
          <a:prstGeom prst="rect">
            <a:avLst/>
          </a:prstGeom>
          <a:noFill/>
        </p:spPr>
        <p:txBody>
          <a:bodyPr wrap="square" rtlCol="0">
            <a:spAutoFit/>
          </a:bodyPr>
          <a:lstStyle/>
          <a:p>
            <a:pPr>
              <a:lnSpc>
                <a:spcPct val="150000"/>
              </a:lnSpc>
              <a:spcAft>
                <a:spcPts val="1000"/>
              </a:spcAft>
              <a:buClr>
                <a:srgbClr val="F3A447"/>
              </a:buClr>
              <a:buSzPct val="85000"/>
              <a:tabLst>
                <a:tab pos="581025" algn="l"/>
              </a:tabLst>
            </a:pPr>
            <a:r>
              <a:rPr lang="en-US" b="1" dirty="0">
                <a:solidFill>
                  <a:srgbClr val="E7BC29">
                    <a:lumMod val="60000"/>
                    <a:lumOff val="40000"/>
                  </a:srgbClr>
                </a:solidFill>
                <a:latin typeface="Baltica"/>
                <a:ea typeface="Times New Roman"/>
                <a:cs typeface="Times New Roman"/>
              </a:rPr>
              <a:t>“ARMENIAN MADONNA”</a:t>
            </a:r>
          </a:p>
        </p:txBody>
      </p:sp>
    </p:spTree>
    <p:extLst>
      <p:ext uri="{BB962C8B-B14F-4D97-AF65-F5344CB8AC3E}">
        <p14:creationId xmlns:p14="http://schemas.microsoft.com/office/powerpoint/2010/main" val="20520152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763000" cy="5257800"/>
          </a:xfrm>
        </p:spPr>
        <p:txBody>
          <a:bodyPr>
            <a:normAutofit/>
          </a:bodyPr>
          <a:lstStyle/>
          <a:p>
            <a:pPr marL="0" marR="0" indent="0" algn="just">
              <a:lnSpc>
                <a:spcPct val="115000"/>
              </a:lnSpc>
              <a:spcBef>
                <a:spcPts val="0"/>
              </a:spcBef>
              <a:spcAft>
                <a:spcPts val="1000"/>
              </a:spcAft>
              <a:buNone/>
            </a:pPr>
            <a:r>
              <a:rPr lang="en-US" sz="2000" b="1" dirty="0" smtClean="0">
                <a:latin typeface="Calibri"/>
                <a:ea typeface="Calibri"/>
                <a:cs typeface="Times New Roman"/>
              </a:rPr>
              <a:t>6.2 Point</a:t>
            </a:r>
            <a:r>
              <a:rPr lang="en-US" sz="2000" b="1" dirty="0" smtClean="0">
                <a:solidFill>
                  <a:srgbClr val="FFC000"/>
                </a:solidFill>
                <a:latin typeface="Calibri"/>
                <a:ea typeface="Calibri"/>
                <a:cs typeface="Times New Roman"/>
              </a:rPr>
              <a:t> </a:t>
            </a:r>
            <a:r>
              <a:rPr lang="en-US" sz="2000" b="1" dirty="0" smtClean="0">
                <a:latin typeface="Calibri"/>
                <a:ea typeface="Calibri"/>
                <a:cs typeface="Times New Roman"/>
              </a:rPr>
              <a:t>6.1 </a:t>
            </a:r>
            <a:r>
              <a:rPr lang="en-US" sz="2000" b="1" dirty="0">
                <a:latin typeface="Calibri"/>
                <a:ea typeface="Calibri"/>
                <a:cs typeface="Times New Roman"/>
              </a:rPr>
              <a:t>of this document provides a brief overview </a:t>
            </a:r>
            <a:r>
              <a:rPr lang="en-US" sz="2000" b="1" i="1" dirty="0">
                <a:latin typeface="Calibri"/>
                <a:ea typeface="Calibri"/>
                <a:cs typeface="Times New Roman"/>
              </a:rPr>
              <a:t>of</a:t>
            </a:r>
            <a:r>
              <a:rPr lang="en-US" sz="2000" b="1" dirty="0">
                <a:latin typeface="Calibri"/>
                <a:ea typeface="Calibri"/>
                <a:cs typeface="Times New Roman"/>
              </a:rPr>
              <a:t> </a:t>
            </a:r>
            <a:r>
              <a:rPr lang="en-US" sz="2000" b="1" i="1" dirty="0">
                <a:latin typeface="Calibri"/>
                <a:ea typeface="Calibri"/>
                <a:cs typeface="Times New Roman"/>
              </a:rPr>
              <a:t>the priority documents we have already developed</a:t>
            </a:r>
            <a:r>
              <a:rPr lang="en-US" sz="2000" b="1" dirty="0">
                <a:latin typeface="Calibri"/>
                <a:ea typeface="Calibri"/>
                <a:cs typeface="Times New Roman"/>
              </a:rPr>
              <a:t>, which are necessary for the creation and regular operation of the PYT regional Web pages</a:t>
            </a:r>
            <a:r>
              <a:rPr lang="en-US" sz="2000" b="1" i="1" dirty="0">
                <a:latin typeface="Calibri"/>
                <a:ea typeface="Calibri"/>
                <a:cs typeface="Times New Roman"/>
              </a:rPr>
              <a:t>.</a:t>
            </a:r>
            <a:endParaRPr lang="en-US" sz="2000" dirty="0">
              <a:latin typeface="Calibri"/>
              <a:ea typeface="Calibri"/>
              <a:cs typeface="Times New Roman"/>
            </a:endParaRPr>
          </a:p>
          <a:p>
            <a:pPr marL="0" marR="0" indent="0" algn="just">
              <a:lnSpc>
                <a:spcPct val="115000"/>
              </a:lnSpc>
              <a:spcBef>
                <a:spcPts val="0"/>
              </a:spcBef>
              <a:spcAft>
                <a:spcPts val="1000"/>
              </a:spcAft>
              <a:buNone/>
            </a:pPr>
            <a:r>
              <a:rPr lang="en-US" sz="2000" b="1" dirty="0" smtClean="0">
                <a:latin typeface="Calibri"/>
                <a:ea typeface="Calibri"/>
                <a:cs typeface="Times New Roman"/>
              </a:rPr>
              <a:t>Here, in point 6.2, </a:t>
            </a:r>
            <a:r>
              <a:rPr lang="en-US" sz="2000" b="1" i="1" dirty="0">
                <a:solidFill>
                  <a:srgbClr val="FFC000"/>
                </a:solidFill>
                <a:latin typeface="Calibri"/>
                <a:ea typeface="Calibri"/>
                <a:cs typeface="Times New Roman"/>
              </a:rPr>
              <a:t>additional documents</a:t>
            </a:r>
            <a:r>
              <a:rPr lang="en-US" sz="2000" b="1" dirty="0">
                <a:latin typeface="Calibri"/>
                <a:ea typeface="Calibri"/>
                <a:cs typeface="Times New Roman"/>
              </a:rPr>
              <a:t> </a:t>
            </a:r>
            <a:r>
              <a:rPr lang="en-US" sz="2000" b="1" i="1" dirty="0">
                <a:latin typeface="Calibri"/>
                <a:ea typeface="Calibri"/>
                <a:cs typeface="Times New Roman"/>
              </a:rPr>
              <a:t>that have been</a:t>
            </a:r>
            <a:r>
              <a:rPr lang="en-US" sz="2000" b="1" dirty="0">
                <a:latin typeface="Calibri"/>
                <a:ea typeface="Calibri"/>
                <a:cs typeface="Times New Roman"/>
              </a:rPr>
              <a:t> </a:t>
            </a:r>
            <a:r>
              <a:rPr lang="en-US" sz="2000" b="1" i="1" dirty="0">
                <a:latin typeface="Calibri"/>
                <a:ea typeface="Calibri"/>
                <a:cs typeface="Times New Roman"/>
              </a:rPr>
              <a:t>partially developed and are to be developed </a:t>
            </a:r>
            <a:r>
              <a:rPr lang="en-US" sz="2000" b="1" dirty="0">
                <a:latin typeface="Calibri"/>
                <a:ea typeface="Calibri"/>
                <a:cs typeface="Times New Roman"/>
              </a:rPr>
              <a:t>are briefly considered, which are necessary </a:t>
            </a:r>
            <a:r>
              <a:rPr lang="en-US" sz="2000" b="1" dirty="0">
                <a:solidFill>
                  <a:schemeClr val="accent2">
                    <a:lumMod val="60000"/>
                    <a:lumOff val="40000"/>
                  </a:schemeClr>
                </a:solidFill>
                <a:latin typeface="Calibri"/>
                <a:ea typeface="Calibri"/>
                <a:cs typeface="Times New Roman"/>
              </a:rPr>
              <a:t>for the implementation of projects aimed at significantly strengthening the motivation and concretizing the actions of the main players (parties) of the </a:t>
            </a:r>
            <a:r>
              <a:rPr lang="en-US" sz="2000" b="1" dirty="0">
                <a:latin typeface="Calibri"/>
                <a:ea typeface="Calibri"/>
                <a:cs typeface="Times New Roman"/>
              </a:rPr>
              <a:t>Protect Your </a:t>
            </a:r>
            <a:r>
              <a:rPr lang="en-US" sz="2000" b="1" dirty="0" smtClean="0">
                <a:latin typeface="Calibri"/>
                <a:ea typeface="Calibri"/>
                <a:cs typeface="Times New Roman"/>
              </a:rPr>
              <a:t>Territory </a:t>
            </a:r>
            <a:r>
              <a:rPr lang="en-US" sz="2000" b="1" dirty="0">
                <a:latin typeface="Calibri"/>
                <a:ea typeface="Calibri"/>
                <a:cs typeface="Times New Roman"/>
              </a:rPr>
              <a:t>(PYT) </a:t>
            </a:r>
            <a:r>
              <a:rPr lang="en-US" sz="2000" b="1" dirty="0">
                <a:solidFill>
                  <a:schemeClr val="accent2">
                    <a:lumMod val="60000"/>
                    <a:lumOff val="40000"/>
                  </a:schemeClr>
                </a:solidFill>
                <a:latin typeface="Calibri"/>
                <a:ea typeface="Calibri"/>
                <a:cs typeface="Times New Roman"/>
              </a:rPr>
              <a:t>Project</a:t>
            </a:r>
            <a:r>
              <a:rPr lang="en-US" sz="2000" b="1" dirty="0" smtClean="0">
                <a:solidFill>
                  <a:schemeClr val="accent2">
                    <a:lumMod val="60000"/>
                    <a:lumOff val="40000"/>
                  </a:schemeClr>
                </a:solidFill>
                <a:latin typeface="Calibri"/>
                <a:ea typeface="Calibri"/>
                <a:cs typeface="Times New Roman"/>
              </a:rPr>
              <a:t>.</a:t>
            </a:r>
          </a:p>
          <a:p>
            <a:pPr marL="0" marR="0" indent="0" algn="just">
              <a:lnSpc>
                <a:spcPct val="115000"/>
              </a:lnSpc>
              <a:spcBef>
                <a:spcPts val="0"/>
              </a:spcBef>
              <a:spcAft>
                <a:spcPts val="1000"/>
              </a:spcAft>
              <a:buNone/>
            </a:pPr>
            <a:r>
              <a:rPr lang="en-US" sz="2000" b="1" dirty="0" smtClean="0">
                <a:latin typeface="Calibri"/>
                <a:ea typeface="Calibri"/>
                <a:cs typeface="Times New Roman"/>
              </a:rPr>
              <a:t>6.2.1</a:t>
            </a:r>
            <a:r>
              <a:rPr lang="en-US" sz="2000" dirty="0" smtClean="0">
                <a:latin typeface="Calibri"/>
                <a:ea typeface="Calibri"/>
                <a:cs typeface="Times New Roman"/>
              </a:rPr>
              <a:t> </a:t>
            </a:r>
            <a:r>
              <a:rPr lang="en-US" sz="2000" b="1" dirty="0" smtClean="0">
                <a:latin typeface="Calibri"/>
                <a:ea typeface="Calibri"/>
                <a:cs typeface="Times New Roman"/>
              </a:rPr>
              <a:t>As </a:t>
            </a:r>
            <a:r>
              <a:rPr lang="en-US" sz="2000" b="1" dirty="0">
                <a:latin typeface="Calibri"/>
                <a:ea typeface="Calibri"/>
                <a:cs typeface="Times New Roman"/>
              </a:rPr>
              <a:t>follows from the logic and content of the “Protect Your Territory</a:t>
            </a:r>
            <a:r>
              <a:rPr lang="en-US" sz="2000" b="1" dirty="0" smtClean="0">
                <a:latin typeface="Calibri"/>
                <a:ea typeface="Calibri"/>
                <a:cs typeface="Times New Roman"/>
              </a:rPr>
              <a:t>”</a:t>
            </a:r>
            <a:r>
              <a:rPr lang="en-US" sz="2000" b="1" dirty="0">
                <a:solidFill>
                  <a:prstClr val="white"/>
                </a:solidFill>
                <a:latin typeface="Calibri"/>
                <a:ea typeface="Calibri"/>
                <a:cs typeface="Times New Roman"/>
              </a:rPr>
              <a:t> </a:t>
            </a:r>
            <a:r>
              <a:rPr lang="en-US" sz="2000" b="1" dirty="0" smtClean="0">
                <a:latin typeface="Calibri"/>
                <a:ea typeface="Calibri"/>
                <a:cs typeface="Times New Roman"/>
              </a:rPr>
              <a:t>Project, </a:t>
            </a:r>
            <a:r>
              <a:rPr lang="en-US" sz="2400" b="1" dirty="0">
                <a:solidFill>
                  <a:srgbClr val="FFC000"/>
                </a:solidFill>
                <a:latin typeface="Calibri"/>
                <a:ea typeface="Calibri"/>
                <a:cs typeface="Times New Roman"/>
              </a:rPr>
              <a:t>the main players (parties) of the (PYT) </a:t>
            </a:r>
            <a:r>
              <a:rPr lang="en-US" sz="2400" b="1" dirty="0" smtClean="0">
                <a:solidFill>
                  <a:srgbClr val="FFC000"/>
                </a:solidFill>
                <a:latin typeface="Calibri"/>
                <a:ea typeface="Calibri"/>
                <a:cs typeface="Times New Roman"/>
              </a:rPr>
              <a:t>Project </a:t>
            </a:r>
            <a:r>
              <a:rPr lang="en-US" sz="2000" b="1" dirty="0">
                <a:latin typeface="Calibri"/>
                <a:ea typeface="Calibri"/>
                <a:cs typeface="Times New Roman"/>
              </a:rPr>
              <a:t>are </a:t>
            </a:r>
            <a:r>
              <a:rPr lang="en-US" sz="2000" b="1" i="1" dirty="0">
                <a:latin typeface="Calibri"/>
                <a:ea typeface="Calibri"/>
                <a:cs typeface="Times New Roman"/>
              </a:rPr>
              <a:t>on the one hand</a:t>
            </a:r>
            <a:r>
              <a:rPr lang="en-US" sz="2000" b="1" dirty="0">
                <a:latin typeface="Calibri"/>
                <a:ea typeface="Calibri"/>
                <a:cs typeface="Times New Roman"/>
              </a:rPr>
              <a:t>: the relevant structures of the </a:t>
            </a:r>
            <a:r>
              <a:rPr lang="en-US" sz="2000" b="1" dirty="0">
                <a:solidFill>
                  <a:srgbClr val="FFC000"/>
                </a:solidFill>
                <a:latin typeface="Calibri"/>
                <a:ea typeface="Calibri"/>
                <a:cs typeface="Times New Roman"/>
              </a:rPr>
              <a:t>Local Civil Protection</a:t>
            </a:r>
            <a:r>
              <a:rPr lang="en-US" sz="2000" b="1" dirty="0">
                <a:latin typeface="Calibri"/>
                <a:ea typeface="Calibri"/>
                <a:cs typeface="Times New Roman"/>
              </a:rPr>
              <a:t>, the </a:t>
            </a:r>
            <a:r>
              <a:rPr lang="en-US" sz="2000" b="1" dirty="0">
                <a:solidFill>
                  <a:srgbClr val="FFC000"/>
                </a:solidFill>
                <a:latin typeface="Calibri"/>
                <a:ea typeface="Calibri"/>
                <a:cs typeface="Times New Roman"/>
              </a:rPr>
              <a:t>Local Community </a:t>
            </a:r>
            <a:r>
              <a:rPr lang="en-US" sz="2000" b="1" dirty="0">
                <a:latin typeface="Calibri"/>
                <a:ea typeface="Calibri"/>
                <a:cs typeface="Times New Roman"/>
              </a:rPr>
              <a:t>and the Local population, </a:t>
            </a:r>
            <a:r>
              <a:rPr lang="en-US" sz="2000" b="1" i="1" dirty="0">
                <a:latin typeface="Calibri"/>
                <a:ea typeface="Calibri"/>
                <a:cs typeface="Times New Roman"/>
              </a:rPr>
              <a:t>on the other hand</a:t>
            </a:r>
            <a:r>
              <a:rPr lang="en-US" sz="2000" b="1" dirty="0">
                <a:latin typeface="Calibri"/>
                <a:ea typeface="Calibri"/>
                <a:cs typeface="Times New Roman"/>
              </a:rPr>
              <a:t>: </a:t>
            </a:r>
            <a:r>
              <a:rPr lang="en-US" sz="2000" b="1" dirty="0">
                <a:solidFill>
                  <a:srgbClr val="FFC000"/>
                </a:solidFill>
                <a:latin typeface="Calibri"/>
                <a:ea typeface="Calibri"/>
                <a:cs typeface="Times New Roman"/>
              </a:rPr>
              <a:t>Schools</a:t>
            </a:r>
            <a:r>
              <a:rPr lang="en-US" sz="2000" b="1" dirty="0">
                <a:latin typeface="Calibri"/>
                <a:ea typeface="Calibri"/>
                <a:cs typeface="Times New Roman"/>
              </a:rPr>
              <a:t> (high school students and teachers), as well </a:t>
            </a:r>
            <a:r>
              <a:rPr lang="en-US" sz="2000" b="1" dirty="0" smtClean="0">
                <a:latin typeface="Calibri"/>
                <a:ea typeface="Calibri"/>
                <a:cs typeface="Times New Roman"/>
              </a:rPr>
              <a:t>as </a:t>
            </a:r>
            <a:r>
              <a:rPr lang="en-US" sz="2000" b="1" dirty="0" smtClean="0">
                <a:solidFill>
                  <a:srgbClr val="FFC000"/>
                </a:solidFill>
                <a:latin typeface="Calibri"/>
                <a:ea typeface="Calibri"/>
                <a:cs typeface="Times New Roman"/>
              </a:rPr>
              <a:t>Local </a:t>
            </a:r>
            <a:r>
              <a:rPr lang="en-US" sz="2000" b="1" dirty="0">
                <a:solidFill>
                  <a:srgbClr val="FFC000"/>
                </a:solidFill>
                <a:latin typeface="Calibri"/>
                <a:ea typeface="Calibri"/>
                <a:cs typeface="Times New Roman"/>
              </a:rPr>
              <a:t>Media</a:t>
            </a:r>
            <a:r>
              <a:rPr lang="en-US" sz="2000" b="1" dirty="0">
                <a:latin typeface="Calibri"/>
                <a:ea typeface="Calibri"/>
                <a:cs typeface="Times New Roman"/>
              </a:rPr>
              <a:t>.</a:t>
            </a:r>
          </a:p>
          <a:p>
            <a:pPr marL="0" marR="0" indent="0" algn="just">
              <a:lnSpc>
                <a:spcPct val="115000"/>
              </a:lnSpc>
              <a:spcBef>
                <a:spcPts val="0"/>
              </a:spcBef>
              <a:spcAft>
                <a:spcPts val="1000"/>
              </a:spcAft>
              <a:buNone/>
            </a:pPr>
            <a:endParaRPr lang="en-US" sz="1800" dirty="0">
              <a:latin typeface="Calibri"/>
              <a:ea typeface="Calibri"/>
              <a:cs typeface="Times New Roman"/>
            </a:endParaRPr>
          </a:p>
          <a:p>
            <a:pPr marL="0" marR="0" indent="0" algn="just">
              <a:lnSpc>
                <a:spcPct val="115000"/>
              </a:lnSpc>
              <a:spcBef>
                <a:spcPts val="0"/>
              </a:spcBef>
              <a:spcAft>
                <a:spcPts val="1000"/>
              </a:spcAft>
              <a:buNone/>
            </a:pPr>
            <a:endParaRPr lang="en-US" sz="2000" dirty="0">
              <a:effectLst/>
              <a:latin typeface="Calibri"/>
              <a:ea typeface="Calibri"/>
              <a:cs typeface="Times New Roman"/>
            </a:endParaRPr>
          </a:p>
        </p:txBody>
      </p:sp>
      <p:sp>
        <p:nvSpPr>
          <p:cNvPr id="3" name="Title 2"/>
          <p:cNvSpPr>
            <a:spLocks noGrp="1"/>
          </p:cNvSpPr>
          <p:nvPr>
            <p:ph type="title"/>
          </p:nvPr>
        </p:nvSpPr>
        <p:spPr>
          <a:xfrm>
            <a:off x="228600" y="152400"/>
            <a:ext cx="8686800" cy="1219200"/>
          </a:xfrm>
          <a:solidFill>
            <a:schemeClr val="accent2">
              <a:lumMod val="60000"/>
              <a:lumOff val="40000"/>
            </a:schemeClr>
          </a:solidFill>
        </p:spPr>
        <p:txBody>
          <a:bodyPr>
            <a:normAutofit/>
          </a:bodyPr>
          <a:lstStyle/>
          <a:p>
            <a:pPr algn="ctr"/>
            <a:r>
              <a:rPr lang="en-US" sz="2400" b="1" spc="0" dirty="0" smtClean="0">
                <a:ln>
                  <a:noFill/>
                </a:ln>
                <a:solidFill>
                  <a:srgbClr val="C00000"/>
                </a:solidFill>
                <a:effectLst/>
                <a:ea typeface="Calibri"/>
                <a:cs typeface="Times New Roman"/>
              </a:rPr>
              <a:t>ADDITIONAL DOCUMENTS</a:t>
            </a:r>
            <a:r>
              <a:rPr lang="en-US" sz="2000" b="1" spc="0" dirty="0">
                <a:ln>
                  <a:noFill/>
                </a:ln>
                <a:solidFill>
                  <a:srgbClr val="C00000"/>
                </a:solidFill>
                <a:effectLst/>
                <a:ea typeface="Calibri"/>
                <a:cs typeface="Times New Roman"/>
              </a:rPr>
              <a:t> </a:t>
            </a:r>
            <a:r>
              <a:rPr lang="en-US" sz="2400" b="1" spc="0" dirty="0">
                <a:ln>
                  <a:noFill/>
                </a:ln>
                <a:solidFill>
                  <a:srgbClr val="C00000"/>
                </a:solidFill>
                <a:effectLst/>
                <a:ea typeface="Calibri"/>
                <a:cs typeface="Times New Roman"/>
              </a:rPr>
              <a:t>AIMED AT</a:t>
            </a:r>
            <a:r>
              <a:rPr lang="en-US" sz="2400" b="1" spc="0" dirty="0">
                <a:ln>
                  <a:noFill/>
                </a:ln>
                <a:solidFill>
                  <a:prstClr val="white"/>
                </a:solidFill>
                <a:effectLst/>
                <a:ea typeface="Calibri"/>
                <a:cs typeface="Times New Roman"/>
              </a:rPr>
              <a:t> </a:t>
            </a:r>
            <a:r>
              <a:rPr lang="en-US" sz="2400" b="1" spc="0" dirty="0" smtClean="0">
                <a:ln>
                  <a:noFill/>
                </a:ln>
                <a:solidFill>
                  <a:srgbClr val="C00000"/>
                </a:solidFill>
                <a:effectLst/>
                <a:ea typeface="Calibri"/>
                <a:cs typeface="Times New Roman"/>
              </a:rPr>
              <a:t/>
            </a:r>
            <a:br>
              <a:rPr lang="en-US" sz="2400" b="1" spc="0" dirty="0" smtClean="0">
                <a:ln>
                  <a:noFill/>
                </a:ln>
                <a:solidFill>
                  <a:srgbClr val="C00000"/>
                </a:solidFill>
                <a:effectLst/>
                <a:ea typeface="Calibri"/>
                <a:cs typeface="Times New Roman"/>
              </a:rPr>
            </a:br>
            <a:r>
              <a:rPr lang="en-US" sz="2000" b="1" spc="0" dirty="0" smtClean="0">
                <a:ln>
                  <a:noFill/>
                </a:ln>
                <a:solidFill>
                  <a:srgbClr val="C00000"/>
                </a:solidFill>
                <a:effectLst/>
                <a:ea typeface="Calibri"/>
                <a:cs typeface="Times New Roman"/>
              </a:rPr>
              <a:t>STRENGTHENING  THE  MOTIVATION   AND  CONCRETIZING  THE  ACTIONS</a:t>
            </a:r>
            <a:br>
              <a:rPr lang="en-US" sz="2000" b="1" spc="0" dirty="0" smtClean="0">
                <a:ln>
                  <a:noFill/>
                </a:ln>
                <a:solidFill>
                  <a:srgbClr val="C00000"/>
                </a:solidFill>
                <a:effectLst/>
                <a:ea typeface="Calibri"/>
                <a:cs typeface="Times New Roman"/>
              </a:rPr>
            </a:br>
            <a:r>
              <a:rPr lang="en-US" sz="2000" b="1" spc="0" dirty="0" smtClean="0">
                <a:ln>
                  <a:noFill/>
                </a:ln>
                <a:solidFill>
                  <a:srgbClr val="C00000"/>
                </a:solidFill>
                <a:effectLst/>
                <a:ea typeface="Calibri"/>
                <a:cs typeface="Times New Roman"/>
              </a:rPr>
              <a:t>OF  THE  MAIN  PLAYERS  OF  THE  PYT  PROJECT</a:t>
            </a:r>
            <a:r>
              <a:rPr lang="en-US" sz="2000" b="1" spc="0" dirty="0" smtClean="0">
                <a:ln>
                  <a:noFill/>
                </a:ln>
                <a:solidFill>
                  <a:prstClr val="white"/>
                </a:solidFill>
                <a:effectLst/>
                <a:ea typeface="Calibri"/>
                <a:cs typeface="Times New Roman"/>
              </a:rPr>
              <a:t>.</a:t>
            </a:r>
            <a:r>
              <a:rPr lang="en-US" sz="2000" b="1" spc="0" dirty="0" smtClean="0">
                <a:ln>
                  <a:noFill/>
                </a:ln>
                <a:solidFill>
                  <a:srgbClr val="C00000"/>
                </a:solidFill>
                <a:effectLst/>
                <a:ea typeface="Calibri"/>
                <a:cs typeface="Times New Roman"/>
              </a:rPr>
              <a:t> </a:t>
            </a:r>
            <a:endParaRPr lang="en-US" sz="2400" dirty="0">
              <a:solidFill>
                <a:srgbClr val="C00000"/>
              </a:solidFill>
            </a:endParaRPr>
          </a:p>
        </p:txBody>
      </p:sp>
    </p:spTree>
    <p:extLst>
      <p:ext uri="{BB962C8B-B14F-4D97-AF65-F5344CB8AC3E}">
        <p14:creationId xmlns:p14="http://schemas.microsoft.com/office/powerpoint/2010/main" val="32896597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8839200" cy="5181600"/>
          </a:xfrm>
        </p:spPr>
        <p:txBody>
          <a:bodyPr>
            <a:normAutofit fontScale="70000" lnSpcReduction="20000"/>
          </a:bodyPr>
          <a:lstStyle/>
          <a:p>
            <a:pPr marL="0" marR="0" indent="0" algn="just">
              <a:lnSpc>
                <a:spcPct val="115000"/>
              </a:lnSpc>
              <a:spcBef>
                <a:spcPts val="0"/>
              </a:spcBef>
              <a:spcAft>
                <a:spcPts val="1000"/>
              </a:spcAft>
              <a:buNone/>
            </a:pPr>
            <a:r>
              <a:rPr lang="en-US" sz="2900" b="1" dirty="0" smtClean="0">
                <a:latin typeface="Calibri"/>
                <a:ea typeface="Calibri"/>
                <a:cs typeface="Times New Roman"/>
              </a:rPr>
              <a:t>Both under normal conditions and in emergencies, when the above-mentioned main players (parties) of the Project are faced with the need to solve numerous tasks in everyday life and in the foreseeable future in all areas of human activity, </a:t>
            </a:r>
            <a:r>
              <a:rPr lang="en-US" sz="3100" b="1" dirty="0" smtClean="0">
                <a:solidFill>
                  <a:schemeClr val="accent2">
                    <a:lumMod val="60000"/>
                    <a:lumOff val="40000"/>
                  </a:schemeClr>
                </a:solidFill>
                <a:latin typeface="Calibri"/>
                <a:ea typeface="Calibri"/>
                <a:cs typeface="Times New Roman"/>
              </a:rPr>
              <a:t>a significant increase in their motivation and specification of their actions is required.</a:t>
            </a:r>
          </a:p>
          <a:p>
            <a:pPr marL="68580" marR="0" indent="-342900" algn="just">
              <a:lnSpc>
                <a:spcPct val="115000"/>
              </a:lnSpc>
              <a:spcBef>
                <a:spcPts val="0"/>
              </a:spcBef>
              <a:spcAft>
                <a:spcPts val="1000"/>
              </a:spcAft>
              <a:buFont typeface="Wingdings" panose="05000000000000000000" pitchFamily="2" charset="2"/>
              <a:buChar char="v"/>
            </a:pPr>
            <a:r>
              <a:rPr lang="en-US" sz="2900" b="1" i="1" dirty="0" smtClean="0">
                <a:solidFill>
                  <a:schemeClr val="accent2">
                    <a:lumMod val="60000"/>
                    <a:lumOff val="40000"/>
                  </a:schemeClr>
                </a:solidFill>
                <a:latin typeface="Calibri"/>
                <a:ea typeface="Calibri"/>
                <a:cs typeface="Times New Roman"/>
              </a:rPr>
              <a:t>The best motivation for involving schools </a:t>
            </a:r>
            <a:r>
              <a:rPr lang="en-US" b="1" dirty="0" smtClean="0">
                <a:latin typeface="Calibri"/>
                <a:ea typeface="Calibri"/>
                <a:cs typeface="Times New Roman"/>
              </a:rPr>
              <a:t>in the implementation of the Protect Your Territory Project (PYT Project) is to involve, as a first step, the school administration, teachers, students and their parents in the joint implementation of a specific Pilot Project related to the safety of their particular school.</a:t>
            </a:r>
          </a:p>
          <a:p>
            <a:pPr marR="0" lvl="0" algn="just">
              <a:lnSpc>
                <a:spcPct val="115000"/>
              </a:lnSpc>
              <a:spcBef>
                <a:spcPts val="0"/>
              </a:spcBef>
              <a:spcAft>
                <a:spcPts val="1000"/>
              </a:spcAft>
              <a:buFont typeface="Wingdings" panose="05000000000000000000" pitchFamily="2" charset="2"/>
              <a:buChar char="v"/>
            </a:pPr>
            <a:r>
              <a:rPr lang="en-US" b="1" dirty="0">
                <a:latin typeface="Calibri"/>
                <a:ea typeface="Calibri"/>
                <a:cs typeface="Times New Roman"/>
              </a:rPr>
              <a:t>Given that schools are predominantly located in community areas, in close </a:t>
            </a:r>
            <a:r>
              <a:rPr lang="en-US" b="1" dirty="0" smtClean="0">
                <a:latin typeface="Calibri"/>
                <a:ea typeface="Calibri"/>
                <a:cs typeface="Times New Roman"/>
              </a:rPr>
              <a:t>proximity to </a:t>
            </a:r>
            <a:r>
              <a:rPr lang="en-US" b="1" dirty="0">
                <a:latin typeface="Calibri"/>
                <a:ea typeface="Calibri"/>
                <a:cs typeface="Times New Roman"/>
              </a:rPr>
              <a:t>residential areas, where the parents of schoolchildren mainly live, </a:t>
            </a:r>
            <a:r>
              <a:rPr lang="en-US" sz="2900" b="1" i="1" dirty="0">
                <a:solidFill>
                  <a:schemeClr val="accent2">
                    <a:lumMod val="60000"/>
                    <a:lumOff val="40000"/>
                  </a:schemeClr>
                </a:solidFill>
                <a:latin typeface="Calibri"/>
                <a:ea typeface="Calibri"/>
                <a:cs typeface="Times New Roman"/>
              </a:rPr>
              <a:t>an important component of the successful implementation of the PYT Project is the involvement of the general population, </a:t>
            </a:r>
            <a:r>
              <a:rPr lang="en-US" b="1" dirty="0">
                <a:latin typeface="Calibri"/>
                <a:ea typeface="Calibri"/>
                <a:cs typeface="Times New Roman"/>
              </a:rPr>
              <a:t>including where they live in territorial communities, as active participants in the processes of Disaster Risk Reduction, and, as noted above, the involvement of parents of schoolchildren in the joint implementation of a specific Pilot Project related to the safety of a particular school.</a:t>
            </a:r>
          </a:p>
          <a:p>
            <a:pPr marL="68580" marR="0" indent="-342900" algn="just">
              <a:lnSpc>
                <a:spcPct val="115000"/>
              </a:lnSpc>
              <a:spcBef>
                <a:spcPts val="0"/>
              </a:spcBef>
              <a:spcAft>
                <a:spcPts val="1000"/>
              </a:spcAft>
              <a:buFont typeface="Wingdings" panose="05000000000000000000" pitchFamily="2" charset="2"/>
              <a:buChar char="§"/>
            </a:pPr>
            <a:endParaRPr lang="en-US" sz="2200" dirty="0">
              <a:latin typeface="Calibri"/>
              <a:ea typeface="Calibri"/>
              <a:cs typeface="Times New Roman"/>
            </a:endParaRPr>
          </a:p>
          <a:p>
            <a:pPr marL="68580" marR="0" indent="-342900" algn="just">
              <a:lnSpc>
                <a:spcPct val="115000"/>
              </a:lnSpc>
              <a:spcBef>
                <a:spcPts val="0"/>
              </a:spcBef>
              <a:spcAft>
                <a:spcPts val="1000"/>
              </a:spcAft>
              <a:buFont typeface="Wingdings" panose="05000000000000000000" pitchFamily="2" charset="2"/>
              <a:buChar char="§"/>
            </a:pPr>
            <a:endParaRPr lang="en-US" sz="1800" dirty="0">
              <a:latin typeface="Calibri"/>
              <a:ea typeface="Calibri"/>
              <a:cs typeface="Times New Roman"/>
            </a:endParaRPr>
          </a:p>
          <a:p>
            <a:pPr marR="0" lvl="0" algn="just">
              <a:lnSpc>
                <a:spcPct val="115000"/>
              </a:lnSpc>
              <a:spcBef>
                <a:spcPts val="0"/>
              </a:spcBef>
              <a:spcAft>
                <a:spcPts val="1000"/>
              </a:spcAft>
              <a:buFont typeface="Wingdings" panose="05000000000000000000" pitchFamily="2" charset="2"/>
              <a:buChar char="v"/>
            </a:pPr>
            <a:endParaRPr lang="en-US" sz="2000" dirty="0">
              <a:latin typeface="Calibri"/>
              <a:ea typeface="Calibri"/>
              <a:cs typeface="Times New Roman"/>
            </a:endParaRPr>
          </a:p>
          <a:p>
            <a:pPr marL="0" lvl="0" indent="0" algn="just">
              <a:lnSpc>
                <a:spcPct val="115000"/>
              </a:lnSpc>
              <a:spcBef>
                <a:spcPts val="0"/>
              </a:spcBef>
              <a:spcAft>
                <a:spcPts val="1000"/>
              </a:spcAft>
              <a:buClr>
                <a:srgbClr val="F3A447"/>
              </a:buClr>
              <a:buNone/>
            </a:pPr>
            <a:endParaRPr lang="en-US" b="1" dirty="0" smtClean="0">
              <a:solidFill>
                <a:prstClr val="white"/>
              </a:solidFill>
              <a:latin typeface="Calibri"/>
              <a:ea typeface="Calibri"/>
              <a:cs typeface="Times New Roman"/>
            </a:endParaRPr>
          </a:p>
          <a:p>
            <a:pPr marL="0" lvl="0" indent="0" algn="just">
              <a:lnSpc>
                <a:spcPct val="115000"/>
              </a:lnSpc>
              <a:spcBef>
                <a:spcPts val="0"/>
              </a:spcBef>
              <a:spcAft>
                <a:spcPts val="1000"/>
              </a:spcAft>
              <a:buClr>
                <a:srgbClr val="F3A447"/>
              </a:buClr>
              <a:buNone/>
            </a:pPr>
            <a:endParaRPr lang="en-US" b="1" dirty="0" smtClean="0">
              <a:solidFill>
                <a:prstClr val="white"/>
              </a:solidFill>
              <a:latin typeface="Calibri"/>
              <a:ea typeface="Calibri"/>
              <a:cs typeface="Times New Roman"/>
            </a:endParaRPr>
          </a:p>
          <a:p>
            <a:pPr marL="0" lvl="0" indent="0" algn="just">
              <a:lnSpc>
                <a:spcPct val="115000"/>
              </a:lnSpc>
              <a:spcBef>
                <a:spcPts val="0"/>
              </a:spcBef>
              <a:spcAft>
                <a:spcPts val="1000"/>
              </a:spcAft>
              <a:buClr>
                <a:srgbClr val="F3A447"/>
              </a:buClr>
              <a:buNone/>
            </a:pPr>
            <a:endParaRPr lang="en-US" sz="1600" b="1" dirty="0" smtClean="0">
              <a:solidFill>
                <a:prstClr val="white"/>
              </a:solidFill>
              <a:latin typeface="Calibri"/>
              <a:ea typeface="Calibri"/>
              <a:cs typeface="Times New Roman"/>
            </a:endParaRPr>
          </a:p>
          <a:p>
            <a:pPr marL="0" lvl="0" indent="0" algn="just">
              <a:lnSpc>
                <a:spcPct val="115000"/>
              </a:lnSpc>
              <a:spcBef>
                <a:spcPts val="0"/>
              </a:spcBef>
              <a:spcAft>
                <a:spcPts val="1000"/>
              </a:spcAft>
              <a:buClr>
                <a:srgbClr val="F3A447"/>
              </a:buClr>
              <a:buNone/>
            </a:pPr>
            <a:endParaRPr lang="en-US" sz="1600" b="1" dirty="0">
              <a:solidFill>
                <a:prstClr val="white"/>
              </a:solidFill>
              <a:latin typeface="Calibri"/>
              <a:ea typeface="Calibri"/>
              <a:cs typeface="Times New Roman"/>
            </a:endParaRPr>
          </a:p>
          <a:p>
            <a:pPr marL="0" lvl="0" indent="0" algn="just">
              <a:lnSpc>
                <a:spcPct val="115000"/>
              </a:lnSpc>
              <a:spcBef>
                <a:spcPts val="0"/>
              </a:spcBef>
              <a:spcAft>
                <a:spcPts val="1000"/>
              </a:spcAft>
              <a:buClr>
                <a:srgbClr val="F3A447"/>
              </a:buClr>
              <a:buNone/>
            </a:pPr>
            <a:endParaRPr lang="en-US" sz="1600" b="1" dirty="0" smtClean="0">
              <a:solidFill>
                <a:prstClr val="white"/>
              </a:solidFill>
              <a:latin typeface="Calibri"/>
              <a:ea typeface="Calibri"/>
              <a:cs typeface="Times New Roman"/>
            </a:endParaRPr>
          </a:p>
          <a:p>
            <a:pPr marL="0" lvl="0" indent="0" algn="just">
              <a:lnSpc>
                <a:spcPct val="115000"/>
              </a:lnSpc>
              <a:spcBef>
                <a:spcPts val="0"/>
              </a:spcBef>
              <a:spcAft>
                <a:spcPts val="1000"/>
              </a:spcAft>
              <a:buClr>
                <a:srgbClr val="F3A447"/>
              </a:buClr>
              <a:buNone/>
            </a:pPr>
            <a:endParaRPr lang="en-US" sz="1600" b="1" dirty="0">
              <a:solidFill>
                <a:prstClr val="white"/>
              </a:solidFill>
              <a:latin typeface="Calibri"/>
              <a:ea typeface="Calibri"/>
              <a:cs typeface="Times New Roman"/>
            </a:endParaRPr>
          </a:p>
          <a:p>
            <a:pPr marL="0" lvl="0" indent="0" algn="just">
              <a:lnSpc>
                <a:spcPct val="115000"/>
              </a:lnSpc>
              <a:spcBef>
                <a:spcPts val="0"/>
              </a:spcBef>
              <a:spcAft>
                <a:spcPts val="1000"/>
              </a:spcAft>
              <a:buClr>
                <a:srgbClr val="F3A447"/>
              </a:buClr>
              <a:buNone/>
            </a:pPr>
            <a:endParaRPr lang="en-US" sz="1600" b="1" dirty="0" smtClean="0">
              <a:solidFill>
                <a:prstClr val="white"/>
              </a:solidFill>
              <a:latin typeface="Calibri"/>
              <a:ea typeface="Calibri"/>
              <a:cs typeface="Times New Roman"/>
            </a:endParaRPr>
          </a:p>
          <a:p>
            <a:pPr marL="0" lvl="0" indent="0" algn="just">
              <a:lnSpc>
                <a:spcPct val="115000"/>
              </a:lnSpc>
              <a:spcBef>
                <a:spcPts val="0"/>
              </a:spcBef>
              <a:spcAft>
                <a:spcPts val="1000"/>
              </a:spcAft>
              <a:buClr>
                <a:srgbClr val="F3A447"/>
              </a:buClr>
              <a:buNone/>
            </a:pPr>
            <a:endParaRPr lang="en-US" sz="1600" b="1" dirty="0">
              <a:solidFill>
                <a:prstClr val="white"/>
              </a:solidFill>
              <a:latin typeface="Calibri"/>
              <a:ea typeface="Calibri"/>
              <a:cs typeface="Times New Roman"/>
            </a:endParaRPr>
          </a:p>
          <a:p>
            <a:pPr marL="0" lvl="0" indent="0" algn="just">
              <a:lnSpc>
                <a:spcPct val="115000"/>
              </a:lnSpc>
              <a:spcBef>
                <a:spcPts val="0"/>
              </a:spcBef>
              <a:spcAft>
                <a:spcPts val="1000"/>
              </a:spcAft>
              <a:buClr>
                <a:srgbClr val="F3A447"/>
              </a:buClr>
              <a:buNone/>
            </a:pPr>
            <a:endParaRPr lang="en-US" sz="1600" b="1" dirty="0" smtClean="0">
              <a:solidFill>
                <a:prstClr val="white"/>
              </a:solidFill>
              <a:latin typeface="Calibri"/>
              <a:ea typeface="Calibri"/>
              <a:cs typeface="Times New Roman"/>
            </a:endParaRPr>
          </a:p>
        </p:txBody>
      </p:sp>
      <p:sp>
        <p:nvSpPr>
          <p:cNvPr id="3" name="Title 2"/>
          <p:cNvSpPr>
            <a:spLocks noGrp="1"/>
          </p:cNvSpPr>
          <p:nvPr>
            <p:ph type="title"/>
          </p:nvPr>
        </p:nvSpPr>
        <p:spPr>
          <a:xfrm>
            <a:off x="152400" y="152400"/>
            <a:ext cx="8839200" cy="1219200"/>
          </a:xfrm>
          <a:solidFill>
            <a:schemeClr val="accent2">
              <a:lumMod val="60000"/>
              <a:lumOff val="40000"/>
            </a:schemeClr>
          </a:solidFill>
        </p:spPr>
        <p:txBody>
          <a:bodyPr>
            <a:normAutofit fontScale="90000"/>
          </a:bodyPr>
          <a:lstStyle/>
          <a:p>
            <a:pPr algn="ctr"/>
            <a:r>
              <a:rPr lang="en-US" sz="2700" b="1" dirty="0" smtClean="0">
                <a:solidFill>
                  <a:srgbClr val="C00000"/>
                </a:solidFill>
                <a:effectLst/>
                <a:ea typeface="Calibri"/>
                <a:cs typeface="Times New Roman"/>
              </a:rPr>
              <a:t>THE  BEST  MOTIVATION   FOR   INVOLVING </a:t>
            </a:r>
            <a:br>
              <a:rPr lang="en-US" sz="2700" b="1" dirty="0" smtClean="0">
                <a:solidFill>
                  <a:srgbClr val="C00000"/>
                </a:solidFill>
                <a:effectLst/>
                <a:ea typeface="Calibri"/>
                <a:cs typeface="Times New Roman"/>
              </a:rPr>
            </a:br>
            <a:r>
              <a:rPr lang="en-US" sz="2700" b="1" dirty="0" smtClean="0">
                <a:solidFill>
                  <a:srgbClr val="C00000"/>
                </a:solidFill>
                <a:effectLst/>
                <a:ea typeface="Calibri"/>
                <a:cs typeface="Times New Roman"/>
              </a:rPr>
              <a:t>  SCHOOLS  AND  THE  LOCAL   POPULATION</a:t>
            </a:r>
            <a:br>
              <a:rPr lang="en-US" sz="2700" b="1" dirty="0" smtClean="0">
                <a:solidFill>
                  <a:srgbClr val="C00000"/>
                </a:solidFill>
                <a:effectLst/>
                <a:ea typeface="Calibri"/>
                <a:cs typeface="Times New Roman"/>
              </a:rPr>
            </a:br>
            <a:r>
              <a:rPr lang="en-US" sz="2700" b="1" dirty="0" smtClean="0">
                <a:solidFill>
                  <a:srgbClr val="C00000"/>
                </a:solidFill>
                <a:effectLst/>
                <a:ea typeface="Calibri"/>
                <a:cs typeface="Times New Roman"/>
              </a:rPr>
              <a:t>                            IN  THE  IMPLEMENTATION  OF  THE  PYT  PROJECT</a:t>
            </a:r>
            <a:r>
              <a:rPr lang="en-US" sz="2700" b="1" dirty="0" smtClean="0">
                <a:effectLst/>
                <a:ea typeface="Calibri"/>
                <a:cs typeface="Times New Roman"/>
              </a:rPr>
              <a:t>)</a:t>
            </a:r>
            <a:r>
              <a:rPr lang="en-US" sz="2700" b="1" i="1" spc="0" dirty="0" smtClean="0">
                <a:ln>
                  <a:noFill/>
                </a:ln>
                <a:solidFill>
                  <a:srgbClr val="F3A447">
                    <a:lumMod val="60000"/>
                    <a:lumOff val="40000"/>
                  </a:srgbClr>
                </a:solidFill>
                <a:effectLst/>
                <a:ea typeface="Calibri"/>
                <a:cs typeface="Times New Roman"/>
              </a:rPr>
              <a:t> NG </a:t>
            </a:r>
            <a:r>
              <a:rPr lang="en-US" sz="2000" b="1" i="1" spc="0" dirty="0" smtClean="0">
                <a:ln>
                  <a:noFill/>
                </a:ln>
                <a:solidFill>
                  <a:srgbClr val="F3A447">
                    <a:lumMod val="60000"/>
                    <a:lumOff val="40000"/>
                  </a:srgbClr>
                </a:solidFill>
                <a:effectLst/>
                <a:ea typeface="Calibri"/>
                <a:cs typeface="Times New Roman"/>
              </a:rPr>
              <a:t>schools</a:t>
            </a:r>
            <a:endParaRPr lang="en-US" dirty="0"/>
          </a:p>
        </p:txBody>
      </p:sp>
    </p:spTree>
    <p:extLst>
      <p:ext uri="{BB962C8B-B14F-4D97-AF65-F5344CB8AC3E}">
        <p14:creationId xmlns:p14="http://schemas.microsoft.com/office/powerpoint/2010/main" val="18220347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5334000"/>
          </a:xfrm>
        </p:spPr>
        <p:txBody>
          <a:bodyPr>
            <a:normAutofit fontScale="92500" lnSpcReduction="20000"/>
          </a:bodyPr>
          <a:lstStyle/>
          <a:p>
            <a:pPr marR="0" lvl="0" algn="just">
              <a:lnSpc>
                <a:spcPct val="115000"/>
              </a:lnSpc>
              <a:spcBef>
                <a:spcPts val="0"/>
              </a:spcBef>
              <a:spcAft>
                <a:spcPts val="0"/>
              </a:spcAft>
              <a:buFont typeface="Wingdings" panose="05000000000000000000" pitchFamily="2" charset="2"/>
              <a:buChar char="v"/>
            </a:pPr>
            <a:r>
              <a:rPr lang="en-US" sz="2200" b="1" dirty="0">
                <a:latin typeface="Calibri"/>
                <a:ea typeface="Calibri"/>
                <a:cs typeface="Times New Roman"/>
              </a:rPr>
              <a:t>As one of the objectives of the PYT Project, aimed at optimizing the operation of the regional “Protect Your Territory” (PYT) </a:t>
            </a:r>
            <a:r>
              <a:rPr lang="en-US" sz="2200" b="1" i="1" dirty="0">
                <a:latin typeface="Calibri"/>
                <a:ea typeface="Calibri"/>
                <a:cs typeface="Times New Roman"/>
              </a:rPr>
              <a:t>Web page (site)</a:t>
            </a:r>
            <a:r>
              <a:rPr lang="en-US" sz="2200" b="1" dirty="0">
                <a:latin typeface="Calibri"/>
                <a:ea typeface="Calibri"/>
                <a:cs typeface="Times New Roman"/>
              </a:rPr>
              <a:t>, </a:t>
            </a:r>
            <a:r>
              <a:rPr lang="en-US" sz="2200" b="1" dirty="0">
                <a:solidFill>
                  <a:schemeClr val="accent2">
                    <a:lumMod val="60000"/>
                    <a:lumOff val="40000"/>
                  </a:schemeClr>
                </a:solidFill>
                <a:latin typeface="Calibri"/>
                <a:ea typeface="Calibri"/>
                <a:cs typeface="Times New Roman"/>
              </a:rPr>
              <a:t>is </a:t>
            </a:r>
            <a:r>
              <a:rPr lang="en-US" sz="2200" b="1" i="1" dirty="0">
                <a:solidFill>
                  <a:schemeClr val="accent2">
                    <a:lumMod val="60000"/>
                    <a:lumOff val="40000"/>
                  </a:schemeClr>
                </a:solidFill>
                <a:latin typeface="Calibri"/>
                <a:ea typeface="Calibri"/>
                <a:cs typeface="Times New Roman"/>
              </a:rPr>
              <a:t>to encourage local Media to use the PYT Web page in the most effective way,</a:t>
            </a:r>
            <a:r>
              <a:rPr lang="en-US" sz="2200" b="1" dirty="0">
                <a:latin typeface="Calibri"/>
                <a:ea typeface="Calibri"/>
                <a:cs typeface="Times New Roman"/>
              </a:rPr>
              <a:t> especially since experience recent decades in the world shows that in many countries it is necessary to significantly improve the response to major emergencies at all three stages: preventive actions, operational withstanding and rehabilitation </a:t>
            </a:r>
            <a:r>
              <a:rPr lang="en-US" sz="2200" b="1" i="1" dirty="0">
                <a:solidFill>
                  <a:schemeClr val="accent2">
                    <a:lumMod val="60000"/>
                    <a:lumOff val="40000"/>
                  </a:schemeClr>
                </a:solidFill>
                <a:latin typeface="Calibri"/>
                <a:ea typeface="Calibri"/>
                <a:cs typeface="Times New Roman"/>
              </a:rPr>
              <a:t>through increased interaction between authorities, the media and citizens</a:t>
            </a:r>
            <a:r>
              <a:rPr lang="en-US" sz="2200" b="1" i="1" dirty="0" smtClean="0">
                <a:solidFill>
                  <a:schemeClr val="accent2">
                    <a:lumMod val="60000"/>
                    <a:lumOff val="40000"/>
                  </a:schemeClr>
                </a:solidFill>
                <a:latin typeface="Calibri"/>
                <a:ea typeface="Calibri"/>
                <a:cs typeface="Times New Roman"/>
              </a:rPr>
              <a:t>.</a:t>
            </a:r>
          </a:p>
          <a:p>
            <a:pPr marL="0" lvl="0" indent="0" algn="just">
              <a:lnSpc>
                <a:spcPct val="115000"/>
              </a:lnSpc>
              <a:spcBef>
                <a:spcPts val="0"/>
              </a:spcBef>
              <a:spcAft>
                <a:spcPts val="1000"/>
              </a:spcAft>
              <a:buClr>
                <a:srgbClr val="F3A447"/>
              </a:buClr>
              <a:buNone/>
            </a:pPr>
            <a:endParaRPr lang="en-US" sz="2200" b="1" dirty="0" smtClean="0">
              <a:solidFill>
                <a:prstClr val="white"/>
              </a:solidFill>
              <a:latin typeface="Calibri"/>
              <a:ea typeface="Calibri"/>
              <a:cs typeface="Times New Roman"/>
            </a:endParaRPr>
          </a:p>
          <a:p>
            <a:pPr marL="0" lvl="0" indent="0" algn="just">
              <a:lnSpc>
                <a:spcPct val="115000"/>
              </a:lnSpc>
              <a:spcBef>
                <a:spcPts val="0"/>
              </a:spcBef>
              <a:spcAft>
                <a:spcPts val="1000"/>
              </a:spcAft>
              <a:buClr>
                <a:srgbClr val="F3A447"/>
              </a:buClr>
              <a:buNone/>
            </a:pPr>
            <a:r>
              <a:rPr lang="en-US" b="1" dirty="0" smtClean="0">
                <a:solidFill>
                  <a:prstClr val="white"/>
                </a:solidFill>
                <a:latin typeface="Calibri"/>
                <a:ea typeface="Calibri"/>
                <a:cs typeface="Times New Roman"/>
              </a:rPr>
              <a:t>6.2.2  Based </a:t>
            </a:r>
            <a:r>
              <a:rPr lang="en-US" b="1" dirty="0">
                <a:solidFill>
                  <a:prstClr val="white"/>
                </a:solidFill>
                <a:latin typeface="Calibri"/>
                <a:ea typeface="Calibri"/>
                <a:cs typeface="Times New Roman"/>
              </a:rPr>
              <a:t>on the above </a:t>
            </a:r>
            <a:r>
              <a:rPr lang="en-US" b="1" dirty="0" smtClean="0">
                <a:solidFill>
                  <a:prstClr val="white"/>
                </a:solidFill>
                <a:latin typeface="Calibri"/>
                <a:ea typeface="Calibri"/>
                <a:cs typeface="Times New Roman"/>
              </a:rPr>
              <a:t>within </a:t>
            </a:r>
            <a:r>
              <a:rPr lang="en-US" b="1" dirty="0">
                <a:solidFill>
                  <a:prstClr val="white"/>
                </a:solidFill>
                <a:latin typeface="Calibri"/>
                <a:ea typeface="Calibri"/>
                <a:cs typeface="Times New Roman"/>
              </a:rPr>
              <a:t>the framework of the PYT Project, </a:t>
            </a:r>
            <a:r>
              <a:rPr lang="en-US" b="1" i="1" dirty="0">
                <a:solidFill>
                  <a:schemeClr val="accent2">
                    <a:lumMod val="60000"/>
                    <a:lumOff val="40000"/>
                  </a:schemeClr>
                </a:solidFill>
                <a:latin typeface="Calibri"/>
                <a:ea typeface="Calibri"/>
                <a:cs typeface="Times New Roman"/>
              </a:rPr>
              <a:t>we have begun developing,</a:t>
            </a:r>
            <a:r>
              <a:rPr lang="en-US" b="1" dirty="0">
                <a:solidFill>
                  <a:prstClr val="white"/>
                </a:solidFill>
                <a:latin typeface="Calibri"/>
                <a:ea typeface="Calibri"/>
                <a:cs typeface="Times New Roman"/>
              </a:rPr>
              <a:t> as a first approximation, the following </a:t>
            </a:r>
            <a:r>
              <a:rPr lang="en-US" b="1" i="1" dirty="0">
                <a:solidFill>
                  <a:schemeClr val="accent2">
                    <a:lumMod val="60000"/>
                    <a:lumOff val="40000"/>
                  </a:schemeClr>
                </a:solidFill>
                <a:latin typeface="Calibri"/>
                <a:ea typeface="Calibri"/>
                <a:cs typeface="Times New Roman"/>
              </a:rPr>
              <a:t>three additional pilot projects aimed at</a:t>
            </a:r>
            <a:r>
              <a:rPr lang="en-US" b="1" dirty="0">
                <a:solidFill>
                  <a:prstClr val="white"/>
                </a:solidFill>
                <a:latin typeface="Calibri"/>
                <a:ea typeface="Calibri"/>
                <a:cs typeface="Times New Roman"/>
              </a:rPr>
              <a:t> increasing the motivation and specifying the actions of the three main players (parties) of the PYT Project: </a:t>
            </a:r>
            <a:r>
              <a:rPr lang="en-US" b="1" i="1" dirty="0">
                <a:solidFill>
                  <a:schemeClr val="accent2">
                    <a:lumMod val="60000"/>
                    <a:lumOff val="40000"/>
                  </a:schemeClr>
                </a:solidFill>
                <a:latin typeface="Calibri"/>
                <a:ea typeface="Calibri"/>
                <a:cs typeface="Times New Roman"/>
              </a:rPr>
              <a:t>schools</a:t>
            </a:r>
            <a:r>
              <a:rPr lang="en-US" b="1" dirty="0">
                <a:solidFill>
                  <a:prstClr val="white"/>
                </a:solidFill>
                <a:latin typeface="Calibri"/>
                <a:ea typeface="Calibri"/>
                <a:cs typeface="Times New Roman"/>
              </a:rPr>
              <a:t> (school administration, teachers, students and their parents); </a:t>
            </a:r>
            <a:r>
              <a:rPr lang="en-US" b="1" i="1" dirty="0">
                <a:solidFill>
                  <a:schemeClr val="accent2">
                    <a:lumMod val="60000"/>
                    <a:lumOff val="40000"/>
                  </a:schemeClr>
                </a:solidFill>
                <a:latin typeface="Calibri"/>
                <a:ea typeface="Calibri"/>
                <a:cs typeface="Times New Roman"/>
              </a:rPr>
              <a:t>broad sections of the population</a:t>
            </a:r>
            <a:r>
              <a:rPr lang="en-US" b="1" dirty="0">
                <a:solidFill>
                  <a:prstClr val="white"/>
                </a:solidFill>
                <a:latin typeface="Calibri"/>
                <a:ea typeface="Calibri"/>
                <a:cs typeface="Times New Roman"/>
              </a:rPr>
              <a:t>, including by their place of residence in territorial communities; </a:t>
            </a:r>
            <a:r>
              <a:rPr lang="en-US" b="1" i="1" dirty="0">
                <a:solidFill>
                  <a:schemeClr val="accent2">
                    <a:lumMod val="60000"/>
                    <a:lumOff val="40000"/>
                  </a:schemeClr>
                </a:solidFill>
                <a:latin typeface="Calibri"/>
                <a:ea typeface="Calibri"/>
                <a:cs typeface="Times New Roman"/>
              </a:rPr>
              <a:t>local Media. </a:t>
            </a:r>
            <a:r>
              <a:rPr lang="en-US" b="1" i="1" dirty="0" smtClean="0">
                <a:solidFill>
                  <a:schemeClr val="accent2">
                    <a:lumMod val="60000"/>
                    <a:lumOff val="40000"/>
                  </a:schemeClr>
                </a:solidFill>
                <a:latin typeface="Calibri"/>
                <a:ea typeface="Calibri"/>
                <a:cs typeface="Times New Roman"/>
              </a:rPr>
              <a:t>  </a:t>
            </a:r>
            <a:endParaRPr lang="en-US" b="1" i="1" dirty="0">
              <a:solidFill>
                <a:schemeClr val="accent2">
                  <a:lumMod val="60000"/>
                  <a:lumOff val="40000"/>
                </a:schemeClr>
              </a:solidFill>
              <a:latin typeface="Calibri"/>
              <a:ea typeface="Calibri"/>
              <a:cs typeface="Times New Roman"/>
            </a:endParaRPr>
          </a:p>
        </p:txBody>
      </p:sp>
      <p:sp>
        <p:nvSpPr>
          <p:cNvPr id="3" name="Title 2"/>
          <p:cNvSpPr>
            <a:spLocks noGrp="1"/>
          </p:cNvSpPr>
          <p:nvPr>
            <p:ph type="title"/>
          </p:nvPr>
        </p:nvSpPr>
        <p:spPr>
          <a:xfrm>
            <a:off x="152400" y="152400"/>
            <a:ext cx="8839200" cy="1219200"/>
          </a:xfrm>
          <a:solidFill>
            <a:schemeClr val="accent2">
              <a:lumMod val="60000"/>
              <a:lumOff val="40000"/>
            </a:schemeClr>
          </a:solidFill>
        </p:spPr>
        <p:txBody>
          <a:bodyPr>
            <a:normAutofit fontScale="90000"/>
          </a:bodyPr>
          <a:lstStyle/>
          <a:p>
            <a:pPr algn="ctr"/>
            <a:r>
              <a:rPr lang="en-US" sz="3100" b="1" dirty="0" smtClean="0">
                <a:solidFill>
                  <a:srgbClr val="C00000"/>
                </a:solidFill>
                <a:effectLst/>
                <a:ea typeface="Calibri"/>
                <a:cs typeface="Times New Roman"/>
              </a:rPr>
              <a:t>TO  ENCOURAGE  LOCAL  MEDIA </a:t>
            </a:r>
            <a:br>
              <a:rPr lang="en-US" sz="3100" b="1" dirty="0" smtClean="0">
                <a:solidFill>
                  <a:srgbClr val="C00000"/>
                </a:solidFill>
                <a:effectLst/>
                <a:ea typeface="Calibri"/>
                <a:cs typeface="Times New Roman"/>
              </a:rPr>
            </a:br>
            <a:r>
              <a:rPr lang="en-US" sz="2700" b="1" dirty="0" smtClean="0">
                <a:solidFill>
                  <a:srgbClr val="C00000"/>
                </a:solidFill>
                <a:effectLst/>
                <a:ea typeface="Calibri"/>
                <a:cs typeface="Times New Roman"/>
              </a:rPr>
              <a:t>  TO  USE  THE  </a:t>
            </a:r>
            <a:r>
              <a:rPr lang="en-US" sz="2700" b="1" i="1" dirty="0" smtClean="0">
                <a:solidFill>
                  <a:srgbClr val="C00000"/>
                </a:solidFill>
                <a:effectLst/>
                <a:ea typeface="Calibri"/>
                <a:cs typeface="Times New Roman"/>
              </a:rPr>
              <a:t>PYT  WEB  PAGE</a:t>
            </a:r>
            <a:br>
              <a:rPr lang="en-US" sz="2700" b="1" i="1" dirty="0" smtClean="0">
                <a:solidFill>
                  <a:srgbClr val="C00000"/>
                </a:solidFill>
                <a:effectLst/>
                <a:ea typeface="Calibri"/>
                <a:cs typeface="Times New Roman"/>
              </a:rPr>
            </a:br>
            <a:r>
              <a:rPr lang="en-US" sz="2700" b="1" i="1" dirty="0" smtClean="0">
                <a:solidFill>
                  <a:srgbClr val="C00000"/>
                </a:solidFill>
                <a:effectLst/>
                <a:ea typeface="Calibri"/>
                <a:cs typeface="Times New Roman"/>
              </a:rPr>
              <a:t>   </a:t>
            </a:r>
            <a:r>
              <a:rPr lang="en-US" sz="2700" b="1" dirty="0" smtClean="0">
                <a:solidFill>
                  <a:srgbClr val="C00000"/>
                </a:solidFill>
                <a:effectLst/>
                <a:ea typeface="Calibri"/>
                <a:cs typeface="Times New Roman"/>
              </a:rPr>
              <a:t> IN  THE  MOST  EFFECTIVE  WAY</a:t>
            </a:r>
            <a:endParaRPr lang="en-US" sz="2700" dirty="0">
              <a:solidFill>
                <a:srgbClr val="C00000"/>
              </a:solidFill>
            </a:endParaRPr>
          </a:p>
        </p:txBody>
      </p:sp>
    </p:spTree>
    <p:extLst>
      <p:ext uri="{BB962C8B-B14F-4D97-AF65-F5344CB8AC3E}">
        <p14:creationId xmlns:p14="http://schemas.microsoft.com/office/powerpoint/2010/main" val="15447581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839200" cy="5486400"/>
          </a:xfrm>
        </p:spPr>
        <p:txBody>
          <a:bodyPr/>
          <a:lstStyle/>
          <a:p>
            <a:pPr marL="0" marR="0" indent="0" algn="just">
              <a:lnSpc>
                <a:spcPct val="115000"/>
              </a:lnSpc>
              <a:spcBef>
                <a:spcPts val="0"/>
              </a:spcBef>
              <a:spcAft>
                <a:spcPts val="1000"/>
              </a:spcAft>
              <a:buNone/>
            </a:pPr>
            <a:r>
              <a:rPr lang="en-US" sz="2400" b="1" dirty="0" smtClean="0">
                <a:solidFill>
                  <a:schemeClr val="accent2">
                    <a:lumMod val="60000"/>
                    <a:lumOff val="40000"/>
                  </a:schemeClr>
                </a:solidFill>
                <a:latin typeface="Calibri"/>
                <a:ea typeface="Calibri"/>
                <a:cs typeface="Times New Roman"/>
              </a:rPr>
              <a:t>“</a:t>
            </a:r>
            <a:r>
              <a:rPr lang="en-US" sz="2400" b="1" dirty="0">
                <a:solidFill>
                  <a:schemeClr val="accent2">
                    <a:lumMod val="60000"/>
                    <a:lumOff val="40000"/>
                  </a:schemeClr>
                </a:solidFill>
                <a:latin typeface="Calibri"/>
                <a:ea typeface="Calibri"/>
                <a:cs typeface="Times New Roman"/>
              </a:rPr>
              <a:t>Special Tests for school administration, teachers, students and </a:t>
            </a:r>
            <a:r>
              <a:rPr lang="en-US" sz="2400" b="1" dirty="0" smtClean="0">
                <a:solidFill>
                  <a:schemeClr val="accent2">
                    <a:lumMod val="60000"/>
                    <a:lumOff val="40000"/>
                  </a:schemeClr>
                </a:solidFill>
                <a:latin typeface="Calibri"/>
                <a:ea typeface="Calibri"/>
                <a:cs typeface="Times New Roman"/>
              </a:rPr>
              <a:t>their </a:t>
            </a:r>
            <a:r>
              <a:rPr lang="en-US" sz="2400" b="1" dirty="0">
                <a:solidFill>
                  <a:schemeClr val="accent2">
                    <a:lumMod val="60000"/>
                    <a:lumOff val="40000"/>
                  </a:schemeClr>
                </a:solidFill>
                <a:latin typeface="Calibri"/>
                <a:ea typeface="Calibri"/>
                <a:cs typeface="Times New Roman"/>
              </a:rPr>
              <a:t>parents, aimed at assessing the safety of schools and other educational institutions from natural, man-made and other emergencies.”</a:t>
            </a:r>
            <a:endParaRPr lang="en-US" sz="2400" dirty="0">
              <a:solidFill>
                <a:schemeClr val="accent2">
                  <a:lumMod val="60000"/>
                  <a:lumOff val="40000"/>
                </a:schemeClr>
              </a:solidFill>
              <a:latin typeface="Calibri"/>
              <a:ea typeface="Calibri"/>
              <a:cs typeface="Times New Roman"/>
            </a:endParaRPr>
          </a:p>
          <a:p>
            <a:pPr marL="0" marR="0" indent="0" algn="just">
              <a:lnSpc>
                <a:spcPct val="115000"/>
              </a:lnSpc>
              <a:spcBef>
                <a:spcPts val="0"/>
              </a:spcBef>
              <a:spcAft>
                <a:spcPts val="1000"/>
              </a:spcAft>
              <a:buNone/>
            </a:pPr>
            <a:r>
              <a:rPr lang="en-US" sz="2000" dirty="0">
                <a:latin typeface="Calibri"/>
                <a:ea typeface="Calibri"/>
                <a:cs typeface="Times New Roman"/>
              </a:rPr>
              <a:t>The results of the project can serve as a basis for the development of key recommendations to reduce the vulnerability of schools, increase the preparedness of school staff, students and their parents to adequately respond to emergencies, as well as to review and improve school preparedness plans for specific disasters.</a:t>
            </a:r>
            <a:endParaRPr lang="en-US" sz="2000" dirty="0">
              <a:effectLst/>
              <a:latin typeface="Calibri"/>
              <a:ea typeface="Calibri"/>
              <a:cs typeface="Times New Roman"/>
            </a:endParaRPr>
          </a:p>
        </p:txBody>
      </p:sp>
      <p:sp>
        <p:nvSpPr>
          <p:cNvPr id="3" name="Title 2"/>
          <p:cNvSpPr>
            <a:spLocks noGrp="1"/>
          </p:cNvSpPr>
          <p:nvPr>
            <p:ph type="title"/>
          </p:nvPr>
        </p:nvSpPr>
        <p:spPr>
          <a:xfrm>
            <a:off x="152400" y="152400"/>
            <a:ext cx="8763000" cy="1066800"/>
          </a:xfrm>
          <a:solidFill>
            <a:schemeClr val="accent2">
              <a:lumMod val="60000"/>
              <a:lumOff val="40000"/>
            </a:schemeClr>
          </a:solidFill>
        </p:spPr>
        <p:txBody>
          <a:bodyPr>
            <a:normAutofit fontScale="90000"/>
          </a:bodyPr>
          <a:lstStyle/>
          <a:p>
            <a:pPr algn="ctr"/>
            <a:r>
              <a:rPr lang="en-US" sz="2400" b="1" spc="0" dirty="0">
                <a:ln>
                  <a:noFill/>
                </a:ln>
                <a:solidFill>
                  <a:srgbClr val="FF0000"/>
                </a:solidFill>
                <a:effectLst/>
                <a:ea typeface="Calibri"/>
                <a:cs typeface="Times New Roman"/>
              </a:rPr>
              <a:t> </a:t>
            </a:r>
            <a:r>
              <a:rPr lang="en-US" sz="2700" b="1" dirty="0" smtClean="0">
                <a:solidFill>
                  <a:srgbClr val="C00000"/>
                </a:solidFill>
                <a:effectLst/>
                <a:ea typeface="Calibri"/>
                <a:cs typeface="Times New Roman"/>
              </a:rPr>
              <a:t>SPECIAL TESTS </a:t>
            </a:r>
            <a:r>
              <a:rPr lang="en-US" sz="2700" b="1" dirty="0" smtClean="0">
                <a:solidFill>
                  <a:srgbClr val="FF0000"/>
                </a:solidFill>
                <a:effectLst/>
                <a:ea typeface="Calibri"/>
                <a:cs typeface="Times New Roman"/>
              </a:rPr>
              <a:t/>
            </a:r>
            <a:br>
              <a:rPr lang="en-US" sz="2700" b="1" dirty="0" smtClean="0">
                <a:solidFill>
                  <a:srgbClr val="FF0000"/>
                </a:solidFill>
                <a:effectLst/>
                <a:ea typeface="Calibri"/>
                <a:cs typeface="Times New Roman"/>
              </a:rPr>
            </a:br>
            <a:r>
              <a:rPr lang="en-US" sz="2200" b="1" dirty="0" smtClean="0">
                <a:solidFill>
                  <a:srgbClr val="C00000"/>
                </a:solidFill>
                <a:effectLst/>
                <a:ea typeface="Calibri"/>
                <a:cs typeface="Times New Roman"/>
              </a:rPr>
              <a:t>FOR  SCHOOL  ADMINISTRATION,  TEACHERS,  STUDENTS  AND  THEIR  PARENTS, </a:t>
            </a:r>
            <a:br>
              <a:rPr lang="en-US" sz="2200" b="1" dirty="0" smtClean="0">
                <a:solidFill>
                  <a:srgbClr val="C00000"/>
                </a:solidFill>
                <a:effectLst/>
                <a:ea typeface="Calibri"/>
                <a:cs typeface="Times New Roman"/>
              </a:rPr>
            </a:br>
            <a:r>
              <a:rPr lang="en-US" sz="2200" b="1" dirty="0" smtClean="0">
                <a:solidFill>
                  <a:srgbClr val="C00000"/>
                </a:solidFill>
                <a:effectLst/>
                <a:ea typeface="Calibri"/>
                <a:cs typeface="Times New Roman"/>
              </a:rPr>
              <a:t>AIMED AT ASSESSING THE SAFETY OF SCHOOLS  AND  OTHER  EDUCATIONAL INSTITUTIONS</a:t>
            </a:r>
            <a:endParaRPr lang="en-US" sz="2200" dirty="0">
              <a:solidFill>
                <a:srgbClr val="C00000"/>
              </a:solidFill>
            </a:endParaRPr>
          </a:p>
        </p:txBody>
      </p:sp>
      <p:pic>
        <p:nvPicPr>
          <p:cNvPr id="4" name="Picture 3" descr="Accounting team, Accounting team, Cropped shot of diverse coworkers working together in the boardroom, brainstorming, discussing, and analyzing business strategy. risk assessment stock pictures, royalty-free photos &amp; images"/>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572000"/>
            <a:ext cx="4191000" cy="2057399"/>
          </a:xfrm>
          <a:prstGeom prst="rect">
            <a:avLst/>
          </a:prstGeom>
          <a:noFill/>
          <a:ln>
            <a:noFill/>
          </a:ln>
        </p:spPr>
      </p:pic>
    </p:spTree>
    <p:extLst>
      <p:ext uri="{BB962C8B-B14F-4D97-AF65-F5344CB8AC3E}">
        <p14:creationId xmlns:p14="http://schemas.microsoft.com/office/powerpoint/2010/main" val="14135925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8763000" cy="5181600"/>
          </a:xfrm>
        </p:spPr>
        <p:txBody>
          <a:bodyPr>
            <a:normAutofit/>
          </a:bodyPr>
          <a:lstStyle/>
          <a:p>
            <a:pPr marL="0" marR="0" indent="0" algn="just">
              <a:lnSpc>
                <a:spcPct val="115000"/>
              </a:lnSpc>
              <a:spcBef>
                <a:spcPts val="0"/>
              </a:spcBef>
              <a:spcAft>
                <a:spcPts val="1000"/>
              </a:spcAft>
              <a:buNone/>
            </a:pPr>
            <a:r>
              <a:rPr lang="en-US" sz="2400" b="1" dirty="0" smtClean="0">
                <a:solidFill>
                  <a:schemeClr val="accent2">
                    <a:lumMod val="60000"/>
                    <a:lumOff val="40000"/>
                  </a:schemeClr>
                </a:solidFill>
                <a:latin typeface="Calibri"/>
                <a:ea typeface="Calibri"/>
                <a:cs typeface="Times New Roman"/>
              </a:rPr>
              <a:t>“Initial actions of the population at the place of residence in territorial communities in case of natural disasters and emergencies of a different nature”.</a:t>
            </a:r>
          </a:p>
          <a:p>
            <a:pPr marL="0" marR="0" indent="0" algn="just">
              <a:lnSpc>
                <a:spcPct val="115000"/>
              </a:lnSpc>
              <a:spcBef>
                <a:spcPts val="0"/>
              </a:spcBef>
              <a:spcAft>
                <a:spcPts val="1000"/>
              </a:spcAft>
              <a:buNone/>
            </a:pPr>
            <a:r>
              <a:rPr lang="en-US" sz="2000" dirty="0">
                <a:latin typeface="Calibri"/>
                <a:ea typeface="Calibri"/>
                <a:cs typeface="Times New Roman"/>
              </a:rPr>
              <a:t>The project proposes new ideas aimed at increasing the interest of residents in preparing for and responding to disasters, and also offers recommendations aimed at involving them in disaster risk reduction processes in local communities through the creation of organizations of </a:t>
            </a:r>
            <a:r>
              <a:rPr lang="en-US" sz="2000" dirty="0" smtClean="0">
                <a:latin typeface="Calibri"/>
                <a:ea typeface="Calibri"/>
                <a:cs typeface="Times New Roman"/>
              </a:rPr>
              <a:t> residents  of  territorial  communities  aimed  at  increasing  resilience t o  disasters.</a:t>
            </a:r>
          </a:p>
          <a:p>
            <a:pPr marL="0" marR="0" indent="0" algn="just">
              <a:lnSpc>
                <a:spcPct val="115000"/>
              </a:lnSpc>
              <a:spcBef>
                <a:spcPts val="0"/>
              </a:spcBef>
              <a:spcAft>
                <a:spcPts val="1000"/>
              </a:spcAft>
              <a:buNone/>
            </a:pPr>
            <a:r>
              <a:rPr lang="en-US" sz="2000" dirty="0">
                <a:latin typeface="Calibri"/>
                <a:ea typeface="Calibri"/>
                <a:cs typeface="Times New Roman"/>
              </a:rPr>
              <a:t>Their interaction and assistance </a:t>
            </a:r>
            <a:r>
              <a:rPr lang="en-US" sz="2000" dirty="0" smtClean="0">
                <a:latin typeface="Calibri"/>
                <a:ea typeface="Calibri"/>
                <a:cs typeface="Times New Roman"/>
              </a:rPr>
              <a:t>by local </a:t>
            </a:r>
            <a:r>
              <a:rPr lang="en-US" sz="2000" dirty="0">
                <a:latin typeface="Calibri"/>
                <a:ea typeface="Calibri"/>
                <a:cs typeface="Times New Roman"/>
              </a:rPr>
              <a:t>governments, territorial administration and central government</a:t>
            </a:r>
            <a:r>
              <a:rPr lang="en-US" sz="2000" dirty="0" smtClean="0">
                <a:latin typeface="Calibri"/>
                <a:ea typeface="Calibri"/>
                <a:cs typeface="Times New Roman"/>
              </a:rPr>
              <a:t>.</a:t>
            </a:r>
          </a:p>
          <a:p>
            <a:pPr marL="0" marR="0" indent="0" algn="just">
              <a:lnSpc>
                <a:spcPct val="115000"/>
              </a:lnSpc>
              <a:spcBef>
                <a:spcPts val="0"/>
              </a:spcBef>
              <a:spcAft>
                <a:spcPts val="1000"/>
              </a:spcAft>
              <a:buNone/>
            </a:pPr>
            <a:r>
              <a:rPr lang="en-US" sz="2000" dirty="0">
                <a:latin typeface="Calibri"/>
                <a:ea typeface="Calibri"/>
                <a:cs typeface="Times New Roman"/>
              </a:rPr>
              <a:t>Preparing residents to deal with disasters: “self-help” and “mutual assistance” (Some approaches to solving the problem).</a:t>
            </a:r>
          </a:p>
          <a:p>
            <a:pPr marL="0" marR="0" indent="0" algn="just">
              <a:lnSpc>
                <a:spcPct val="115000"/>
              </a:lnSpc>
              <a:spcBef>
                <a:spcPts val="0"/>
              </a:spcBef>
              <a:spcAft>
                <a:spcPts val="1000"/>
              </a:spcAft>
              <a:buNone/>
            </a:pPr>
            <a:endParaRPr lang="en-US" sz="2000" dirty="0">
              <a:latin typeface="Calibri"/>
              <a:ea typeface="Calibri"/>
              <a:cs typeface="Times New Roman"/>
            </a:endParaRPr>
          </a:p>
          <a:p>
            <a:pPr marL="0" marR="0" indent="0" algn="just">
              <a:lnSpc>
                <a:spcPct val="115000"/>
              </a:lnSpc>
              <a:spcBef>
                <a:spcPts val="0"/>
              </a:spcBef>
              <a:spcAft>
                <a:spcPts val="1000"/>
              </a:spcAft>
              <a:buNone/>
            </a:pPr>
            <a:endParaRPr lang="en-US" sz="1800" dirty="0">
              <a:effectLst/>
              <a:latin typeface="Calibri"/>
              <a:ea typeface="Calibri"/>
              <a:cs typeface="Times New Roman"/>
            </a:endParaRPr>
          </a:p>
        </p:txBody>
      </p:sp>
      <p:sp>
        <p:nvSpPr>
          <p:cNvPr id="3" name="Title 2"/>
          <p:cNvSpPr>
            <a:spLocks noGrp="1"/>
          </p:cNvSpPr>
          <p:nvPr>
            <p:ph type="title"/>
          </p:nvPr>
        </p:nvSpPr>
        <p:spPr>
          <a:xfrm>
            <a:off x="152400" y="152400"/>
            <a:ext cx="8763000" cy="1066800"/>
          </a:xfrm>
          <a:solidFill>
            <a:schemeClr val="accent2">
              <a:lumMod val="60000"/>
              <a:lumOff val="40000"/>
            </a:schemeClr>
          </a:solidFill>
        </p:spPr>
        <p:txBody>
          <a:bodyPr>
            <a:normAutofit/>
          </a:bodyPr>
          <a:lstStyle/>
          <a:p>
            <a:pPr algn="ctr"/>
            <a:r>
              <a:rPr lang="en-US" sz="2800" b="1" dirty="0" smtClean="0">
                <a:solidFill>
                  <a:srgbClr val="C00000"/>
                </a:solidFill>
                <a:effectLst/>
                <a:ea typeface="Calibri"/>
                <a:cs typeface="Times New Roman"/>
              </a:rPr>
              <a:t>INITIAL  ACTIONS  OF  THE  LOCAL  POPULATION </a:t>
            </a:r>
            <a:br>
              <a:rPr lang="en-US" sz="2800" b="1" dirty="0" smtClean="0">
                <a:solidFill>
                  <a:srgbClr val="C00000"/>
                </a:solidFill>
                <a:effectLst/>
                <a:ea typeface="Calibri"/>
                <a:cs typeface="Times New Roman"/>
              </a:rPr>
            </a:br>
            <a:r>
              <a:rPr lang="en-US" sz="2800" b="1" dirty="0" smtClean="0">
                <a:solidFill>
                  <a:srgbClr val="C00000"/>
                </a:solidFill>
                <a:effectLst/>
                <a:ea typeface="Calibri"/>
                <a:cs typeface="Times New Roman"/>
              </a:rPr>
              <a:t>AT  THE  PLACE  OF  RESIDENCE </a:t>
            </a:r>
            <a:endParaRPr lang="en-US" sz="2800" dirty="0">
              <a:solidFill>
                <a:srgbClr val="C00000"/>
              </a:solidFill>
            </a:endParaRPr>
          </a:p>
        </p:txBody>
      </p:sp>
    </p:spTree>
    <p:extLst>
      <p:ext uri="{BB962C8B-B14F-4D97-AF65-F5344CB8AC3E}">
        <p14:creationId xmlns:p14="http://schemas.microsoft.com/office/powerpoint/2010/main" val="1647430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763000" cy="5257800"/>
          </a:xfrm>
        </p:spPr>
        <p:txBody>
          <a:bodyPr>
            <a:normAutofit/>
          </a:bodyPr>
          <a:lstStyle/>
          <a:p>
            <a:pPr marL="0" marR="0" indent="0" algn="just">
              <a:lnSpc>
                <a:spcPct val="115000"/>
              </a:lnSpc>
              <a:spcBef>
                <a:spcPts val="0"/>
              </a:spcBef>
              <a:spcAft>
                <a:spcPts val="1000"/>
              </a:spcAft>
              <a:buNone/>
            </a:pPr>
            <a:r>
              <a:rPr lang="en-US" sz="2400" b="1" dirty="0" smtClean="0">
                <a:solidFill>
                  <a:srgbClr val="FFC000"/>
                </a:solidFill>
                <a:latin typeface="Calibri"/>
                <a:ea typeface="Calibri"/>
                <a:cs typeface="Times New Roman"/>
              </a:rPr>
              <a:t>“Recommendations aimed at analyzing and strengthening communication and information interaction between the authorities,  media  and citizens in emergencies.”</a:t>
            </a:r>
          </a:p>
          <a:p>
            <a:pPr marL="0" marR="0" indent="0" algn="just">
              <a:lnSpc>
                <a:spcPct val="115000"/>
              </a:lnSpc>
              <a:spcBef>
                <a:spcPts val="0"/>
              </a:spcBef>
              <a:spcAft>
                <a:spcPts val="1000"/>
              </a:spcAft>
              <a:buNone/>
            </a:pPr>
            <a:r>
              <a:rPr lang="en-US" sz="2000" b="1" dirty="0">
                <a:latin typeface="Calibri"/>
                <a:ea typeface="Calibri"/>
                <a:cs typeface="Times New Roman"/>
              </a:rPr>
              <a:t>Analysis of the state of communication and information work with the public in critical   circumstances.</a:t>
            </a:r>
          </a:p>
          <a:p>
            <a:pPr marL="0" marR="0" indent="0" algn="just">
              <a:lnSpc>
                <a:spcPct val="115000"/>
              </a:lnSpc>
              <a:spcBef>
                <a:spcPts val="0"/>
              </a:spcBef>
              <a:spcAft>
                <a:spcPts val="1000"/>
              </a:spcAft>
              <a:buNone/>
            </a:pPr>
            <a:r>
              <a:rPr lang="en-US" sz="2000" b="1" dirty="0">
                <a:latin typeface="Calibri"/>
                <a:ea typeface="Calibri"/>
                <a:cs typeface="Times New Roman"/>
              </a:rPr>
              <a:t>Some recommendations for improving communication and information work with the public in emergency situations.</a:t>
            </a:r>
            <a:endParaRPr lang="en-US" sz="2000" b="1" dirty="0">
              <a:effectLst/>
              <a:latin typeface="Calibri"/>
              <a:ea typeface="Calibri"/>
              <a:cs typeface="Times New Roman"/>
            </a:endParaRPr>
          </a:p>
        </p:txBody>
      </p:sp>
      <p:sp>
        <p:nvSpPr>
          <p:cNvPr id="3" name="Title 2"/>
          <p:cNvSpPr>
            <a:spLocks noGrp="1"/>
          </p:cNvSpPr>
          <p:nvPr>
            <p:ph type="title"/>
          </p:nvPr>
        </p:nvSpPr>
        <p:spPr>
          <a:xfrm>
            <a:off x="228600" y="152400"/>
            <a:ext cx="8686800" cy="1219200"/>
          </a:xfrm>
          <a:solidFill>
            <a:schemeClr val="accent2">
              <a:lumMod val="60000"/>
              <a:lumOff val="40000"/>
            </a:schemeClr>
          </a:solidFill>
        </p:spPr>
        <p:txBody>
          <a:bodyPr>
            <a:noAutofit/>
          </a:bodyPr>
          <a:lstStyle/>
          <a:p>
            <a:pPr algn="ctr"/>
            <a:r>
              <a:rPr lang="en-US" sz="2400" b="1" dirty="0" smtClean="0">
                <a:solidFill>
                  <a:srgbClr val="C00000"/>
                </a:solidFill>
                <a:effectLst/>
                <a:ea typeface="Calibri"/>
                <a:cs typeface="Times New Roman"/>
              </a:rPr>
              <a:t>STRENGTHENING  COMMUNICATION  AND  INFORMATION  INTERACTION BETWEEN   THE  AUTHORITIES,   MEDIA  </a:t>
            </a:r>
            <a:r>
              <a:rPr lang="en-US" sz="2400" b="1" dirty="0" smtClean="0">
                <a:solidFill>
                  <a:srgbClr val="002060"/>
                </a:solidFill>
                <a:effectLst/>
                <a:ea typeface="Calibri"/>
                <a:cs typeface="Times New Roman"/>
              </a:rPr>
              <a:t> </a:t>
            </a:r>
            <a:r>
              <a:rPr lang="en-US" sz="2400" b="1" dirty="0" smtClean="0">
                <a:solidFill>
                  <a:srgbClr val="C00000"/>
                </a:solidFill>
                <a:effectLst/>
                <a:ea typeface="Calibri"/>
                <a:cs typeface="Times New Roman"/>
              </a:rPr>
              <a:t>AND  CITIZENS</a:t>
            </a:r>
            <a:br>
              <a:rPr lang="en-US" sz="2400" b="1" dirty="0" smtClean="0">
                <a:solidFill>
                  <a:srgbClr val="C00000"/>
                </a:solidFill>
                <a:effectLst/>
                <a:ea typeface="Calibri"/>
                <a:cs typeface="Times New Roman"/>
              </a:rPr>
            </a:br>
            <a:r>
              <a:rPr lang="en-US" sz="2400" b="1" dirty="0" smtClean="0">
                <a:solidFill>
                  <a:srgbClr val="C00000"/>
                </a:solidFill>
                <a:effectLst/>
                <a:ea typeface="Calibri"/>
                <a:cs typeface="Times New Roman"/>
              </a:rPr>
              <a:t> IN  EMERGENCIES</a:t>
            </a:r>
            <a:endParaRPr lang="en-US" sz="2400" dirty="0">
              <a:solidFill>
                <a:srgbClr val="C00000"/>
              </a:solidFill>
            </a:endParaRPr>
          </a:p>
        </p:txBody>
      </p:sp>
      <p:pic>
        <p:nvPicPr>
          <p:cNvPr id="5" name="Picture 4" descr="22,062 Public Administration Images, Stock Photos, 3D objects, &amp; Vector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240323" y="4540983"/>
            <a:ext cx="2807677" cy="2119434"/>
          </a:xfrm>
          <a:prstGeom prst="rect">
            <a:avLst/>
          </a:prstGeom>
          <a:noFill/>
          <a:ln>
            <a:noFill/>
          </a:ln>
        </p:spPr>
      </p:pic>
      <p:pic>
        <p:nvPicPr>
          <p:cNvPr id="6" name="Picture 5" descr="Mass Media Images - Free Download on Freepik"/>
          <p:cNvPicPr/>
          <p:nvPr/>
        </p:nvPicPr>
        <p:blipFill>
          <a:blip r:embed="rId3">
            <a:extLst>
              <a:ext uri="{28A0092B-C50C-407E-A947-70E740481C1C}">
                <a14:useLocalDpi xmlns:a14="http://schemas.microsoft.com/office/drawing/2010/main" val="0"/>
              </a:ext>
            </a:extLst>
          </a:blip>
          <a:srcRect/>
          <a:stretch>
            <a:fillRect/>
          </a:stretch>
        </p:blipFill>
        <p:spPr bwMode="auto">
          <a:xfrm>
            <a:off x="3212123" y="4540983"/>
            <a:ext cx="2784230" cy="2088417"/>
          </a:xfrm>
          <a:prstGeom prst="rect">
            <a:avLst/>
          </a:prstGeom>
          <a:noFill/>
          <a:ln>
            <a:noFill/>
          </a:ln>
        </p:spPr>
      </p:pic>
      <p:pic>
        <p:nvPicPr>
          <p:cNvPr id="7" name="Picture 6" descr="How To Engage In Healthy Debate At Work: Top Do's And Don'ts - Insperity"/>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523398"/>
            <a:ext cx="2872152" cy="2137019"/>
          </a:xfrm>
          <a:prstGeom prst="rect">
            <a:avLst/>
          </a:prstGeom>
          <a:noFill/>
          <a:ln>
            <a:noFill/>
          </a:ln>
        </p:spPr>
      </p:pic>
    </p:spTree>
    <p:extLst>
      <p:ext uri="{BB962C8B-B14F-4D97-AF65-F5344CB8AC3E}">
        <p14:creationId xmlns:p14="http://schemas.microsoft.com/office/powerpoint/2010/main" val="36968636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915400" cy="5638800"/>
          </a:xfrm>
        </p:spPr>
        <p:txBody>
          <a:bodyPr>
            <a:normAutofit lnSpcReduction="10000"/>
          </a:bodyPr>
          <a:lstStyle/>
          <a:p>
            <a:pPr marL="0" marR="0" indent="0" algn="just">
              <a:lnSpc>
                <a:spcPct val="115000"/>
              </a:lnSpc>
              <a:spcBef>
                <a:spcPts val="0"/>
              </a:spcBef>
              <a:spcAft>
                <a:spcPts val="1000"/>
              </a:spcAft>
              <a:buNone/>
            </a:pPr>
            <a:r>
              <a:rPr lang="en-US" sz="2400" b="1" dirty="0" smtClean="0">
                <a:solidFill>
                  <a:schemeClr val="accent2">
                    <a:lumMod val="60000"/>
                    <a:lumOff val="40000"/>
                  </a:schemeClr>
                </a:solidFill>
                <a:latin typeface="Calibri"/>
                <a:ea typeface="Calibri"/>
                <a:cs typeface="Times New Roman"/>
              </a:rPr>
              <a:t>The purpose </a:t>
            </a:r>
            <a:r>
              <a:rPr lang="en-US" sz="2400" b="1" dirty="0" smtClean="0">
                <a:latin typeface="Calibri"/>
                <a:ea typeface="Calibri"/>
                <a:cs typeface="Times New Roman"/>
              </a:rPr>
              <a:t>of the “Protect Your Territory (PYT) Web Page” is </a:t>
            </a:r>
          </a:p>
          <a:p>
            <a:pPr marL="0" marR="0" indent="0" algn="just">
              <a:lnSpc>
                <a:spcPct val="115000"/>
              </a:lnSpc>
              <a:spcBef>
                <a:spcPts val="0"/>
              </a:spcBef>
              <a:spcAft>
                <a:spcPts val="1000"/>
              </a:spcAft>
              <a:buNone/>
            </a:pPr>
            <a:r>
              <a:rPr lang="en-US" sz="2000" b="1" dirty="0">
                <a:solidFill>
                  <a:schemeClr val="accent2">
                    <a:lumMod val="60000"/>
                    <a:lumOff val="40000"/>
                  </a:schemeClr>
                </a:solidFill>
                <a:latin typeface="Calibri"/>
                <a:ea typeface="Calibri"/>
                <a:cs typeface="Times New Roman"/>
              </a:rPr>
              <a:t>T</a:t>
            </a:r>
            <a:r>
              <a:rPr lang="en-US" sz="2000" b="1" dirty="0" smtClean="0">
                <a:solidFill>
                  <a:schemeClr val="accent2">
                    <a:lumMod val="60000"/>
                    <a:lumOff val="40000"/>
                  </a:schemeClr>
                </a:solidFill>
                <a:latin typeface="Calibri"/>
                <a:ea typeface="Calibri"/>
                <a:cs typeface="Times New Roman"/>
              </a:rPr>
              <a:t>o </a:t>
            </a:r>
            <a:r>
              <a:rPr lang="en-US" sz="2000" b="1" dirty="0">
                <a:solidFill>
                  <a:schemeClr val="accent2">
                    <a:lumMod val="60000"/>
                    <a:lumOff val="40000"/>
                  </a:schemeClr>
                </a:solidFill>
                <a:latin typeface="Calibri"/>
                <a:ea typeface="Calibri"/>
                <a:cs typeface="Times New Roman"/>
              </a:rPr>
              <a:t>collect messages from the  citizens and users</a:t>
            </a:r>
            <a:r>
              <a:rPr lang="en-US" sz="2000" b="1" dirty="0">
                <a:latin typeface="Calibri"/>
                <a:ea typeface="Calibri"/>
                <a:cs typeface="Times New Roman"/>
              </a:rPr>
              <a:t> about the situations associated with the presence of hazards  found on their territory (village, city, district, region),</a:t>
            </a:r>
            <a:r>
              <a:rPr lang="en-US" sz="2000" b="1" i="1" dirty="0">
                <a:latin typeface="Calibri"/>
                <a:ea typeface="Calibri"/>
                <a:cs typeface="Times New Roman"/>
              </a:rPr>
              <a:t> </a:t>
            </a:r>
            <a:r>
              <a:rPr lang="en-US" sz="2000" b="1" dirty="0">
                <a:latin typeface="Calibri"/>
                <a:ea typeface="Calibri"/>
                <a:cs typeface="Times New Roman"/>
              </a:rPr>
              <a:t>and</a:t>
            </a:r>
            <a:r>
              <a:rPr lang="en-US" sz="2000" b="1" dirty="0">
                <a:solidFill>
                  <a:srgbClr val="FFC000"/>
                </a:solidFill>
                <a:latin typeface="Calibri"/>
                <a:ea typeface="Calibri"/>
                <a:cs typeface="Times New Roman"/>
              </a:rPr>
              <a:t> </a:t>
            </a:r>
            <a:r>
              <a:rPr lang="en-US" sz="2000" b="1" dirty="0">
                <a:solidFill>
                  <a:schemeClr val="accent2">
                    <a:lumMod val="60000"/>
                    <a:lumOff val="40000"/>
                  </a:schemeClr>
                </a:solidFill>
                <a:latin typeface="Calibri"/>
                <a:ea typeface="Calibri"/>
                <a:cs typeface="Times New Roman"/>
              </a:rPr>
              <a:t>transfer them to the competent organizations (institutions)</a:t>
            </a:r>
            <a:r>
              <a:rPr lang="en-US" sz="2000" b="1" i="1" dirty="0">
                <a:solidFill>
                  <a:schemeClr val="accent2">
                    <a:lumMod val="60000"/>
                    <a:lumOff val="40000"/>
                  </a:schemeClr>
                </a:solidFill>
                <a:latin typeface="Calibri"/>
                <a:ea typeface="Calibri"/>
                <a:cs typeface="Times New Roman"/>
              </a:rPr>
              <a:t> </a:t>
            </a:r>
            <a:r>
              <a:rPr lang="en-US" sz="2000" b="1" i="1" dirty="0">
                <a:latin typeface="Calibri"/>
                <a:ea typeface="Calibri"/>
                <a:cs typeface="Times New Roman"/>
              </a:rPr>
              <a:t> </a:t>
            </a:r>
            <a:r>
              <a:rPr lang="en-US" sz="2000" b="1" dirty="0">
                <a:latin typeface="Calibri"/>
                <a:ea typeface="Calibri"/>
                <a:cs typeface="Times New Roman"/>
              </a:rPr>
              <a:t>to undertake appropriate actions to eliminate hazards and reduce risks; </a:t>
            </a:r>
            <a:r>
              <a:rPr lang="en-US" sz="2000" b="1" i="1" dirty="0">
                <a:latin typeface="Calibri"/>
                <a:ea typeface="Calibri"/>
                <a:cs typeface="Times New Roman"/>
              </a:rPr>
              <a:t> </a:t>
            </a:r>
            <a:r>
              <a:rPr lang="en-US" sz="2000" b="1" dirty="0">
                <a:solidFill>
                  <a:schemeClr val="accent2">
                    <a:lumMod val="60000"/>
                    <a:lumOff val="40000"/>
                  </a:schemeClr>
                </a:solidFill>
                <a:latin typeface="Calibri"/>
                <a:ea typeface="Calibri"/>
                <a:cs typeface="Times New Roman"/>
              </a:rPr>
              <a:t>and to local media</a:t>
            </a:r>
            <a:r>
              <a:rPr lang="en-US" sz="2000" b="1" i="1" dirty="0">
                <a:solidFill>
                  <a:schemeClr val="accent2">
                    <a:lumMod val="60000"/>
                    <a:lumOff val="40000"/>
                  </a:schemeClr>
                </a:solidFill>
                <a:latin typeface="Calibri"/>
                <a:ea typeface="Calibri"/>
                <a:cs typeface="Times New Roman"/>
              </a:rPr>
              <a:t> </a:t>
            </a:r>
            <a:r>
              <a:rPr lang="en-US" sz="2000" b="1" dirty="0">
                <a:latin typeface="Calibri"/>
                <a:ea typeface="Calibri"/>
                <a:cs typeface="Times New Roman"/>
              </a:rPr>
              <a:t>to monitor (keep control over)</a:t>
            </a:r>
            <a:r>
              <a:rPr lang="en-US" sz="2000" b="1" i="1" dirty="0">
                <a:latin typeface="Calibri"/>
                <a:ea typeface="Calibri"/>
                <a:cs typeface="Times New Roman"/>
              </a:rPr>
              <a:t> </a:t>
            </a:r>
            <a:r>
              <a:rPr lang="en-US" sz="2000" b="1" dirty="0">
                <a:latin typeface="Calibri"/>
                <a:ea typeface="Calibri"/>
                <a:cs typeface="Times New Roman"/>
              </a:rPr>
              <a:t>subsequent actions</a:t>
            </a:r>
            <a:r>
              <a:rPr lang="en-US" sz="2000" b="1" i="1" dirty="0">
                <a:latin typeface="Calibri"/>
                <a:ea typeface="Calibri"/>
                <a:cs typeface="Times New Roman"/>
              </a:rPr>
              <a:t> </a:t>
            </a:r>
            <a:r>
              <a:rPr lang="en-US" sz="2000" b="1" dirty="0">
                <a:latin typeface="Calibri"/>
                <a:ea typeface="Calibri"/>
                <a:cs typeface="Times New Roman"/>
              </a:rPr>
              <a:t>(every three months the management of reports by the participating institutions is checked,</a:t>
            </a:r>
            <a:r>
              <a:rPr lang="en-US" sz="2000" b="1" i="1" dirty="0">
                <a:latin typeface="Calibri"/>
                <a:ea typeface="Calibri"/>
                <a:cs typeface="Times New Roman"/>
              </a:rPr>
              <a:t> </a:t>
            </a:r>
            <a:r>
              <a:rPr lang="en-US" sz="2000" b="1" dirty="0">
                <a:latin typeface="Calibri"/>
                <a:ea typeface="Calibri"/>
                <a:cs typeface="Times New Roman"/>
              </a:rPr>
              <a:t>then the audit report is transmitted to the local </a:t>
            </a:r>
            <a:r>
              <a:rPr lang="en-US" sz="2000" b="1" dirty="0" smtClean="0">
                <a:latin typeface="Calibri"/>
                <a:ea typeface="Calibri"/>
                <a:cs typeface="Times New Roman"/>
              </a:rPr>
              <a:t>media</a:t>
            </a:r>
          </a:p>
          <a:p>
            <a:pPr marL="0" marR="0" indent="0" algn="just">
              <a:lnSpc>
                <a:spcPct val="115000"/>
              </a:lnSpc>
              <a:spcBef>
                <a:spcPts val="0"/>
              </a:spcBef>
              <a:spcAft>
                <a:spcPts val="1000"/>
              </a:spcAft>
              <a:buNone/>
            </a:pPr>
            <a:r>
              <a:rPr lang="en-US" sz="2000" b="1" dirty="0" smtClean="0">
                <a:latin typeface="Calibri"/>
                <a:ea typeface="Calibri"/>
                <a:cs typeface="Times New Roman"/>
              </a:rPr>
              <a:t> </a:t>
            </a:r>
            <a:r>
              <a:rPr lang="en-US" sz="2000" b="1" dirty="0">
                <a:latin typeface="Calibri"/>
                <a:ea typeface="Calibri"/>
                <a:cs typeface="Times New Roman"/>
              </a:rPr>
              <a:t>At the same time, </a:t>
            </a:r>
            <a:r>
              <a:rPr lang="en-US" sz="2000" b="1" dirty="0">
                <a:solidFill>
                  <a:schemeClr val="accent2">
                    <a:lumMod val="60000"/>
                    <a:lumOff val="40000"/>
                  </a:schemeClr>
                </a:solidFill>
                <a:latin typeface="Calibri"/>
                <a:ea typeface="Calibri"/>
                <a:cs typeface="Times New Roman"/>
              </a:rPr>
              <a:t>a mechanism is provided for the author of the message to trace the follow-up actions, </a:t>
            </a:r>
            <a:r>
              <a:rPr lang="en-US" sz="2000" b="1" dirty="0">
                <a:latin typeface="Calibri"/>
                <a:ea typeface="Calibri"/>
                <a:cs typeface="Times New Roman"/>
              </a:rPr>
              <a:t>taken in connection with his/her message). ***</a:t>
            </a:r>
          </a:p>
          <a:p>
            <a:pPr marL="0" marR="0" indent="0" algn="just">
              <a:lnSpc>
                <a:spcPct val="115000"/>
              </a:lnSpc>
              <a:spcBef>
                <a:spcPts val="0"/>
              </a:spcBef>
              <a:spcAft>
                <a:spcPts val="1000"/>
              </a:spcAft>
              <a:buNone/>
            </a:pPr>
            <a:r>
              <a:rPr lang="en-US" sz="2000" b="1" dirty="0">
                <a:latin typeface="Calibri"/>
                <a:ea typeface="Calibri"/>
                <a:cs typeface="Times New Roman"/>
              </a:rPr>
              <a:t>As it has been stated above</a:t>
            </a:r>
            <a:r>
              <a:rPr lang="en-US" sz="2000" b="1" dirty="0">
                <a:solidFill>
                  <a:schemeClr val="accent2">
                    <a:lumMod val="60000"/>
                    <a:lumOff val="40000"/>
                  </a:schemeClr>
                </a:solidFill>
                <a:latin typeface="Calibri"/>
                <a:ea typeface="Calibri"/>
                <a:cs typeface="Times New Roman"/>
              </a:rPr>
              <a:t>, in order to make the PYT Web Page an effective tool for disaster prevention</a:t>
            </a:r>
            <a:r>
              <a:rPr lang="en-US" sz="2000" b="1" dirty="0">
                <a:latin typeface="Calibri"/>
                <a:ea typeface="Calibri"/>
                <a:cs typeface="Times New Roman"/>
              </a:rPr>
              <a:t> it is important </a:t>
            </a:r>
            <a:r>
              <a:rPr lang="en-US" sz="2000" b="1" dirty="0">
                <a:solidFill>
                  <a:schemeClr val="accent2">
                    <a:lumMod val="60000"/>
                    <a:lumOff val="40000"/>
                  </a:schemeClr>
                </a:solidFill>
                <a:latin typeface="Calibri"/>
                <a:ea typeface="Calibri"/>
                <a:cs typeface="Times New Roman"/>
              </a:rPr>
              <a:t>to involve </a:t>
            </a:r>
            <a:r>
              <a:rPr lang="en-US" sz="2000" b="1" dirty="0">
                <a:latin typeface="Calibri"/>
                <a:ea typeface="Calibri"/>
                <a:cs typeface="Times New Roman"/>
              </a:rPr>
              <a:t>the local community </a:t>
            </a:r>
            <a:r>
              <a:rPr lang="en-US" sz="2000" b="1" i="1" dirty="0">
                <a:solidFill>
                  <a:schemeClr val="accent2">
                    <a:lumMod val="60000"/>
                    <a:lumOff val="40000"/>
                  </a:schemeClr>
                </a:solidFill>
                <a:latin typeface="Calibri"/>
                <a:ea typeface="Calibri"/>
                <a:cs typeface="Times New Roman"/>
              </a:rPr>
              <a:t>(and especially young people who have good command of creative information and engineering technologies)</a:t>
            </a:r>
            <a:r>
              <a:rPr lang="en-US" sz="2000" b="1" i="1" dirty="0">
                <a:latin typeface="Calibri"/>
                <a:ea typeface="Calibri"/>
                <a:cs typeface="Times New Roman"/>
              </a:rPr>
              <a:t> </a:t>
            </a:r>
            <a:r>
              <a:rPr lang="en-US" sz="2000" b="1" dirty="0">
                <a:latin typeface="Calibri"/>
                <a:ea typeface="Calibri"/>
                <a:cs typeface="Times New Roman"/>
              </a:rPr>
              <a:t> not only in their use, </a:t>
            </a:r>
            <a:r>
              <a:rPr lang="en-US" sz="2000" b="1" dirty="0">
                <a:solidFill>
                  <a:schemeClr val="accent2">
                    <a:lumMod val="60000"/>
                    <a:lumOff val="40000"/>
                  </a:schemeClr>
                </a:solidFill>
                <a:latin typeface="Calibri"/>
                <a:ea typeface="Calibri"/>
                <a:cs typeface="Times New Roman"/>
              </a:rPr>
              <a:t>but also in their creation and provision for effective operation.</a:t>
            </a:r>
          </a:p>
          <a:p>
            <a:endParaRPr lang="en-US" b="1" dirty="0"/>
          </a:p>
        </p:txBody>
      </p:sp>
      <p:sp>
        <p:nvSpPr>
          <p:cNvPr id="3" name="Title 2"/>
          <p:cNvSpPr>
            <a:spLocks noGrp="1"/>
          </p:cNvSpPr>
          <p:nvPr>
            <p:ph type="title"/>
          </p:nvPr>
        </p:nvSpPr>
        <p:spPr>
          <a:xfrm>
            <a:off x="152400" y="152400"/>
            <a:ext cx="8839200" cy="1066800"/>
          </a:xfrm>
          <a:solidFill>
            <a:schemeClr val="accent2">
              <a:lumMod val="60000"/>
              <a:lumOff val="40000"/>
            </a:schemeClr>
          </a:solidFill>
        </p:spPr>
        <p:txBody>
          <a:bodyPr>
            <a:normAutofit/>
          </a:bodyPr>
          <a:lstStyle/>
          <a:p>
            <a:pPr algn="ctr"/>
            <a:r>
              <a:rPr lang="en-US" sz="3200" b="1" dirty="0" smtClean="0">
                <a:solidFill>
                  <a:srgbClr val="C00000"/>
                </a:solidFill>
                <a:effectLst/>
                <a:ea typeface="Calibri"/>
                <a:cs typeface="Times New Roman"/>
              </a:rPr>
              <a:t>BY  SUMMERING  UP,  LET’S   NOTE  ONCE  AGAIN </a:t>
            </a:r>
            <a:br>
              <a:rPr lang="en-US" sz="3200" b="1" dirty="0" smtClean="0">
                <a:solidFill>
                  <a:srgbClr val="C00000"/>
                </a:solidFill>
                <a:effectLst/>
                <a:ea typeface="Calibri"/>
                <a:cs typeface="Times New Roman"/>
              </a:rPr>
            </a:br>
            <a:r>
              <a:rPr lang="en-US" sz="3200" b="1" dirty="0" smtClean="0">
                <a:solidFill>
                  <a:srgbClr val="C00000"/>
                </a:solidFill>
                <a:effectLst/>
                <a:ea typeface="Calibri"/>
                <a:cs typeface="Times New Roman"/>
              </a:rPr>
              <a:t>THAT </a:t>
            </a:r>
            <a:endParaRPr lang="en-US" sz="3200" dirty="0">
              <a:solidFill>
                <a:srgbClr val="C00000"/>
              </a:solidFill>
            </a:endParaRPr>
          </a:p>
        </p:txBody>
      </p:sp>
    </p:spTree>
    <p:extLst>
      <p:ext uri="{BB962C8B-B14F-4D97-AF65-F5344CB8AC3E}">
        <p14:creationId xmlns:p14="http://schemas.microsoft.com/office/powerpoint/2010/main" val="2441234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8600" y="1752600"/>
            <a:ext cx="8686800" cy="4876800"/>
          </a:xfrm>
        </p:spPr>
        <p:txBody>
          <a:bodyPr>
            <a:noAutofit/>
          </a:bodyPr>
          <a:lstStyle/>
          <a:p>
            <a:pPr marL="0" marR="0" algn="just">
              <a:lnSpc>
                <a:spcPct val="115000"/>
              </a:lnSpc>
              <a:spcBef>
                <a:spcPts val="0"/>
              </a:spcBef>
              <a:spcAft>
                <a:spcPts val="1000"/>
              </a:spcAft>
            </a:pPr>
            <a:r>
              <a:rPr lang="en-US" sz="2400" b="1" dirty="0">
                <a:latin typeface="Calibri"/>
                <a:ea typeface="Calibri"/>
                <a:cs typeface="Times New Roman"/>
              </a:rPr>
              <a:t>Many people living in these places were aware of the risks they were exposed to, because those risks were obvious and recurring very often.</a:t>
            </a:r>
            <a:endParaRPr lang="en-US" sz="2400" dirty="0">
              <a:latin typeface="Calibri"/>
              <a:ea typeface="Calibri"/>
              <a:cs typeface="Times New Roman"/>
            </a:endParaRPr>
          </a:p>
          <a:p>
            <a:pPr marL="0" marR="0" algn="just">
              <a:lnSpc>
                <a:spcPct val="115000"/>
              </a:lnSpc>
              <a:spcBef>
                <a:spcPts val="0"/>
              </a:spcBef>
              <a:spcAft>
                <a:spcPts val="1000"/>
              </a:spcAft>
            </a:pPr>
            <a:r>
              <a:rPr lang="en-US" sz="2400" b="1" dirty="0">
                <a:latin typeface="Calibri"/>
                <a:ea typeface="Calibri"/>
                <a:cs typeface="Times New Roman"/>
              </a:rPr>
              <a:t>People's awareness of risk situations, however, rarely leads to actions (intervention) useful for their elimination</a:t>
            </a:r>
            <a:r>
              <a:rPr lang="en-US" sz="2400" b="1" dirty="0" smtClean="0">
                <a:latin typeface="Calibri"/>
                <a:ea typeface="Calibri"/>
                <a:cs typeface="Times New Roman"/>
              </a:rPr>
              <a:t>.</a:t>
            </a:r>
          </a:p>
          <a:p>
            <a:pPr marL="0" marR="0" indent="0" algn="just">
              <a:lnSpc>
                <a:spcPct val="115000"/>
              </a:lnSpc>
              <a:spcBef>
                <a:spcPts val="0"/>
              </a:spcBef>
              <a:spcAft>
                <a:spcPts val="1000"/>
              </a:spcAft>
              <a:buNone/>
            </a:pPr>
            <a:r>
              <a:rPr lang="en-US" sz="2400" b="1" i="1" dirty="0" smtClean="0">
                <a:latin typeface="Calibri"/>
                <a:ea typeface="Times New Roman"/>
                <a:cs typeface="Times New Roman"/>
              </a:rPr>
              <a:t>On </a:t>
            </a:r>
            <a:r>
              <a:rPr lang="en-US" sz="2400" b="1" i="1" dirty="0">
                <a:latin typeface="Calibri"/>
                <a:ea typeface="Times New Roman"/>
                <a:cs typeface="Times New Roman"/>
              </a:rPr>
              <a:t>the one hand,</a:t>
            </a:r>
            <a:r>
              <a:rPr lang="en-US" sz="2400" dirty="0">
                <a:latin typeface="Calibri"/>
                <a:ea typeface="Times New Roman"/>
                <a:cs typeface="Times New Roman"/>
              </a:rPr>
              <a:t> because preventive actions to maintain territories (reduce the risks of probable disasters) are scarcely covered by mass media. More over before the occurrence of a disaster, media are not at all interested in population`s “Local Knowledge”, which becomes “news” only after disaster</a:t>
            </a:r>
            <a:r>
              <a:rPr lang="en-US" sz="2000" dirty="0">
                <a:latin typeface="Calibri"/>
                <a:ea typeface="Times New Roman"/>
                <a:cs typeface="Times New Roman"/>
              </a:rPr>
              <a:t>. </a:t>
            </a:r>
            <a:endParaRPr lang="en-US" sz="2000" dirty="0">
              <a:effectLst/>
              <a:latin typeface="Calibri"/>
              <a:ea typeface="Calibri"/>
              <a:cs typeface="Times New Roman"/>
            </a:endParaRPr>
          </a:p>
        </p:txBody>
      </p:sp>
      <p:sp>
        <p:nvSpPr>
          <p:cNvPr id="3" name="Заголовок 2"/>
          <p:cNvSpPr>
            <a:spLocks noGrp="1"/>
          </p:cNvSpPr>
          <p:nvPr>
            <p:ph type="title"/>
          </p:nvPr>
        </p:nvSpPr>
        <p:spPr>
          <a:xfrm>
            <a:off x="228600" y="76200"/>
            <a:ext cx="8686800" cy="1676400"/>
          </a:xfrm>
          <a:solidFill>
            <a:schemeClr val="accent2">
              <a:lumMod val="60000"/>
              <a:lumOff val="40000"/>
            </a:schemeClr>
          </a:solidFill>
        </p:spPr>
        <p:txBody>
          <a:bodyPr>
            <a:noAutofit/>
          </a:bodyPr>
          <a:lstStyle/>
          <a:p>
            <a:pPr marL="0" marR="0" indent="-228600" algn="ctr">
              <a:lnSpc>
                <a:spcPct val="115000"/>
              </a:lnSpc>
              <a:spcBef>
                <a:spcPts val="0"/>
              </a:spcBef>
              <a:spcAft>
                <a:spcPts val="1000"/>
              </a:spcAft>
            </a:pPr>
            <a:r>
              <a:rPr lang="en-US" sz="2400" b="1" dirty="0" smtClean="0">
                <a:solidFill>
                  <a:srgbClr val="C00000"/>
                </a:solidFill>
                <a:effectLst/>
                <a:ea typeface="Calibri"/>
                <a:cs typeface="Times New Roman"/>
              </a:rPr>
              <a:t/>
            </a:r>
            <a:br>
              <a:rPr lang="en-US" sz="2400" b="1" dirty="0" smtClean="0">
                <a:solidFill>
                  <a:srgbClr val="C00000"/>
                </a:solidFill>
                <a:effectLst/>
                <a:ea typeface="Calibri"/>
                <a:cs typeface="Times New Roman"/>
              </a:rPr>
            </a:br>
            <a:r>
              <a:rPr lang="en-US" sz="2400" b="1" dirty="0">
                <a:solidFill>
                  <a:srgbClr val="C00000"/>
                </a:solidFill>
                <a:effectLst/>
                <a:ea typeface="Calibri"/>
                <a:cs typeface="Times New Roman"/>
              </a:rPr>
              <a:t/>
            </a:r>
            <a:br>
              <a:rPr lang="en-US" sz="2400" b="1" dirty="0">
                <a:solidFill>
                  <a:srgbClr val="C00000"/>
                </a:solidFill>
                <a:effectLst/>
                <a:ea typeface="Calibri"/>
                <a:cs typeface="Times New Roman"/>
              </a:rPr>
            </a:br>
            <a:r>
              <a:rPr lang="en-US" sz="2400" b="1" dirty="0" smtClean="0">
                <a:solidFill>
                  <a:srgbClr val="C00000"/>
                </a:solidFill>
                <a:effectLst/>
                <a:ea typeface="Calibri"/>
                <a:cs typeface="Times New Roman"/>
              </a:rPr>
              <a:t/>
            </a:r>
            <a:br>
              <a:rPr lang="en-US" sz="2400" b="1" dirty="0" smtClean="0">
                <a:solidFill>
                  <a:srgbClr val="C00000"/>
                </a:solidFill>
                <a:effectLst/>
                <a:ea typeface="Calibri"/>
                <a:cs typeface="Times New Roman"/>
              </a:rPr>
            </a:br>
            <a:r>
              <a:rPr lang="en-US" sz="2400" b="1" dirty="0">
                <a:solidFill>
                  <a:srgbClr val="C00000"/>
                </a:solidFill>
                <a:effectLst/>
                <a:ea typeface="Calibri"/>
                <a:cs typeface="Times New Roman"/>
              </a:rPr>
              <a:t/>
            </a:r>
            <a:br>
              <a:rPr lang="en-US" sz="2400" b="1" dirty="0">
                <a:solidFill>
                  <a:srgbClr val="C00000"/>
                </a:solidFill>
                <a:effectLst/>
                <a:ea typeface="Calibri"/>
                <a:cs typeface="Times New Roman"/>
              </a:rPr>
            </a:br>
            <a:r>
              <a:rPr lang="en-US" sz="2400" b="1" dirty="0" smtClean="0">
                <a:solidFill>
                  <a:srgbClr val="C00000"/>
                </a:solidFill>
                <a:effectLst/>
                <a:ea typeface="Calibri"/>
                <a:cs typeface="Times New Roman"/>
              </a:rPr>
              <a:t>AND  </a:t>
            </a:r>
            <a:r>
              <a:rPr lang="en-US" sz="2400" b="1" dirty="0">
                <a:solidFill>
                  <a:srgbClr val="C00000"/>
                </a:solidFill>
                <a:effectLst/>
                <a:ea typeface="Calibri"/>
                <a:cs typeface="Times New Roman"/>
              </a:rPr>
              <a:t>QUITE </a:t>
            </a:r>
            <a:r>
              <a:rPr lang="en-US" sz="2400" b="1" dirty="0" smtClean="0">
                <a:solidFill>
                  <a:srgbClr val="C00000"/>
                </a:solidFill>
                <a:effectLst/>
                <a:ea typeface="Calibri"/>
                <a:cs typeface="Times New Roman"/>
              </a:rPr>
              <a:t> ALWAYS  THE  MEDIA  </a:t>
            </a:r>
            <a:r>
              <a:rPr lang="en-US" sz="2400" b="1" dirty="0">
                <a:solidFill>
                  <a:srgbClr val="C00000"/>
                </a:solidFill>
                <a:effectLst/>
                <a:ea typeface="Calibri"/>
                <a:cs typeface="Times New Roman"/>
              </a:rPr>
              <a:t>NEWS </a:t>
            </a:r>
            <a:r>
              <a:rPr lang="en-US" sz="2400" b="1" dirty="0" smtClean="0">
                <a:solidFill>
                  <a:srgbClr val="C00000"/>
                </a:solidFill>
                <a:effectLst/>
                <a:ea typeface="Calibri"/>
                <a:cs typeface="Times New Roman"/>
              </a:rPr>
              <a:t/>
            </a:r>
            <a:br>
              <a:rPr lang="en-US" sz="2400" b="1" dirty="0" smtClean="0">
                <a:solidFill>
                  <a:srgbClr val="C00000"/>
                </a:solidFill>
                <a:effectLst/>
                <a:ea typeface="Calibri"/>
                <a:cs typeface="Times New Roman"/>
              </a:rPr>
            </a:br>
            <a:r>
              <a:rPr lang="en-US" sz="2400" b="1" dirty="0" smtClean="0">
                <a:solidFill>
                  <a:srgbClr val="C00000"/>
                </a:solidFill>
                <a:effectLst/>
                <a:ea typeface="Calibri"/>
                <a:cs typeface="Times New Roman"/>
              </a:rPr>
              <a:t>FROM  THE  PLACES  WHERE  DISASTROUS  EVENTS  HAVE  OCCURRED</a:t>
            </a:r>
            <a:r>
              <a:rPr lang="en-US" sz="2400" dirty="0" smtClean="0">
                <a:solidFill>
                  <a:srgbClr val="C00000"/>
                </a:solidFill>
                <a:effectLst/>
                <a:ea typeface="Calibri"/>
                <a:cs typeface="Times New Roman"/>
              </a:rPr>
              <a:t/>
            </a:r>
            <a:br>
              <a:rPr lang="en-US" sz="2400" dirty="0" smtClean="0">
                <a:solidFill>
                  <a:srgbClr val="C00000"/>
                </a:solidFill>
                <a:effectLst/>
                <a:ea typeface="Calibri"/>
                <a:cs typeface="Times New Roman"/>
              </a:rPr>
            </a:br>
            <a:r>
              <a:rPr lang="en-US" sz="2400" b="1" dirty="0" smtClean="0">
                <a:solidFill>
                  <a:srgbClr val="C00000"/>
                </a:solidFill>
                <a:effectLst/>
                <a:ea typeface="Calibri"/>
                <a:cs typeface="Times New Roman"/>
              </a:rPr>
              <a:t>REPORT  THAT </a:t>
            </a:r>
            <a:br>
              <a:rPr lang="en-US" sz="2400" b="1" dirty="0" smtClean="0">
                <a:solidFill>
                  <a:srgbClr val="C00000"/>
                </a:solidFill>
                <a:effectLst/>
                <a:ea typeface="Calibri"/>
                <a:cs typeface="Times New Roman"/>
              </a:rPr>
            </a:br>
            <a:endParaRPr lang="en-US" sz="2400" u="sng" dirty="0">
              <a:solidFill>
                <a:schemeClr val="accent2">
                  <a:lumMod val="50000"/>
                </a:schemeClr>
              </a:solidFill>
            </a:endParaRPr>
          </a:p>
        </p:txBody>
      </p:sp>
    </p:spTree>
    <p:extLst>
      <p:ext uri="{BB962C8B-B14F-4D97-AF65-F5344CB8AC3E}">
        <p14:creationId xmlns:p14="http://schemas.microsoft.com/office/powerpoint/2010/main" val="15752272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839200" cy="5486400"/>
          </a:xfrm>
        </p:spPr>
        <p:txBody>
          <a:bodyPr>
            <a:normAutofit fontScale="92500" lnSpcReduction="10000"/>
          </a:bodyPr>
          <a:lstStyle/>
          <a:p>
            <a:pPr marL="0" lvl="0" indent="0" algn="just">
              <a:lnSpc>
                <a:spcPct val="115000"/>
              </a:lnSpc>
              <a:spcBef>
                <a:spcPts val="0"/>
              </a:spcBef>
              <a:spcAft>
                <a:spcPts val="1000"/>
              </a:spcAft>
              <a:buClr>
                <a:srgbClr val="F3A447"/>
              </a:buClr>
              <a:buNone/>
            </a:pPr>
            <a:r>
              <a:rPr lang="en-US" sz="2200" b="1" dirty="0">
                <a:solidFill>
                  <a:prstClr val="white"/>
                </a:solidFill>
                <a:latin typeface="Calibri"/>
                <a:ea typeface="Times New Roman"/>
                <a:cs typeface="Times New Roman"/>
              </a:rPr>
              <a:t>Promoting collaboration, on the one hand with the Civil Protection (CP) for verification, on the other with schools to disseminate the criteria, would optimize the impact of PYT </a:t>
            </a:r>
            <a:r>
              <a:rPr lang="en-US" sz="2200" b="1" dirty="0" smtClean="0">
                <a:solidFill>
                  <a:prstClr val="white"/>
                </a:solidFill>
                <a:latin typeface="Calibri"/>
                <a:ea typeface="Times New Roman"/>
                <a:cs typeface="Times New Roman"/>
              </a:rPr>
              <a:t>Web Page </a:t>
            </a:r>
            <a:r>
              <a:rPr lang="en-US" sz="2200" b="1" dirty="0">
                <a:solidFill>
                  <a:prstClr val="white"/>
                </a:solidFill>
                <a:latin typeface="Calibri"/>
                <a:ea typeface="Times New Roman"/>
                <a:cs typeface="Times New Roman"/>
              </a:rPr>
              <a:t>and stimulate the media to adopt it</a:t>
            </a:r>
            <a:r>
              <a:rPr lang="en-US" sz="2200" b="1" dirty="0" smtClean="0">
                <a:solidFill>
                  <a:prstClr val="white"/>
                </a:solidFill>
                <a:latin typeface="Calibri"/>
                <a:ea typeface="Times New Roman"/>
                <a:cs typeface="Times New Roman"/>
              </a:rPr>
              <a:t>.</a:t>
            </a:r>
            <a:endParaRPr lang="en-US" sz="2200" b="1" dirty="0">
              <a:latin typeface="Calibri"/>
              <a:ea typeface="Calibri"/>
              <a:cs typeface="Times New Roman"/>
            </a:endParaRPr>
          </a:p>
          <a:p>
            <a:pPr marL="0" lvl="0" indent="0" algn="just">
              <a:lnSpc>
                <a:spcPct val="115000"/>
              </a:lnSpc>
              <a:spcBef>
                <a:spcPts val="0"/>
              </a:spcBef>
              <a:spcAft>
                <a:spcPts val="1000"/>
              </a:spcAft>
              <a:buClr>
                <a:srgbClr val="F3A447"/>
              </a:buClr>
              <a:buNone/>
            </a:pPr>
            <a:r>
              <a:rPr lang="en-US" sz="2200" b="1" dirty="0" smtClean="0">
                <a:latin typeface="Calibri"/>
                <a:ea typeface="Calibri"/>
                <a:cs typeface="Times New Roman"/>
              </a:rPr>
              <a:t>The PYT Page  </a:t>
            </a:r>
            <a:r>
              <a:rPr lang="en-US" sz="2200" b="1" dirty="0" smtClean="0">
                <a:solidFill>
                  <a:srgbClr val="FFC000"/>
                </a:solidFill>
                <a:latin typeface="Calibri"/>
                <a:ea typeface="Calibri"/>
                <a:cs typeface="Times New Roman"/>
              </a:rPr>
              <a:t>describes</a:t>
            </a:r>
            <a:r>
              <a:rPr lang="en-US" sz="2200" b="1" dirty="0" smtClean="0">
                <a:latin typeface="Calibri"/>
                <a:ea typeface="Calibri"/>
                <a:cs typeface="Times New Roman"/>
              </a:rPr>
              <a:t> the most frequently occurring </a:t>
            </a:r>
            <a:r>
              <a:rPr lang="en-US" sz="2200" b="1" dirty="0" smtClean="0">
                <a:solidFill>
                  <a:srgbClr val="FFC000"/>
                </a:solidFill>
                <a:latin typeface="Calibri"/>
                <a:ea typeface="Calibri"/>
                <a:cs typeface="Times New Roman"/>
              </a:rPr>
              <a:t>situations</a:t>
            </a:r>
            <a:r>
              <a:rPr lang="en-US" sz="2200" b="1" dirty="0" smtClean="0">
                <a:latin typeface="Calibri"/>
                <a:ea typeface="Calibri"/>
                <a:cs typeface="Times New Roman"/>
              </a:rPr>
              <a:t> associated </a:t>
            </a:r>
            <a:r>
              <a:rPr lang="en-US" sz="2200" b="1" dirty="0" smtClean="0">
                <a:solidFill>
                  <a:srgbClr val="FFC000"/>
                </a:solidFill>
                <a:latin typeface="Calibri"/>
                <a:ea typeface="Calibri"/>
                <a:cs typeface="Times New Roman"/>
              </a:rPr>
              <a:t>with emerging hazards and potential risks</a:t>
            </a:r>
            <a:r>
              <a:rPr lang="en-US" sz="2200" b="1" dirty="0" smtClean="0">
                <a:latin typeface="Calibri"/>
                <a:ea typeface="Calibri"/>
                <a:cs typeface="Times New Roman"/>
              </a:rPr>
              <a:t> in a given area by categories, which may include a hazard related situation reported by a citizen (user</a:t>
            </a:r>
            <a:r>
              <a:rPr lang="en-US" sz="2200" b="1" dirty="0">
                <a:solidFill>
                  <a:prstClr val="white"/>
                </a:solidFill>
                <a:latin typeface="Calibri"/>
                <a:ea typeface="Calibri"/>
                <a:cs typeface="Times New Roman"/>
              </a:rPr>
              <a:t> of the PYT </a:t>
            </a:r>
            <a:r>
              <a:rPr lang="en-US" sz="2200" b="1" dirty="0" smtClean="0">
                <a:solidFill>
                  <a:prstClr val="white"/>
                </a:solidFill>
                <a:latin typeface="Calibri"/>
                <a:ea typeface="Calibri"/>
                <a:cs typeface="Times New Roman"/>
              </a:rPr>
              <a:t>page</a:t>
            </a:r>
            <a:r>
              <a:rPr lang="en-US" sz="2200" b="1" dirty="0" smtClean="0">
                <a:latin typeface="Calibri"/>
                <a:ea typeface="Calibri"/>
                <a:cs typeface="Times New Roman"/>
              </a:rPr>
              <a:t> ), </a:t>
            </a:r>
          </a:p>
          <a:p>
            <a:pPr marL="0" lvl="0" indent="0" algn="just">
              <a:lnSpc>
                <a:spcPct val="115000"/>
              </a:lnSpc>
              <a:spcBef>
                <a:spcPts val="0"/>
              </a:spcBef>
              <a:spcAft>
                <a:spcPts val="1000"/>
              </a:spcAft>
              <a:buClr>
                <a:srgbClr val="F3A447"/>
              </a:buClr>
              <a:buNone/>
            </a:pPr>
            <a:r>
              <a:rPr lang="en-US" sz="2200" b="1" dirty="0" smtClean="0">
                <a:solidFill>
                  <a:srgbClr val="FFC000"/>
                </a:solidFill>
                <a:latin typeface="Calibri"/>
                <a:ea typeface="Calibri"/>
                <a:cs typeface="Times New Roman"/>
              </a:rPr>
              <a:t>contains a "Form of the </a:t>
            </a:r>
            <a:r>
              <a:rPr lang="en-US" sz="2200" b="1" dirty="0">
                <a:solidFill>
                  <a:srgbClr val="FFC000"/>
                </a:solidFill>
                <a:latin typeface="Calibri"/>
                <a:ea typeface="Calibri"/>
                <a:cs typeface="Times New Roman"/>
              </a:rPr>
              <a:t>Message</a:t>
            </a:r>
            <a:r>
              <a:rPr lang="en-US" sz="2200" b="1" dirty="0" smtClean="0">
                <a:solidFill>
                  <a:srgbClr val="FFC000"/>
                </a:solidFill>
                <a:latin typeface="Calibri"/>
                <a:ea typeface="Calibri"/>
                <a:cs typeface="Times New Roman"/>
              </a:rPr>
              <a:t>”, </a:t>
            </a:r>
            <a:r>
              <a:rPr lang="en-US" sz="2200" b="1" dirty="0">
                <a:solidFill>
                  <a:prstClr val="white"/>
                </a:solidFill>
                <a:latin typeface="Calibri"/>
                <a:ea typeface="Calibri"/>
                <a:cs typeface="Times New Roman"/>
              </a:rPr>
              <a:t>compiled and sent by </a:t>
            </a:r>
            <a:r>
              <a:rPr lang="en-US" sz="2200" b="1" dirty="0" smtClean="0">
                <a:solidFill>
                  <a:prstClr val="white"/>
                </a:solidFill>
                <a:latin typeface="Calibri"/>
                <a:ea typeface="Calibri"/>
                <a:cs typeface="Times New Roman"/>
              </a:rPr>
              <a:t>citizens</a:t>
            </a:r>
            <a:r>
              <a:rPr lang="en-US" sz="2200" b="1" dirty="0">
                <a:solidFill>
                  <a:prstClr val="white"/>
                </a:solidFill>
                <a:latin typeface="Calibri"/>
                <a:ea typeface="Calibri"/>
                <a:cs typeface="Times New Roman"/>
              </a:rPr>
              <a:t> (</a:t>
            </a:r>
            <a:r>
              <a:rPr lang="en-US" sz="2200" b="1" dirty="0" smtClean="0">
                <a:solidFill>
                  <a:prstClr val="white"/>
                </a:solidFill>
                <a:latin typeface="Calibri"/>
                <a:ea typeface="Calibri"/>
                <a:cs typeface="Times New Roman"/>
              </a:rPr>
              <a:t>users)</a:t>
            </a:r>
            <a:r>
              <a:rPr lang="en-US" sz="2200" b="1" dirty="0" smtClean="0">
                <a:solidFill>
                  <a:srgbClr val="FFC000"/>
                </a:solidFill>
                <a:latin typeface="Calibri"/>
                <a:ea typeface="Calibri"/>
                <a:cs typeface="Times New Roman"/>
              </a:rPr>
              <a:t> </a:t>
            </a:r>
            <a:r>
              <a:rPr lang="en-US" sz="2200" b="1" dirty="0">
                <a:solidFill>
                  <a:srgbClr val="FFC000"/>
                </a:solidFill>
                <a:latin typeface="Calibri"/>
                <a:ea typeface="Calibri"/>
                <a:cs typeface="Times New Roman"/>
              </a:rPr>
              <a:t>about </a:t>
            </a:r>
            <a:r>
              <a:rPr lang="en-US" sz="2200" b="1" dirty="0">
                <a:solidFill>
                  <a:prstClr val="white"/>
                </a:solidFill>
                <a:latin typeface="Calibri"/>
                <a:ea typeface="Calibri"/>
                <a:cs typeface="Times New Roman"/>
              </a:rPr>
              <a:t>situations related to the presence of hazards that they have discovered on their territory (village, city, district, region</a:t>
            </a:r>
            <a:r>
              <a:rPr lang="en-US" sz="2200" b="1" dirty="0" smtClean="0">
                <a:solidFill>
                  <a:prstClr val="white"/>
                </a:solidFill>
                <a:latin typeface="Calibri"/>
                <a:ea typeface="Calibri"/>
                <a:cs typeface="Times New Roman"/>
              </a:rPr>
              <a:t>), </a:t>
            </a:r>
            <a:r>
              <a:rPr lang="en-US" sz="2200" b="1" dirty="0" smtClean="0">
                <a:solidFill>
                  <a:srgbClr val="FFC000"/>
                </a:solidFill>
                <a:latin typeface="Calibri"/>
                <a:ea typeface="Calibri"/>
                <a:cs typeface="Times New Roman"/>
              </a:rPr>
              <a:t>Message  transmission  mechanisms and subsequent actions, regarding the Message itself.</a:t>
            </a:r>
          </a:p>
          <a:p>
            <a:pPr marL="0" lvl="0" indent="0" algn="just">
              <a:lnSpc>
                <a:spcPct val="115000"/>
              </a:lnSpc>
              <a:spcBef>
                <a:spcPts val="0"/>
              </a:spcBef>
              <a:spcAft>
                <a:spcPts val="1000"/>
              </a:spcAft>
              <a:buClr>
                <a:srgbClr val="F3A447"/>
              </a:buClr>
              <a:buNone/>
            </a:pPr>
            <a:r>
              <a:rPr lang="en-US" sz="2200" b="1" dirty="0">
                <a:solidFill>
                  <a:prstClr val="white"/>
                </a:solidFill>
                <a:latin typeface="Calibri"/>
                <a:ea typeface="Calibri"/>
                <a:cs typeface="Times New Roman"/>
              </a:rPr>
              <a:t>The</a:t>
            </a:r>
            <a:r>
              <a:rPr lang="en-US" sz="2200" b="1" dirty="0">
                <a:solidFill>
                  <a:prstClr val="white"/>
                </a:solidFill>
                <a:latin typeface="Calibri"/>
                <a:ea typeface="Times New Roman"/>
                <a:cs typeface="Times New Roman"/>
              </a:rPr>
              <a:t> PYT</a:t>
            </a:r>
            <a:r>
              <a:rPr lang="en-US" sz="2200" b="1" dirty="0">
                <a:solidFill>
                  <a:prstClr val="white"/>
                </a:solidFill>
                <a:latin typeface="Calibri"/>
                <a:ea typeface="Calibri"/>
                <a:cs typeface="Times New Roman"/>
              </a:rPr>
              <a:t> Page also contains cognitive information about the territory and people, about the risks of probable, often recurring disasters in this territory, about effective steps aimed at reducing disaster risks,  increasing the attractiveness of the territory for living, effective application of forces and means, and tourism development. </a:t>
            </a:r>
          </a:p>
          <a:p>
            <a:pPr marL="0" lvl="0" indent="0" algn="just">
              <a:lnSpc>
                <a:spcPct val="115000"/>
              </a:lnSpc>
              <a:spcBef>
                <a:spcPts val="0"/>
              </a:spcBef>
              <a:spcAft>
                <a:spcPts val="1000"/>
              </a:spcAft>
              <a:buClr>
                <a:srgbClr val="F3A447"/>
              </a:buClr>
              <a:buNone/>
            </a:pPr>
            <a:endParaRPr lang="en-US" sz="1800" b="1" dirty="0" smtClean="0">
              <a:solidFill>
                <a:srgbClr val="FFC000"/>
              </a:solidFill>
              <a:latin typeface="Calibri"/>
              <a:ea typeface="Calibri"/>
              <a:cs typeface="Times New Roman"/>
            </a:endParaRPr>
          </a:p>
          <a:p>
            <a:pPr marL="0" marR="0" algn="just">
              <a:lnSpc>
                <a:spcPct val="115000"/>
              </a:lnSpc>
              <a:spcBef>
                <a:spcPts val="0"/>
              </a:spcBef>
              <a:spcAft>
                <a:spcPts val="1000"/>
              </a:spcAft>
            </a:pPr>
            <a:endParaRPr lang="en-US" sz="1800" b="1" dirty="0">
              <a:latin typeface="Calibri"/>
              <a:ea typeface="Calibri"/>
              <a:cs typeface="Times New Roman"/>
            </a:endParaRPr>
          </a:p>
          <a:p>
            <a:pPr marL="0" marR="0" algn="just">
              <a:lnSpc>
                <a:spcPct val="115000"/>
              </a:lnSpc>
              <a:spcBef>
                <a:spcPts val="0"/>
              </a:spcBef>
              <a:spcAft>
                <a:spcPts val="1000"/>
              </a:spcAft>
            </a:pPr>
            <a:endParaRPr lang="en-US" sz="1800" b="1" dirty="0">
              <a:latin typeface="Calibri"/>
              <a:ea typeface="Calibri"/>
              <a:cs typeface="Times New Roman"/>
            </a:endParaRPr>
          </a:p>
          <a:p>
            <a:pPr marL="0" marR="0" indent="0" algn="just">
              <a:lnSpc>
                <a:spcPct val="115000"/>
              </a:lnSpc>
              <a:spcBef>
                <a:spcPts val="0"/>
              </a:spcBef>
              <a:spcAft>
                <a:spcPts val="1000"/>
              </a:spcAft>
              <a:buNone/>
            </a:pPr>
            <a:endParaRPr lang="en-US" sz="1800" b="1" dirty="0">
              <a:solidFill>
                <a:srgbClr val="FFC000"/>
              </a:solidFill>
              <a:latin typeface="Calibri"/>
              <a:ea typeface="Calibri"/>
              <a:cs typeface="Times New Roman"/>
            </a:endParaRPr>
          </a:p>
          <a:p>
            <a:endParaRPr lang="en-US" sz="1800" dirty="0"/>
          </a:p>
        </p:txBody>
      </p:sp>
      <p:sp>
        <p:nvSpPr>
          <p:cNvPr id="3" name="Title 2"/>
          <p:cNvSpPr>
            <a:spLocks noGrp="1"/>
          </p:cNvSpPr>
          <p:nvPr>
            <p:ph type="title"/>
          </p:nvPr>
        </p:nvSpPr>
        <p:spPr>
          <a:xfrm>
            <a:off x="152400" y="152400"/>
            <a:ext cx="8763000" cy="914400"/>
          </a:xfrm>
          <a:solidFill>
            <a:schemeClr val="accent2">
              <a:lumMod val="60000"/>
              <a:lumOff val="40000"/>
            </a:schemeClr>
          </a:solidFill>
        </p:spPr>
        <p:txBody>
          <a:bodyPr>
            <a:normAutofit fontScale="90000"/>
          </a:bodyPr>
          <a:lstStyle/>
          <a:p>
            <a:pPr algn="ctr"/>
            <a:r>
              <a:rPr lang="en-US" sz="2800" dirty="0" smtClean="0">
                <a:ln w="3200">
                  <a:solidFill>
                    <a:srgbClr val="444D26">
                      <a:shade val="75000"/>
                      <a:alpha val="25000"/>
                    </a:srgbClr>
                  </a:solidFill>
                  <a:prstDash val="solid"/>
                  <a:round/>
                </a:ln>
                <a:solidFill>
                  <a:srgbClr val="C00000"/>
                </a:solidFill>
                <a:effectLst/>
                <a:ea typeface="Calibri"/>
                <a:cs typeface="Times New Roman"/>
              </a:rPr>
              <a:t/>
            </a:r>
            <a:br>
              <a:rPr lang="en-US" sz="2800" dirty="0" smtClean="0">
                <a:ln w="3200">
                  <a:solidFill>
                    <a:srgbClr val="444D26">
                      <a:shade val="75000"/>
                      <a:alpha val="25000"/>
                    </a:srgbClr>
                  </a:solidFill>
                  <a:prstDash val="solid"/>
                  <a:round/>
                </a:ln>
                <a:solidFill>
                  <a:srgbClr val="C00000"/>
                </a:solidFill>
                <a:effectLst/>
                <a:ea typeface="Calibri"/>
                <a:cs typeface="Times New Roman"/>
              </a:rPr>
            </a:br>
            <a:r>
              <a:rPr lang="en-US" sz="3100" b="1" dirty="0" smtClean="0">
                <a:ln w="3200">
                  <a:solidFill>
                    <a:srgbClr val="444D26">
                      <a:shade val="75000"/>
                      <a:alpha val="25000"/>
                    </a:srgbClr>
                  </a:solidFill>
                  <a:prstDash val="solid"/>
                  <a:round/>
                </a:ln>
                <a:solidFill>
                  <a:srgbClr val="C00000"/>
                </a:solidFill>
                <a:effectLst/>
                <a:ea typeface="Calibri"/>
                <a:cs typeface="Times New Roman"/>
              </a:rPr>
              <a:t>HERE  IT  SEEMS  EXPEDIENT  TO  MENTION  ONCE  MORE</a:t>
            </a:r>
            <a:r>
              <a:rPr lang="en-US" sz="3100" dirty="0" smtClean="0">
                <a:ln w="3200">
                  <a:solidFill>
                    <a:srgbClr val="444D26">
                      <a:shade val="75000"/>
                      <a:alpha val="25000"/>
                    </a:srgbClr>
                  </a:solidFill>
                  <a:prstDash val="solid"/>
                  <a:round/>
                </a:ln>
                <a:solidFill>
                  <a:srgbClr val="C00000"/>
                </a:solidFill>
                <a:effectLst/>
                <a:ea typeface="Calibri"/>
                <a:cs typeface="Times New Roman"/>
              </a:rPr>
              <a:t/>
            </a:r>
            <a:br>
              <a:rPr lang="en-US" sz="3100" dirty="0" smtClean="0">
                <a:ln w="3200">
                  <a:solidFill>
                    <a:srgbClr val="444D26">
                      <a:shade val="75000"/>
                      <a:alpha val="25000"/>
                    </a:srgbClr>
                  </a:solidFill>
                  <a:prstDash val="solid"/>
                  <a:round/>
                </a:ln>
                <a:solidFill>
                  <a:srgbClr val="C00000"/>
                </a:solidFill>
                <a:effectLst/>
                <a:ea typeface="Calibri"/>
                <a:cs typeface="Times New Roman"/>
              </a:rPr>
            </a:br>
            <a:r>
              <a:rPr lang="en-US" sz="3100" b="1" dirty="0">
                <a:ln w="3200">
                  <a:solidFill>
                    <a:srgbClr val="444D26">
                      <a:shade val="75000"/>
                      <a:alpha val="25000"/>
                    </a:srgbClr>
                  </a:solidFill>
                  <a:prstDash val="solid"/>
                  <a:round/>
                </a:ln>
                <a:solidFill>
                  <a:srgbClr val="C00000"/>
                </a:solidFill>
                <a:effectLst/>
                <a:ea typeface="Calibri"/>
                <a:cs typeface="Times New Roman"/>
              </a:rPr>
              <a:t>THAT</a:t>
            </a:r>
            <a:endParaRPr lang="en-US" sz="3100" dirty="0"/>
          </a:p>
        </p:txBody>
      </p:sp>
    </p:spTree>
    <p:extLst>
      <p:ext uri="{BB962C8B-B14F-4D97-AF65-F5344CB8AC3E}">
        <p14:creationId xmlns:p14="http://schemas.microsoft.com/office/powerpoint/2010/main" val="15730885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763000" cy="1905000"/>
          </a:xfrm>
          <a:solidFill>
            <a:schemeClr val="accent2">
              <a:lumMod val="60000"/>
              <a:lumOff val="40000"/>
            </a:schemeClr>
          </a:solidFill>
        </p:spPr>
        <p:txBody>
          <a:bodyPr>
            <a:noAutofit/>
          </a:bodyPr>
          <a:lstStyle/>
          <a:p>
            <a:pPr algn="ctr"/>
            <a:r>
              <a:rPr lang="en-US" sz="2800" b="1" spc="0" dirty="0" smtClean="0">
                <a:ln>
                  <a:noFill/>
                </a:ln>
                <a:solidFill>
                  <a:srgbClr val="C00000"/>
                </a:solidFill>
                <a:effectLst/>
                <a:ea typeface="Calibri"/>
                <a:cs typeface="Times New Roman"/>
              </a:rPr>
              <a:t>THE</a:t>
            </a:r>
            <a:r>
              <a:rPr lang="en-US" sz="2800" b="1" spc="0" dirty="0" smtClean="0">
                <a:ln>
                  <a:noFill/>
                </a:ln>
                <a:solidFill>
                  <a:srgbClr val="C00000"/>
                </a:solidFill>
                <a:effectLst/>
                <a:ea typeface="Times New Roman"/>
                <a:cs typeface="Times New Roman"/>
              </a:rPr>
              <a:t> PYT</a:t>
            </a:r>
            <a:r>
              <a:rPr lang="en-US" sz="2800" b="1" spc="0" dirty="0" smtClean="0">
                <a:ln>
                  <a:noFill/>
                </a:ln>
                <a:solidFill>
                  <a:srgbClr val="C00000"/>
                </a:solidFill>
                <a:effectLst/>
                <a:ea typeface="Calibri"/>
                <a:cs typeface="Times New Roman"/>
              </a:rPr>
              <a:t> PAGE ALSO CONTAINS COGNITIVE INFORMATION</a:t>
            </a:r>
            <a:r>
              <a:rPr lang="en-US" sz="2400" b="1" spc="0" dirty="0" smtClean="0">
                <a:ln>
                  <a:noFill/>
                </a:ln>
                <a:solidFill>
                  <a:srgbClr val="C00000"/>
                </a:solidFill>
                <a:effectLst/>
                <a:ea typeface="Calibri"/>
                <a:cs typeface="Times New Roman"/>
              </a:rPr>
              <a:t>                ABOUT THE  TERRITORY AND PEOPLE,</a:t>
            </a:r>
            <a:r>
              <a:rPr lang="en-US" sz="2400" b="1" spc="0" dirty="0" smtClean="0">
                <a:ln>
                  <a:noFill/>
                </a:ln>
                <a:solidFill>
                  <a:prstClr val="white"/>
                </a:solidFill>
                <a:effectLst/>
                <a:ea typeface="Calibri"/>
                <a:cs typeface="Times New Roman"/>
              </a:rPr>
              <a:t>  </a:t>
            </a:r>
            <a:r>
              <a:rPr lang="en-US" sz="2400" b="1" spc="0" dirty="0" smtClean="0">
                <a:ln>
                  <a:noFill/>
                </a:ln>
                <a:solidFill>
                  <a:srgbClr val="C00000"/>
                </a:solidFill>
                <a:effectLst/>
                <a:ea typeface="Calibri"/>
                <a:cs typeface="Times New Roman"/>
              </a:rPr>
              <a:t>EFFECTIVE STEPS                                                                     INCREASING THE ATTRACTIVENESS OF THE TERRITORY FOR LIVING,  </a:t>
            </a:r>
            <a:br>
              <a:rPr lang="en-US" sz="2400" b="1" spc="0" dirty="0" smtClean="0">
                <a:ln>
                  <a:noFill/>
                </a:ln>
                <a:solidFill>
                  <a:srgbClr val="C00000"/>
                </a:solidFill>
                <a:effectLst/>
                <a:ea typeface="Calibri"/>
                <a:cs typeface="Times New Roman"/>
              </a:rPr>
            </a:br>
            <a:r>
              <a:rPr lang="en-US" sz="2400" b="1" spc="0" dirty="0" smtClean="0">
                <a:ln>
                  <a:noFill/>
                </a:ln>
                <a:solidFill>
                  <a:srgbClr val="C00000"/>
                </a:solidFill>
                <a:effectLst/>
                <a:ea typeface="Calibri"/>
                <a:cs typeface="Times New Roman"/>
              </a:rPr>
              <a:t>EFFECTIVE  APPLICATION  OF  FORSES  AND  MEANS,                                                               AND  TOURISM  DEVELOPMENT</a:t>
            </a:r>
            <a:endParaRPr lang="en-US" sz="2400" dirty="0">
              <a:solidFill>
                <a:srgbClr val="C00000"/>
              </a:solidFill>
            </a:endParaRPr>
          </a:p>
        </p:txBody>
      </p:sp>
      <p:pic>
        <p:nvPicPr>
          <p:cNvPr id="4" name="Content Placeholder 3" descr="https://en.armradio.am/wp-content/uploads/2023/12/Wings_of_Tatev_photo2-1024x683.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133600"/>
            <a:ext cx="2667000" cy="1990724"/>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133600"/>
            <a:ext cx="2743200" cy="1990725"/>
          </a:xfrm>
          <a:prstGeom prst="rect">
            <a:avLst/>
          </a:prstGeom>
          <a:noFill/>
        </p:spPr>
      </p:pic>
      <p:pic>
        <p:nvPicPr>
          <p:cNvPr id="6" name="Picture 5" descr="Armenia Tatev Monastery on a sunny spring day"/>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133600"/>
            <a:ext cx="3200400" cy="1990725"/>
          </a:xfrm>
          <a:prstGeom prst="rect">
            <a:avLst/>
          </a:prstGeom>
          <a:noFill/>
          <a:ln>
            <a:noFill/>
          </a:ln>
        </p:spPr>
      </p:pic>
      <p:sp>
        <p:nvSpPr>
          <p:cNvPr id="17" name="TextBox 16"/>
          <p:cNvSpPr txBox="1"/>
          <p:nvPr/>
        </p:nvSpPr>
        <p:spPr>
          <a:xfrm>
            <a:off x="0" y="4106208"/>
            <a:ext cx="9067800" cy="423514"/>
          </a:xfrm>
          <a:prstGeom prst="rect">
            <a:avLst/>
          </a:prstGeom>
          <a:noFill/>
        </p:spPr>
        <p:txBody>
          <a:bodyPr wrap="square" rtlCol="0">
            <a:spAutoFit/>
          </a:bodyPr>
          <a:lstStyle/>
          <a:p>
            <a:pPr algn="ctr">
              <a:lnSpc>
                <a:spcPct val="115000"/>
              </a:lnSpc>
              <a:spcAft>
                <a:spcPts val="1125"/>
              </a:spcAft>
            </a:pPr>
            <a:r>
              <a:rPr lang="en-US" sz="2000" b="1" kern="1800" dirty="0">
                <a:solidFill>
                  <a:prstClr val="white"/>
                </a:solidFill>
                <a:latin typeface="Montserrat"/>
                <a:ea typeface="Times New Roman"/>
                <a:cs typeface="Times New Roman"/>
              </a:rPr>
              <a:t>Armenia’s “Wings of </a:t>
            </a:r>
            <a:r>
              <a:rPr lang="en-US" sz="2000" b="1" kern="1800" dirty="0" err="1">
                <a:solidFill>
                  <a:prstClr val="white"/>
                </a:solidFill>
                <a:latin typeface="Montserrat"/>
                <a:ea typeface="Times New Roman"/>
                <a:cs typeface="Times New Roman"/>
              </a:rPr>
              <a:t>Tatev</a:t>
            </a:r>
            <a:r>
              <a:rPr lang="en-US" sz="2000" b="1" kern="1800" dirty="0">
                <a:solidFill>
                  <a:prstClr val="white"/>
                </a:solidFill>
                <a:latin typeface="Montserrat"/>
                <a:ea typeface="Times New Roman"/>
                <a:cs typeface="Times New Roman"/>
              </a:rPr>
              <a:t>” named World’s Leading Cable Car Ride 2023</a:t>
            </a:r>
            <a:endParaRPr lang="en-US" sz="2000" dirty="0">
              <a:solidFill>
                <a:prstClr val="white"/>
              </a:solidFill>
              <a:latin typeface="Calibri"/>
              <a:ea typeface="Calibri"/>
              <a:cs typeface="Times New Roman"/>
            </a:endParaRPr>
          </a:p>
        </p:txBody>
      </p:sp>
      <p:pic>
        <p:nvPicPr>
          <p:cNvPr id="18" name="Picture 17" descr="Smbataberd fortress"/>
          <p:cNvPicPr/>
          <p:nvPr/>
        </p:nvPicPr>
        <p:blipFill>
          <a:blip r:embed="rId5">
            <a:extLst>
              <a:ext uri="{28A0092B-C50C-407E-A947-70E740481C1C}">
                <a14:useLocalDpi xmlns:a14="http://schemas.microsoft.com/office/drawing/2010/main" val="0"/>
              </a:ext>
            </a:extLst>
          </a:blip>
          <a:srcRect/>
          <a:stretch>
            <a:fillRect/>
          </a:stretch>
        </p:blipFill>
        <p:spPr bwMode="auto">
          <a:xfrm>
            <a:off x="152400" y="4522706"/>
            <a:ext cx="4343400" cy="2182894"/>
          </a:xfrm>
          <a:prstGeom prst="rect">
            <a:avLst/>
          </a:prstGeom>
          <a:noFill/>
          <a:ln>
            <a:noFill/>
          </a:ln>
        </p:spPr>
      </p:pic>
      <p:pic>
        <p:nvPicPr>
          <p:cNvPr id="19" name="Picture 18" descr="Shaki waterfall"/>
          <p:cNvPicPr/>
          <p:nvPr/>
        </p:nvPicPr>
        <p:blipFill>
          <a:blip r:embed="rId6">
            <a:extLst>
              <a:ext uri="{28A0092B-C50C-407E-A947-70E740481C1C}">
                <a14:useLocalDpi xmlns:a14="http://schemas.microsoft.com/office/drawing/2010/main" val="0"/>
              </a:ext>
            </a:extLst>
          </a:blip>
          <a:srcRect/>
          <a:stretch>
            <a:fillRect/>
          </a:stretch>
        </p:blipFill>
        <p:spPr bwMode="auto">
          <a:xfrm>
            <a:off x="4610100" y="4522706"/>
            <a:ext cx="4381500" cy="2182894"/>
          </a:xfrm>
          <a:prstGeom prst="rect">
            <a:avLst/>
          </a:prstGeom>
          <a:noFill/>
          <a:ln>
            <a:noFill/>
          </a:ln>
        </p:spPr>
      </p:pic>
    </p:spTree>
    <p:extLst>
      <p:ext uri="{BB962C8B-B14F-4D97-AF65-F5344CB8AC3E}">
        <p14:creationId xmlns:p14="http://schemas.microsoft.com/office/powerpoint/2010/main" val="42068827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839200" cy="1524000"/>
          </a:xfrm>
          <a:solidFill>
            <a:schemeClr val="accent2">
              <a:lumMod val="60000"/>
              <a:lumOff val="40000"/>
            </a:schemeClr>
          </a:solidFill>
        </p:spPr>
        <p:txBody>
          <a:bodyPr>
            <a:noAutofit/>
          </a:bodyPr>
          <a:lstStyle/>
          <a:p>
            <a:pPr marL="0" marR="0" algn="ctr">
              <a:lnSpc>
                <a:spcPct val="115000"/>
              </a:lnSpc>
              <a:spcBef>
                <a:spcPts val="0"/>
              </a:spcBef>
              <a:spcAft>
                <a:spcPts val="1000"/>
              </a:spcAft>
            </a:pPr>
            <a:r>
              <a:rPr lang="en-US" sz="2800" b="1" dirty="0" smtClean="0">
                <a:solidFill>
                  <a:srgbClr val="C00000"/>
                </a:solidFill>
                <a:effectLst/>
                <a:ea typeface="Calibri"/>
                <a:cs typeface="Times New Roman"/>
              </a:rPr>
              <a:t>A FULL TURNOVER OF THE MESSAGES’ MOVEMENT                                       received </a:t>
            </a:r>
            <a:r>
              <a:rPr lang="en-US" sz="2800" b="1" dirty="0">
                <a:solidFill>
                  <a:srgbClr val="C00000"/>
                </a:solidFill>
                <a:effectLst/>
                <a:ea typeface="Calibri"/>
                <a:cs typeface="Times New Roman"/>
              </a:rPr>
              <a:t>from the Citizens (Correspondents)</a:t>
            </a:r>
            <a:r>
              <a:rPr lang="en-US" sz="2800" dirty="0">
                <a:solidFill>
                  <a:srgbClr val="C00000"/>
                </a:solidFill>
                <a:effectLst/>
                <a:ea typeface="Calibri"/>
                <a:cs typeface="Times New Roman"/>
              </a:rPr>
              <a:t/>
            </a:r>
            <a:br>
              <a:rPr lang="en-US" sz="2800" dirty="0">
                <a:solidFill>
                  <a:srgbClr val="C00000"/>
                </a:solidFill>
                <a:effectLst/>
                <a:ea typeface="Calibri"/>
                <a:cs typeface="Times New Roman"/>
              </a:rPr>
            </a:br>
            <a:r>
              <a:rPr lang="en-US" sz="2800" dirty="0" smtClean="0">
                <a:solidFill>
                  <a:srgbClr val="C00000"/>
                </a:solidFill>
                <a:effectLst/>
                <a:ea typeface="Calibri"/>
                <a:cs typeface="Times New Roman"/>
              </a:rPr>
              <a:t>o</a:t>
            </a:r>
            <a:r>
              <a:rPr lang="en-US" sz="2800" b="1" dirty="0" smtClean="0">
                <a:solidFill>
                  <a:srgbClr val="C00000"/>
                </a:solidFill>
                <a:effectLst/>
                <a:ea typeface="Calibri"/>
                <a:cs typeface="Times New Roman"/>
              </a:rPr>
              <a:t>n </a:t>
            </a:r>
            <a:r>
              <a:rPr lang="en-US" sz="2800" b="1" dirty="0">
                <a:solidFill>
                  <a:srgbClr val="C00000"/>
                </a:solidFill>
                <a:effectLst/>
                <a:ea typeface="Calibri"/>
                <a:cs typeface="Times New Roman"/>
              </a:rPr>
              <a:t>the protection of their territory:</a:t>
            </a:r>
            <a:endParaRPr lang="en-US" sz="2800" dirty="0">
              <a:solidFill>
                <a:srgbClr val="C00000"/>
              </a:solidFill>
              <a:effectLst/>
              <a:ea typeface="Calibri"/>
              <a:cs typeface="Times New Roman"/>
            </a:endParaRPr>
          </a:p>
        </p:txBody>
      </p:sp>
      <p:graphicFrame>
        <p:nvGraphicFramePr>
          <p:cNvPr id="4" name="Объект 4"/>
          <p:cNvGraphicFramePr>
            <a:graphicFrameLocks noGrp="1"/>
          </p:cNvGraphicFramePr>
          <p:nvPr>
            <p:ph idx="1"/>
            <p:extLst>
              <p:ext uri="{D42A27DB-BD31-4B8C-83A1-F6EECF244321}">
                <p14:modId xmlns:p14="http://schemas.microsoft.com/office/powerpoint/2010/main" val="794167638"/>
              </p:ext>
            </p:extLst>
          </p:nvPr>
        </p:nvGraphicFramePr>
        <p:xfrm>
          <a:off x="-1447800" y="1981200"/>
          <a:ext cx="7924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786368" y="3223559"/>
            <a:ext cx="234360" cy="395429"/>
          </a:xfrm>
          <a:prstGeom prst="rect">
            <a:avLst/>
          </a:prstGeom>
        </p:spPr>
        <p:txBody>
          <a:bodyPr wrap="none">
            <a:spAutoFit/>
          </a:bodyPr>
          <a:lstStyle/>
          <a:p>
            <a:pPr>
              <a:lnSpc>
                <a:spcPct val="115000"/>
              </a:lnSpc>
              <a:spcAft>
                <a:spcPts val="1000"/>
              </a:spcAft>
            </a:pPr>
            <a:r>
              <a:rPr lang="en-US" b="1" spc="-50" dirty="0" smtClean="0">
                <a:latin typeface="Sylfaen"/>
                <a:ea typeface="Calibri"/>
                <a:cs typeface="Times New Roman"/>
              </a:rPr>
              <a:t>:</a:t>
            </a:r>
            <a:endParaRPr lang="en-US" sz="1400" dirty="0">
              <a:effectLst/>
              <a:latin typeface="Calibri"/>
              <a:ea typeface="Calibri"/>
              <a:cs typeface="Times New Roman"/>
            </a:endParaRPr>
          </a:p>
        </p:txBody>
      </p:sp>
      <p:sp>
        <p:nvSpPr>
          <p:cNvPr id="9" name="Rectangle 8"/>
          <p:cNvSpPr/>
          <p:nvPr/>
        </p:nvSpPr>
        <p:spPr>
          <a:xfrm>
            <a:off x="4953000" y="1905000"/>
            <a:ext cx="4038600" cy="4693593"/>
          </a:xfrm>
          <a:prstGeom prst="rect">
            <a:avLst/>
          </a:prstGeom>
          <a:solidFill>
            <a:schemeClr val="accent2">
              <a:lumMod val="60000"/>
              <a:lumOff val="40000"/>
            </a:schemeClr>
          </a:solidFill>
        </p:spPr>
        <p:txBody>
          <a:bodyPr wrap="square">
            <a:spAutoFit/>
          </a:bodyPr>
          <a:lstStyle/>
          <a:p>
            <a:pPr lvl="0" algn="ctr">
              <a:lnSpc>
                <a:spcPct val="115000"/>
              </a:lnSpc>
              <a:buClr>
                <a:srgbClr val="F3A447"/>
              </a:buClr>
              <a:buSzPct val="85000"/>
            </a:pPr>
            <a:r>
              <a:rPr lang="en-US" sz="2000" b="1" spc="-50" dirty="0" smtClean="0">
                <a:solidFill>
                  <a:srgbClr val="C00000"/>
                </a:solidFill>
                <a:latin typeface="Calibri"/>
                <a:ea typeface="Calibri"/>
              </a:rPr>
              <a:t>CYCLE  </a:t>
            </a:r>
            <a:r>
              <a:rPr lang="en-US" sz="2000" b="1" spc="-50" dirty="0">
                <a:solidFill>
                  <a:srgbClr val="C00000"/>
                </a:solidFill>
                <a:latin typeface="Calibri"/>
                <a:ea typeface="Calibri"/>
              </a:rPr>
              <a:t>INCLUDES</a:t>
            </a:r>
            <a:r>
              <a:rPr lang="en-US" sz="2000" b="1" spc="-50" dirty="0" smtClean="0">
                <a:solidFill>
                  <a:srgbClr val="C00000"/>
                </a:solidFill>
                <a:latin typeface="Calibri"/>
                <a:ea typeface="Calibri"/>
              </a:rPr>
              <a:t>:</a:t>
            </a:r>
          </a:p>
          <a:p>
            <a:pPr marL="342900" lvl="0" indent="-342900">
              <a:lnSpc>
                <a:spcPct val="115000"/>
              </a:lnSpc>
              <a:buClr>
                <a:srgbClr val="C00000"/>
              </a:buClr>
              <a:buSzPct val="85000"/>
              <a:buFont typeface="Wingdings" panose="05000000000000000000" pitchFamily="2" charset="2"/>
              <a:buChar char="v"/>
            </a:pPr>
            <a:r>
              <a:rPr lang="en-US" sz="1600" b="1" dirty="0" smtClean="0">
                <a:solidFill>
                  <a:srgbClr val="C00000"/>
                </a:solidFill>
                <a:latin typeface="Calibri"/>
                <a:ea typeface="Calibri"/>
                <a:cs typeface="Times New Roman"/>
              </a:rPr>
              <a:t>Sending </a:t>
            </a:r>
            <a:r>
              <a:rPr lang="en-US" sz="1600" b="1" dirty="0">
                <a:solidFill>
                  <a:srgbClr val="C00000"/>
                </a:solidFill>
                <a:latin typeface="Calibri"/>
                <a:ea typeface="Calibri"/>
                <a:cs typeface="Times New Roman"/>
              </a:rPr>
              <a:t>a message by a correspondent. </a:t>
            </a:r>
          </a:p>
          <a:p>
            <a:pPr marL="171450" lvl="0" indent="-171450">
              <a:lnSpc>
                <a:spcPct val="115000"/>
              </a:lnSpc>
              <a:buClr>
                <a:srgbClr val="F3A447"/>
              </a:buClr>
              <a:buSzPct val="85000"/>
              <a:buFont typeface="Wingdings" panose="05000000000000000000" pitchFamily="2" charset="2"/>
              <a:buChar char="v"/>
            </a:pPr>
            <a:endParaRPr lang="en-US" sz="1600" dirty="0">
              <a:solidFill>
                <a:srgbClr val="C00000"/>
              </a:solidFill>
              <a:latin typeface="Calibri"/>
              <a:ea typeface="Calibri"/>
              <a:cs typeface="Times New Roman"/>
            </a:endParaRPr>
          </a:p>
          <a:p>
            <a:pPr marL="285750" lvl="0" indent="-285750">
              <a:lnSpc>
                <a:spcPct val="115000"/>
              </a:lnSpc>
              <a:buClr>
                <a:srgbClr val="C00000"/>
              </a:buClr>
              <a:buSzPct val="85000"/>
              <a:buFont typeface="Wingdings" panose="05000000000000000000" pitchFamily="2" charset="2"/>
              <a:buChar char="v"/>
            </a:pPr>
            <a:r>
              <a:rPr lang="en-US" sz="1600" b="1" dirty="0">
                <a:solidFill>
                  <a:srgbClr val="C00000"/>
                </a:solidFill>
                <a:latin typeface="Calibri"/>
                <a:ea typeface="Calibri"/>
                <a:cs typeface="Times New Roman"/>
              </a:rPr>
              <a:t>Acceptance of the message by the PYT Web page (site) operator and its verification by the regional emergency service. </a:t>
            </a:r>
            <a:endParaRPr lang="en-US" sz="1600" dirty="0">
              <a:solidFill>
                <a:srgbClr val="C00000"/>
              </a:solidFill>
              <a:latin typeface="Calibri"/>
              <a:ea typeface="Calibri"/>
              <a:cs typeface="Times New Roman"/>
            </a:endParaRPr>
          </a:p>
          <a:p>
            <a:pPr lvl="0" algn="just">
              <a:lnSpc>
                <a:spcPct val="115000"/>
              </a:lnSpc>
              <a:buClr>
                <a:srgbClr val="F3A447"/>
              </a:buClr>
              <a:buSzPct val="85000"/>
            </a:pPr>
            <a:endParaRPr lang="en-US" sz="1600" dirty="0">
              <a:solidFill>
                <a:srgbClr val="C00000"/>
              </a:solidFill>
              <a:latin typeface="Calibri"/>
              <a:ea typeface="Calibri"/>
              <a:cs typeface="Times New Roman"/>
            </a:endParaRPr>
          </a:p>
          <a:p>
            <a:pPr marL="285750" lvl="0" indent="-285750">
              <a:lnSpc>
                <a:spcPct val="115000"/>
              </a:lnSpc>
              <a:buClr>
                <a:srgbClr val="C00000"/>
              </a:buClr>
              <a:buSzPct val="85000"/>
              <a:buFont typeface="Wingdings" panose="05000000000000000000" pitchFamily="2" charset="2"/>
              <a:buChar char="v"/>
            </a:pPr>
            <a:r>
              <a:rPr lang="en-US" sz="1600" b="1" dirty="0">
                <a:solidFill>
                  <a:srgbClr val="C00000"/>
                </a:solidFill>
                <a:latin typeface="Calibri"/>
                <a:ea typeface="Calibri"/>
                <a:cs typeface="Times New Roman"/>
              </a:rPr>
              <a:t>Transfer of the message to the competent management authorities. </a:t>
            </a:r>
          </a:p>
          <a:p>
            <a:pPr marL="171450" lvl="0" indent="-171450">
              <a:lnSpc>
                <a:spcPct val="115000"/>
              </a:lnSpc>
              <a:buClr>
                <a:srgbClr val="F3A447"/>
              </a:buClr>
              <a:buSzPct val="85000"/>
              <a:buFont typeface="Wingdings" panose="05000000000000000000" pitchFamily="2" charset="2"/>
              <a:buChar char="v"/>
            </a:pPr>
            <a:endParaRPr lang="en-US" sz="1600" b="1" dirty="0">
              <a:solidFill>
                <a:srgbClr val="C00000"/>
              </a:solidFill>
              <a:latin typeface="Calibri"/>
              <a:ea typeface="Calibri"/>
              <a:cs typeface="Times New Roman"/>
            </a:endParaRPr>
          </a:p>
          <a:p>
            <a:pPr marL="285750" lvl="0" indent="-285750">
              <a:lnSpc>
                <a:spcPct val="115000"/>
              </a:lnSpc>
              <a:buClr>
                <a:srgbClr val="C00000"/>
              </a:buClr>
              <a:buSzPct val="85000"/>
              <a:buFont typeface="Wingdings" panose="05000000000000000000" pitchFamily="2" charset="2"/>
              <a:buChar char="v"/>
            </a:pPr>
            <a:r>
              <a:rPr lang="en-US" sz="1600" b="1" dirty="0">
                <a:solidFill>
                  <a:srgbClr val="C00000"/>
                </a:solidFill>
                <a:latin typeface="Calibri"/>
                <a:ea typeface="Calibri"/>
                <a:cs typeface="Calibri"/>
              </a:rPr>
              <a:t>Sending a message to the media. </a:t>
            </a:r>
            <a:endParaRPr lang="en-US" sz="1600" b="1" dirty="0">
              <a:solidFill>
                <a:srgbClr val="C00000"/>
              </a:solidFill>
              <a:latin typeface="Calibri"/>
              <a:ea typeface="Calibri"/>
              <a:cs typeface="Times New Roman"/>
            </a:endParaRPr>
          </a:p>
          <a:p>
            <a:pPr marL="171450" lvl="0" indent="-171450">
              <a:lnSpc>
                <a:spcPct val="115000"/>
              </a:lnSpc>
              <a:buClr>
                <a:srgbClr val="F3A447"/>
              </a:buClr>
              <a:buSzPct val="85000"/>
              <a:buFont typeface="Wingdings" panose="05000000000000000000" pitchFamily="2" charset="2"/>
              <a:buChar char="v"/>
            </a:pPr>
            <a:endParaRPr lang="en-US" sz="1600" dirty="0">
              <a:solidFill>
                <a:srgbClr val="C00000"/>
              </a:solidFill>
              <a:latin typeface="Calibri"/>
              <a:ea typeface="Calibri"/>
              <a:cs typeface="Times New Roman"/>
            </a:endParaRPr>
          </a:p>
          <a:p>
            <a:pPr marL="285750" lvl="0" indent="-285750">
              <a:lnSpc>
                <a:spcPct val="115000"/>
              </a:lnSpc>
              <a:buClr>
                <a:srgbClr val="C00000"/>
              </a:buClr>
              <a:buSzPct val="85000"/>
              <a:buFont typeface="Wingdings" panose="05000000000000000000" pitchFamily="2" charset="2"/>
              <a:buChar char="v"/>
            </a:pPr>
            <a:r>
              <a:rPr lang="en-US" sz="1600" b="1" dirty="0">
                <a:solidFill>
                  <a:srgbClr val="C00000"/>
                </a:solidFill>
                <a:latin typeface="Calibri"/>
                <a:ea typeface="Calibri"/>
                <a:cs typeface="Calibri"/>
              </a:rPr>
              <a:t>Taking follow-up action. </a:t>
            </a:r>
            <a:endParaRPr lang="en-US" sz="1600" dirty="0">
              <a:solidFill>
                <a:srgbClr val="C00000"/>
              </a:solidFill>
              <a:latin typeface="Calibri"/>
              <a:ea typeface="Calibri"/>
              <a:cs typeface="Times New Roman"/>
            </a:endParaRPr>
          </a:p>
          <a:p>
            <a:pPr lvl="0" algn="just">
              <a:lnSpc>
                <a:spcPct val="115000"/>
              </a:lnSpc>
              <a:buClr>
                <a:srgbClr val="F3A447"/>
              </a:buClr>
              <a:buSzPct val="85000"/>
            </a:pPr>
            <a:endParaRPr lang="en-US" sz="1600" dirty="0">
              <a:solidFill>
                <a:srgbClr val="C00000"/>
              </a:solidFill>
              <a:latin typeface="Calibri"/>
              <a:ea typeface="Calibri"/>
              <a:cs typeface="Times New Roman"/>
            </a:endParaRPr>
          </a:p>
          <a:p>
            <a:pPr marL="285750" lvl="0" indent="-285750">
              <a:lnSpc>
                <a:spcPct val="115000"/>
              </a:lnSpc>
              <a:buClr>
                <a:srgbClr val="C00000"/>
              </a:buClr>
              <a:buSzPct val="85000"/>
              <a:buFont typeface="Wingdings" panose="05000000000000000000" pitchFamily="2" charset="2"/>
              <a:buChar char="v"/>
            </a:pPr>
            <a:r>
              <a:rPr lang="en-US" sz="1600" b="1" dirty="0">
                <a:solidFill>
                  <a:srgbClr val="C00000"/>
                </a:solidFill>
                <a:latin typeface="Calibri"/>
                <a:ea typeface="Calibri"/>
                <a:cs typeface="Calibri"/>
              </a:rPr>
              <a:t>Sending a reply to a correspondent.</a:t>
            </a:r>
            <a:endParaRPr lang="en-US" sz="1600" b="1" dirty="0">
              <a:solidFill>
                <a:srgbClr val="C00000"/>
              </a:solidFill>
              <a:latin typeface="Calibri"/>
              <a:ea typeface="Calibri"/>
              <a:cs typeface="Times New Roman"/>
            </a:endParaRPr>
          </a:p>
        </p:txBody>
      </p:sp>
    </p:spTree>
    <p:extLst>
      <p:ext uri="{BB962C8B-B14F-4D97-AF65-F5344CB8AC3E}">
        <p14:creationId xmlns:p14="http://schemas.microsoft.com/office/powerpoint/2010/main" val="2146361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686800" cy="5410200"/>
          </a:xfrm>
        </p:spPr>
        <p:txBody>
          <a:bodyPr>
            <a:normAutofit fontScale="92500" lnSpcReduction="10000"/>
          </a:bodyPr>
          <a:lstStyle/>
          <a:p>
            <a:pPr marL="0" marR="114300" lvl="0" indent="0" algn="just">
              <a:lnSpc>
                <a:spcPct val="115000"/>
              </a:lnSpc>
              <a:spcBef>
                <a:spcPts val="0"/>
              </a:spcBef>
              <a:spcAft>
                <a:spcPts val="1000"/>
              </a:spcAft>
              <a:buClr>
                <a:srgbClr val="F3A447"/>
              </a:buClr>
              <a:buNone/>
            </a:pPr>
            <a:r>
              <a:rPr lang="en-US" sz="1600" b="1" i="1" dirty="0" smtClean="0">
                <a:latin typeface="Calibri"/>
                <a:ea typeface="Times New Roman"/>
                <a:cs typeface="Times New Roman"/>
              </a:rPr>
              <a:t>                                                                                                                                                                                                                                                                                                                                                                                                                                                                                                                                                                                                                                                                                                                                                                                                                                                                                                                                                                                                                                                                                                                                                                                                                                                                                                                                                                                                                                                                                                                                                                                                                                                                                                                                                                                                                                                                                                                                                                                                                                                                                                                                                                                                                                                                                                                                                                                                                                                                                                                                                                                                                                                                                                                                                         </a:t>
            </a:r>
            <a:endParaRPr lang="en-US" sz="1400" dirty="0">
              <a:latin typeface="Calibri"/>
              <a:ea typeface="Calibri"/>
              <a:cs typeface="Times New Roman"/>
            </a:endParaRPr>
          </a:p>
          <a:p>
            <a:pPr marL="0" marR="0" indent="0" algn="just">
              <a:lnSpc>
                <a:spcPct val="115000"/>
              </a:lnSpc>
              <a:spcBef>
                <a:spcPts val="0"/>
              </a:spcBef>
              <a:spcAft>
                <a:spcPts val="1000"/>
              </a:spcAft>
              <a:buNone/>
            </a:pPr>
            <a:r>
              <a:rPr lang="en-US" b="1" i="1" dirty="0">
                <a:solidFill>
                  <a:schemeClr val="accent2">
                    <a:lumMod val="60000"/>
                    <a:lumOff val="40000"/>
                  </a:schemeClr>
                </a:solidFill>
                <a:latin typeface="Calibri"/>
                <a:ea typeface="Times New Roman"/>
                <a:cs typeface="Times New Roman"/>
              </a:rPr>
              <a:t>As a consequence,</a:t>
            </a:r>
            <a:r>
              <a:rPr lang="en-US" b="1" dirty="0">
                <a:solidFill>
                  <a:schemeClr val="accent2">
                    <a:lumMod val="60000"/>
                    <a:lumOff val="40000"/>
                  </a:schemeClr>
                </a:solidFill>
                <a:latin typeface="Calibri"/>
                <a:ea typeface="Times New Roman"/>
                <a:cs typeface="Times New Roman"/>
              </a:rPr>
              <a:t> </a:t>
            </a:r>
            <a:r>
              <a:rPr lang="en-US" dirty="0">
                <a:solidFill>
                  <a:schemeClr val="accent2">
                    <a:lumMod val="60000"/>
                    <a:lumOff val="40000"/>
                  </a:schemeClr>
                </a:solidFill>
                <a:latin typeface="Calibri"/>
                <a:ea typeface="Times New Roman"/>
                <a:cs typeface="Times New Roman"/>
              </a:rPr>
              <a:t>if there is no media coverage, </a:t>
            </a:r>
            <a:r>
              <a:rPr lang="en-US" dirty="0">
                <a:latin typeface="Calibri"/>
                <a:ea typeface="Times New Roman"/>
                <a:cs typeface="Times New Roman"/>
              </a:rPr>
              <a:t>the population`s</a:t>
            </a:r>
            <a:r>
              <a:rPr lang="en-US" b="1" dirty="0">
                <a:latin typeface="Calibri"/>
                <a:ea typeface="Times New Roman"/>
                <a:cs typeface="Times New Roman"/>
              </a:rPr>
              <a:t> </a:t>
            </a:r>
            <a:r>
              <a:rPr lang="en-US" dirty="0">
                <a:latin typeface="Calibri"/>
                <a:ea typeface="Times New Roman"/>
                <a:cs typeface="Times New Roman"/>
              </a:rPr>
              <a:t>“Local Knowledge” about</a:t>
            </a:r>
            <a:r>
              <a:rPr lang="en-US" b="1" dirty="0">
                <a:latin typeface="Calibri"/>
                <a:ea typeface="Times New Roman"/>
                <a:cs typeface="Times New Roman"/>
              </a:rPr>
              <a:t> </a:t>
            </a:r>
            <a:r>
              <a:rPr lang="en-US" dirty="0">
                <a:latin typeface="Calibri"/>
                <a:ea typeface="Times New Roman"/>
                <a:cs typeface="Times New Roman"/>
              </a:rPr>
              <a:t>existing risks</a:t>
            </a:r>
            <a:r>
              <a:rPr lang="en-US" b="1" dirty="0">
                <a:latin typeface="Calibri"/>
                <a:ea typeface="Times New Roman"/>
                <a:cs typeface="Times New Roman"/>
              </a:rPr>
              <a:t> </a:t>
            </a:r>
            <a:r>
              <a:rPr lang="en-US" dirty="0">
                <a:latin typeface="Calibri"/>
                <a:ea typeface="Times New Roman"/>
                <a:cs typeface="Times New Roman"/>
              </a:rPr>
              <a:t>is out of the spotlight of the politicians,</a:t>
            </a:r>
            <a:r>
              <a:rPr lang="en-US" b="1" dirty="0">
                <a:latin typeface="Calibri"/>
                <a:ea typeface="Times New Roman"/>
                <a:cs typeface="Times New Roman"/>
              </a:rPr>
              <a:t> </a:t>
            </a:r>
            <a:r>
              <a:rPr lang="en-US" dirty="0">
                <a:latin typeface="Calibri"/>
                <a:ea typeface="Times New Roman"/>
                <a:cs typeface="Times New Roman"/>
              </a:rPr>
              <a:t>responsible for making decisions on the implementation of preventive actions,</a:t>
            </a:r>
            <a:r>
              <a:rPr lang="en-US" b="1" dirty="0">
                <a:latin typeface="Calibri"/>
                <a:ea typeface="Times New Roman"/>
                <a:cs typeface="Times New Roman"/>
              </a:rPr>
              <a:t> and decision-makers do not give priority to the maintenance of the territory.</a:t>
            </a:r>
            <a:endParaRPr lang="en-US" dirty="0">
              <a:latin typeface="Calibri"/>
              <a:ea typeface="Calibri"/>
              <a:cs typeface="Times New Roman"/>
            </a:endParaRPr>
          </a:p>
          <a:p>
            <a:pPr marL="0" marR="0" algn="just">
              <a:lnSpc>
                <a:spcPct val="115000"/>
              </a:lnSpc>
              <a:spcBef>
                <a:spcPts val="0"/>
              </a:spcBef>
              <a:spcAft>
                <a:spcPts val="1000"/>
              </a:spcAft>
            </a:pPr>
            <a:r>
              <a:rPr lang="en-US" sz="2200" b="1" i="1" dirty="0">
                <a:latin typeface="Calibri"/>
                <a:ea typeface="Times New Roman"/>
                <a:cs typeface="Times New Roman"/>
              </a:rPr>
              <a:t>On the other hand,</a:t>
            </a:r>
            <a:r>
              <a:rPr lang="en-US" sz="2200" b="1" dirty="0">
                <a:latin typeface="Calibri"/>
                <a:ea typeface="Times New Roman"/>
                <a:cs typeface="Times New Roman"/>
              </a:rPr>
              <a:t> </a:t>
            </a:r>
            <a:r>
              <a:rPr lang="en-US" sz="2200" dirty="0">
                <a:latin typeface="Calibri"/>
                <a:ea typeface="Times New Roman"/>
                <a:cs typeface="Times New Roman"/>
              </a:rPr>
              <a:t>because</a:t>
            </a:r>
            <a:r>
              <a:rPr lang="en-US" sz="2200" b="1" dirty="0">
                <a:latin typeface="Calibri"/>
                <a:ea typeface="Times New Roman"/>
                <a:cs typeface="Times New Roman"/>
              </a:rPr>
              <a:t> there is no system of automatic transmission of information </a:t>
            </a:r>
            <a:r>
              <a:rPr lang="en-US" sz="2200" dirty="0">
                <a:latin typeface="Calibri"/>
                <a:ea typeface="Times New Roman"/>
                <a:cs typeface="Times New Roman"/>
              </a:rPr>
              <a:t>from the one, </a:t>
            </a:r>
            <a:r>
              <a:rPr lang="en-US" sz="2200" b="1" dirty="0">
                <a:latin typeface="Calibri"/>
                <a:ea typeface="Times New Roman"/>
                <a:cs typeface="Times New Roman"/>
              </a:rPr>
              <a:t>who is aware </a:t>
            </a:r>
            <a:r>
              <a:rPr lang="en-US" sz="2200" dirty="0">
                <a:latin typeface="Calibri"/>
                <a:ea typeface="Times New Roman"/>
                <a:cs typeface="Times New Roman"/>
              </a:rPr>
              <a:t>of the hazards (often directly from the place of the identified hazard)</a:t>
            </a:r>
            <a:r>
              <a:rPr lang="en-US" sz="2200" b="1" dirty="0">
                <a:latin typeface="Calibri"/>
                <a:ea typeface="Times New Roman"/>
                <a:cs typeface="Times New Roman"/>
              </a:rPr>
              <a:t> </a:t>
            </a:r>
            <a:r>
              <a:rPr lang="en-US" sz="2200" dirty="0">
                <a:latin typeface="Calibri"/>
                <a:ea typeface="Times New Roman"/>
                <a:cs typeface="Times New Roman"/>
              </a:rPr>
              <a:t>to the one,</a:t>
            </a:r>
            <a:r>
              <a:rPr lang="en-US" sz="2200" b="1" dirty="0">
                <a:latin typeface="Calibri"/>
                <a:ea typeface="Times New Roman"/>
                <a:cs typeface="Times New Roman"/>
              </a:rPr>
              <a:t> who is responsible for their elimination.</a:t>
            </a:r>
            <a:endParaRPr lang="en-US" sz="2200" dirty="0">
              <a:latin typeface="Calibri"/>
              <a:ea typeface="Calibri"/>
              <a:cs typeface="Times New Roman"/>
            </a:endParaRPr>
          </a:p>
          <a:p>
            <a:pPr marL="0" marR="0" algn="just">
              <a:lnSpc>
                <a:spcPct val="115000"/>
              </a:lnSpc>
              <a:spcBef>
                <a:spcPts val="0"/>
              </a:spcBef>
              <a:spcAft>
                <a:spcPts val="1000"/>
              </a:spcAft>
            </a:pPr>
            <a:r>
              <a:rPr lang="en-US" sz="2200" b="1" i="1" dirty="0">
                <a:latin typeface="Calibri"/>
                <a:ea typeface="Times New Roman"/>
                <a:cs typeface="Times New Roman"/>
              </a:rPr>
              <a:t>And thirdly,</a:t>
            </a:r>
            <a:r>
              <a:rPr lang="en-US" sz="2200" b="1" dirty="0">
                <a:latin typeface="Calibri"/>
                <a:ea typeface="Times New Roman"/>
                <a:cs typeface="Times New Roman"/>
              </a:rPr>
              <a:t> </a:t>
            </a:r>
            <a:r>
              <a:rPr lang="en-US" sz="2200" dirty="0">
                <a:latin typeface="Calibri"/>
                <a:ea typeface="Times New Roman"/>
                <a:cs typeface="Times New Roman"/>
              </a:rPr>
              <a:t>because school students and young people, in general,</a:t>
            </a:r>
            <a:r>
              <a:rPr lang="en-US" sz="2200" b="1" dirty="0">
                <a:latin typeface="Calibri"/>
                <a:ea typeface="Times New Roman"/>
                <a:cs typeface="Times New Roman"/>
              </a:rPr>
              <a:t> </a:t>
            </a:r>
            <a:r>
              <a:rPr lang="en-US" sz="2200" dirty="0">
                <a:latin typeface="Calibri"/>
                <a:ea typeface="Times New Roman"/>
                <a:cs typeface="Times New Roman"/>
              </a:rPr>
              <a:t>are almost not involved (or weakly involved)</a:t>
            </a:r>
            <a:r>
              <a:rPr lang="en-US" sz="2200" b="1" dirty="0">
                <a:latin typeface="Calibri"/>
                <a:ea typeface="Times New Roman"/>
                <a:cs typeface="Times New Roman"/>
              </a:rPr>
              <a:t> </a:t>
            </a:r>
            <a:r>
              <a:rPr lang="en-US" sz="2200" dirty="0">
                <a:latin typeface="Calibri"/>
                <a:ea typeface="Times New Roman"/>
                <a:cs typeface="Times New Roman"/>
              </a:rPr>
              <a:t>in the processes of identifying local hazards and in the activities of the systems for  automatic information transmission  about them</a:t>
            </a:r>
            <a:r>
              <a:rPr lang="en-US" sz="2200" b="1" dirty="0">
                <a:latin typeface="Calibri"/>
                <a:ea typeface="Times New Roman"/>
                <a:cs typeface="Times New Roman"/>
              </a:rPr>
              <a:t> </a:t>
            </a:r>
            <a:r>
              <a:rPr lang="en-US" sz="2200" dirty="0">
                <a:latin typeface="Calibri"/>
                <a:ea typeface="Times New Roman"/>
                <a:cs typeface="Times New Roman"/>
              </a:rPr>
              <a:t>(if such systems are created).</a:t>
            </a:r>
            <a:endParaRPr lang="en-US" sz="2200" dirty="0">
              <a:latin typeface="Calibri"/>
              <a:ea typeface="Calibri"/>
              <a:cs typeface="Times New Roman"/>
            </a:endParaRPr>
          </a:p>
          <a:p>
            <a:endParaRPr lang="en-US" sz="2000" dirty="0"/>
          </a:p>
        </p:txBody>
      </p:sp>
      <p:sp>
        <p:nvSpPr>
          <p:cNvPr id="3" name="Title 2"/>
          <p:cNvSpPr>
            <a:spLocks noGrp="1"/>
          </p:cNvSpPr>
          <p:nvPr>
            <p:ph type="title"/>
          </p:nvPr>
        </p:nvSpPr>
        <p:spPr>
          <a:xfrm>
            <a:off x="228600" y="228600"/>
            <a:ext cx="8686800" cy="1219200"/>
          </a:xfrm>
          <a:solidFill>
            <a:schemeClr val="accent2">
              <a:lumMod val="40000"/>
              <a:lumOff val="60000"/>
            </a:schemeClr>
          </a:solidFill>
        </p:spPr>
        <p:txBody>
          <a:bodyPr>
            <a:noAutofit/>
          </a:bodyPr>
          <a:lstStyle/>
          <a:p>
            <a:pPr algn="ctr"/>
            <a:r>
              <a:rPr lang="en-US" sz="2400" b="1" spc="0" dirty="0" smtClean="0">
                <a:ln>
                  <a:noFill/>
                </a:ln>
                <a:solidFill>
                  <a:srgbClr val="C00000"/>
                </a:solidFill>
                <a:effectLst/>
                <a:ea typeface="Times New Roman"/>
                <a:cs typeface="Times New Roman"/>
              </a:rPr>
              <a:t>AS A CONSEQUENCE, </a:t>
            </a:r>
            <a:br>
              <a:rPr lang="en-US" sz="2400" b="1" spc="0" dirty="0" smtClean="0">
                <a:ln>
                  <a:noFill/>
                </a:ln>
                <a:solidFill>
                  <a:srgbClr val="C00000"/>
                </a:solidFill>
                <a:effectLst/>
                <a:ea typeface="Times New Roman"/>
                <a:cs typeface="Times New Roman"/>
              </a:rPr>
            </a:br>
            <a:r>
              <a:rPr lang="en-US" sz="2400" b="1" spc="0" dirty="0" smtClean="0">
                <a:ln>
                  <a:noFill/>
                </a:ln>
                <a:solidFill>
                  <a:srgbClr val="C00000"/>
                </a:solidFill>
                <a:effectLst/>
                <a:ea typeface="Times New Roman"/>
                <a:cs typeface="Times New Roman"/>
              </a:rPr>
              <a:t>IF THERE IS NO MEDIA COVERAGE</a:t>
            </a:r>
            <a:br>
              <a:rPr lang="en-US" sz="2400" b="1" spc="0" dirty="0" smtClean="0">
                <a:ln>
                  <a:noFill/>
                </a:ln>
                <a:solidFill>
                  <a:srgbClr val="C00000"/>
                </a:solidFill>
                <a:effectLst/>
                <a:ea typeface="Times New Roman"/>
                <a:cs typeface="Times New Roman"/>
              </a:rPr>
            </a:br>
            <a:endParaRPr lang="en-US" sz="2400" b="1" dirty="0">
              <a:solidFill>
                <a:srgbClr val="C00000"/>
              </a:solidFill>
            </a:endParaRPr>
          </a:p>
        </p:txBody>
      </p:sp>
    </p:spTree>
    <p:extLst>
      <p:ext uri="{BB962C8B-B14F-4D97-AF65-F5344CB8AC3E}">
        <p14:creationId xmlns:p14="http://schemas.microsoft.com/office/powerpoint/2010/main" val="1047106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686800" cy="4876800"/>
          </a:xfrm>
        </p:spPr>
        <p:txBody>
          <a:bodyPr>
            <a:normAutofit fontScale="77500" lnSpcReduction="20000"/>
          </a:bodyPr>
          <a:lstStyle/>
          <a:p>
            <a:pPr marL="0" marR="0" indent="0" algn="just">
              <a:lnSpc>
                <a:spcPct val="115000"/>
              </a:lnSpc>
              <a:spcBef>
                <a:spcPts val="0"/>
              </a:spcBef>
              <a:spcAft>
                <a:spcPts val="1000"/>
              </a:spcAft>
              <a:buNone/>
            </a:pPr>
            <a:r>
              <a:rPr lang="en-US" sz="2800" dirty="0" smtClean="0">
                <a:latin typeface="Calibri"/>
                <a:ea typeface="Calibri"/>
                <a:cs typeface="Times New Roman"/>
              </a:rPr>
              <a:t>Meanwhile</a:t>
            </a:r>
            <a:r>
              <a:rPr lang="en-US" sz="2800" dirty="0">
                <a:latin typeface="Calibri"/>
                <a:ea typeface="Calibri"/>
                <a:cs typeface="Times New Roman"/>
              </a:rPr>
              <a:t>, in modern conditions,</a:t>
            </a:r>
            <a:r>
              <a:rPr lang="en-US" sz="2800" b="1" dirty="0">
                <a:latin typeface="Calibri"/>
                <a:ea typeface="Calibri"/>
                <a:cs typeface="Times New Roman"/>
              </a:rPr>
              <a:t> </a:t>
            </a:r>
            <a:r>
              <a:rPr lang="en-US" sz="2800" b="1" i="1" dirty="0" smtClean="0">
                <a:latin typeface="Calibri"/>
                <a:ea typeface="Calibri"/>
                <a:cs typeface="Times New Roman"/>
              </a:rPr>
              <a:t>students</a:t>
            </a:r>
            <a:r>
              <a:rPr lang="en-US" sz="2800" b="1" dirty="0" smtClean="0">
                <a:latin typeface="Calibri"/>
                <a:ea typeface="Calibri"/>
                <a:cs typeface="Times New Roman"/>
              </a:rPr>
              <a:t> (</a:t>
            </a:r>
            <a:r>
              <a:rPr lang="en-US" sz="2800" b="1" i="1" dirty="0" smtClean="0">
                <a:latin typeface="Calibri"/>
                <a:ea typeface="Calibri"/>
                <a:cs typeface="Times New Roman"/>
              </a:rPr>
              <a:t>young people), </a:t>
            </a:r>
            <a:r>
              <a:rPr lang="en-US" sz="2800" b="1" i="1" dirty="0">
                <a:latin typeface="Calibri"/>
                <a:ea typeface="Calibri"/>
                <a:cs typeface="Times New Roman"/>
              </a:rPr>
              <a:t>who possess skills and successfully operate in the field of information and engineering technologies,</a:t>
            </a:r>
            <a:r>
              <a:rPr lang="en-US" sz="2800" b="1" dirty="0">
                <a:latin typeface="Calibri"/>
                <a:ea typeface="Calibri"/>
                <a:cs typeface="Times New Roman"/>
              </a:rPr>
              <a:t> </a:t>
            </a:r>
            <a:r>
              <a:rPr lang="en-US" sz="2800" dirty="0">
                <a:latin typeface="Calibri"/>
                <a:ea typeface="Calibri"/>
                <a:cs typeface="Times New Roman"/>
              </a:rPr>
              <a:t>provided that  they acquired </a:t>
            </a:r>
            <a:r>
              <a:rPr lang="en-US" sz="2800" b="1" i="1" dirty="0">
                <a:latin typeface="Calibri"/>
                <a:ea typeface="Calibri"/>
                <a:cs typeface="Times New Roman"/>
              </a:rPr>
              <a:t>the necessary knowledge </a:t>
            </a:r>
            <a:r>
              <a:rPr lang="en-US" sz="2800" dirty="0">
                <a:latin typeface="Calibri"/>
                <a:ea typeface="Calibri"/>
                <a:cs typeface="Times New Roman"/>
              </a:rPr>
              <a:t>in the field of disaster risk reduction  </a:t>
            </a:r>
            <a:r>
              <a:rPr lang="en-US" sz="2800" b="1" i="1" dirty="0">
                <a:latin typeface="Calibri"/>
                <a:ea typeface="Calibri"/>
                <a:cs typeface="Times New Roman"/>
              </a:rPr>
              <a:t>and  are  appropriately  motivated</a:t>
            </a:r>
            <a:r>
              <a:rPr lang="en-US" sz="2800" dirty="0">
                <a:latin typeface="Calibri"/>
                <a:ea typeface="Calibri"/>
                <a:cs typeface="Times New Roman"/>
              </a:rPr>
              <a:t>  can  be</a:t>
            </a:r>
            <a:r>
              <a:rPr lang="en-US" sz="2800" b="1" dirty="0">
                <a:latin typeface="Calibri"/>
                <a:ea typeface="Calibri"/>
                <a:cs typeface="Times New Roman"/>
              </a:rPr>
              <a:t> creatively involved</a:t>
            </a:r>
            <a:r>
              <a:rPr lang="en-US" sz="2800" dirty="0">
                <a:latin typeface="Calibri"/>
                <a:ea typeface="Calibri"/>
                <a:cs typeface="Times New Roman"/>
              </a:rPr>
              <a:t> in the processes of development and ensuring effective functioning of the modern territorial (provincial, municipal) systems of automatic transmission of information as for reporting hazards and preventing disasters, </a:t>
            </a:r>
            <a:endParaRPr lang="en-US" sz="2800" dirty="0" smtClean="0">
              <a:latin typeface="Calibri"/>
              <a:ea typeface="Calibri"/>
              <a:cs typeface="Times New Roman"/>
            </a:endParaRPr>
          </a:p>
          <a:p>
            <a:pPr marL="0" marR="0" indent="0" algn="just">
              <a:lnSpc>
                <a:spcPct val="115000"/>
              </a:lnSpc>
              <a:spcBef>
                <a:spcPts val="0"/>
              </a:spcBef>
              <a:spcAft>
                <a:spcPts val="1000"/>
              </a:spcAft>
              <a:buNone/>
            </a:pPr>
            <a:r>
              <a:rPr lang="en-US" sz="2800" dirty="0" smtClean="0">
                <a:latin typeface="Calibri"/>
                <a:ea typeface="Calibri"/>
                <a:cs typeface="Times New Roman"/>
              </a:rPr>
              <a:t>as </a:t>
            </a:r>
            <a:r>
              <a:rPr lang="en-US" sz="2800" dirty="0">
                <a:latin typeface="Calibri"/>
                <a:ea typeface="Calibri"/>
                <a:cs typeface="Times New Roman"/>
              </a:rPr>
              <a:t>well as for </a:t>
            </a:r>
            <a:r>
              <a:rPr lang="en-US" sz="2800" b="1" dirty="0">
                <a:latin typeface="Calibri"/>
                <a:ea typeface="Calibri"/>
                <a:cs typeface="Times New Roman"/>
              </a:rPr>
              <a:t>increasing  the responsibility and active participation of everyone in the protection of his/her territory</a:t>
            </a:r>
            <a:r>
              <a:rPr lang="en-US" sz="2800" dirty="0">
                <a:latin typeface="Calibri"/>
                <a:ea typeface="Calibri"/>
                <a:cs typeface="Times New Roman"/>
              </a:rPr>
              <a:t> and </a:t>
            </a:r>
            <a:r>
              <a:rPr lang="en-US" sz="2800" b="1" dirty="0">
                <a:latin typeface="Calibri"/>
                <a:ea typeface="Calibri"/>
                <a:cs typeface="Times New Roman"/>
              </a:rPr>
              <a:t>for  ensuring its sustainable  development</a:t>
            </a:r>
            <a:r>
              <a:rPr lang="en-US" sz="2800" dirty="0">
                <a:latin typeface="Calibri"/>
                <a:ea typeface="Calibri"/>
                <a:cs typeface="Times New Roman"/>
              </a:rPr>
              <a:t>, and also for </a:t>
            </a:r>
            <a:r>
              <a:rPr lang="en-US" sz="2800" b="1" dirty="0">
                <a:latin typeface="Calibri"/>
                <a:ea typeface="Calibri"/>
                <a:cs typeface="Times New Roman"/>
              </a:rPr>
              <a:t>acquisition  and consolidation of  leadership qualities,</a:t>
            </a:r>
            <a:r>
              <a:rPr lang="en-US" sz="2800" dirty="0">
                <a:latin typeface="Calibri"/>
                <a:ea typeface="Calibri"/>
                <a:cs typeface="Times New Roman"/>
              </a:rPr>
              <a:t>  necessary for performing  successful activities in the  various areas of development of their community (province, country as a whole).</a:t>
            </a:r>
            <a:endParaRPr lang="en-US" sz="2400" dirty="0">
              <a:effectLst/>
              <a:latin typeface="Calibri"/>
              <a:ea typeface="Calibri"/>
              <a:cs typeface="Times New Roman"/>
            </a:endParaRPr>
          </a:p>
        </p:txBody>
      </p:sp>
      <p:sp>
        <p:nvSpPr>
          <p:cNvPr id="3" name="Title 2"/>
          <p:cNvSpPr>
            <a:spLocks noGrp="1"/>
          </p:cNvSpPr>
          <p:nvPr>
            <p:ph type="title"/>
          </p:nvPr>
        </p:nvSpPr>
        <p:spPr>
          <a:xfrm>
            <a:off x="228600" y="76200"/>
            <a:ext cx="8686800" cy="1600200"/>
          </a:xfrm>
          <a:solidFill>
            <a:schemeClr val="accent2">
              <a:lumMod val="60000"/>
              <a:lumOff val="40000"/>
            </a:schemeClr>
          </a:solidFill>
        </p:spPr>
        <p:txBody>
          <a:bodyPr>
            <a:noAutofit/>
          </a:bodyPr>
          <a:lstStyle/>
          <a:p>
            <a:pPr marL="0" marR="62865" algn="ctr">
              <a:lnSpc>
                <a:spcPct val="150000"/>
              </a:lnSpc>
              <a:spcBef>
                <a:spcPts val="0"/>
              </a:spcBef>
              <a:spcAft>
                <a:spcPts val="1000"/>
              </a:spcAft>
              <a:tabLst>
                <a:tab pos="685800" algn="l"/>
              </a:tabLst>
            </a:pPr>
            <a:r>
              <a:rPr lang="en-US" sz="2400" b="1" dirty="0">
                <a:solidFill>
                  <a:schemeClr val="accent4">
                    <a:lumMod val="75000"/>
                  </a:schemeClr>
                </a:solidFill>
                <a:effectLst/>
                <a:ea typeface="Calibri"/>
                <a:cs typeface="Times New Roman"/>
              </a:rPr>
              <a:t>THE </a:t>
            </a:r>
            <a:r>
              <a:rPr lang="en-US" sz="2400" b="1" dirty="0" smtClean="0">
                <a:solidFill>
                  <a:schemeClr val="accent4">
                    <a:lumMod val="75000"/>
                  </a:schemeClr>
                </a:solidFill>
                <a:effectLst/>
                <a:ea typeface="Calibri"/>
                <a:cs typeface="Times New Roman"/>
              </a:rPr>
              <a:t> CREATIVE  INFORMATION  AND  ENGINEERING  </a:t>
            </a:r>
            <a:r>
              <a:rPr lang="en-US" sz="2400" b="1" dirty="0">
                <a:solidFill>
                  <a:schemeClr val="accent4">
                    <a:lumMod val="75000"/>
                  </a:schemeClr>
                </a:solidFill>
                <a:effectLst/>
                <a:ea typeface="Calibri"/>
                <a:cs typeface="Times New Roman"/>
              </a:rPr>
              <a:t>TECHNOLOGIES </a:t>
            </a:r>
            <a:r>
              <a:rPr lang="en-US" sz="2400" dirty="0">
                <a:solidFill>
                  <a:schemeClr val="accent4">
                    <a:lumMod val="75000"/>
                  </a:schemeClr>
                </a:solidFill>
                <a:effectLst/>
                <a:ea typeface="Calibri"/>
                <a:cs typeface="Times New Roman"/>
              </a:rPr>
              <a:t/>
            </a:r>
            <a:br>
              <a:rPr lang="en-US" sz="2400" dirty="0">
                <a:solidFill>
                  <a:schemeClr val="accent4">
                    <a:lumMod val="75000"/>
                  </a:schemeClr>
                </a:solidFill>
                <a:effectLst/>
                <a:ea typeface="Calibri"/>
                <a:cs typeface="Times New Roman"/>
              </a:rPr>
            </a:br>
            <a:r>
              <a:rPr lang="en-US" sz="2400" b="1" dirty="0" smtClean="0">
                <a:solidFill>
                  <a:schemeClr val="accent4">
                    <a:lumMod val="75000"/>
                  </a:schemeClr>
                </a:solidFill>
                <a:effectLst/>
                <a:ea typeface="Calibri"/>
                <a:cs typeface="Times New Roman"/>
              </a:rPr>
              <a:t>OF  </a:t>
            </a:r>
            <a:r>
              <a:rPr lang="en-US" sz="2400" b="1" dirty="0">
                <a:solidFill>
                  <a:schemeClr val="accent4">
                    <a:lumMod val="75000"/>
                  </a:schemeClr>
                </a:solidFill>
                <a:effectLst/>
                <a:ea typeface="Calibri"/>
                <a:cs typeface="Times New Roman"/>
              </a:rPr>
              <a:t>THE </a:t>
            </a:r>
            <a:r>
              <a:rPr lang="en-US" sz="2400" b="1" dirty="0">
                <a:ln w="3200">
                  <a:solidFill>
                    <a:srgbClr val="444D26">
                      <a:shade val="75000"/>
                      <a:alpha val="25000"/>
                    </a:srgbClr>
                  </a:solidFill>
                  <a:prstDash val="solid"/>
                  <a:round/>
                </a:ln>
                <a:solidFill>
                  <a:srgbClr val="D092A7">
                    <a:lumMod val="75000"/>
                  </a:srgbClr>
                </a:solidFill>
                <a:effectLst/>
                <a:ea typeface="Calibri"/>
                <a:cs typeface="Times New Roman"/>
              </a:rPr>
              <a:t>SCHOOL  STUDENTS </a:t>
            </a:r>
            <a:r>
              <a:rPr lang="en-US" sz="2400" b="1" dirty="0" smtClean="0">
                <a:ln w="3200">
                  <a:solidFill>
                    <a:srgbClr val="444D26">
                      <a:shade val="75000"/>
                      <a:alpha val="25000"/>
                    </a:srgbClr>
                  </a:solidFill>
                  <a:prstDash val="solid"/>
                  <a:round/>
                </a:ln>
                <a:solidFill>
                  <a:srgbClr val="D092A7">
                    <a:lumMod val="75000"/>
                  </a:srgbClr>
                </a:solidFill>
                <a:effectLst/>
                <a:ea typeface="Calibri"/>
                <a:cs typeface="Times New Roman"/>
              </a:rPr>
              <a:t> (</a:t>
            </a:r>
            <a:r>
              <a:rPr lang="en-US" sz="2400" b="1" dirty="0" smtClean="0">
                <a:solidFill>
                  <a:schemeClr val="accent4">
                    <a:lumMod val="75000"/>
                  </a:schemeClr>
                </a:solidFill>
                <a:effectLst/>
                <a:ea typeface="Calibri"/>
                <a:cs typeface="Times New Roman"/>
              </a:rPr>
              <a:t>YOUNG  PEOPLE  IN GENERAL)</a:t>
            </a:r>
            <a:r>
              <a:rPr lang="en-US" sz="2400" dirty="0">
                <a:solidFill>
                  <a:schemeClr val="accent4">
                    <a:lumMod val="75000"/>
                  </a:schemeClr>
                </a:solidFill>
                <a:effectLst/>
                <a:ea typeface="Calibri"/>
                <a:cs typeface="Times New Roman"/>
              </a:rPr>
              <a:t/>
            </a:r>
            <a:br>
              <a:rPr lang="en-US" sz="2400" dirty="0">
                <a:solidFill>
                  <a:schemeClr val="accent4">
                    <a:lumMod val="75000"/>
                  </a:schemeClr>
                </a:solidFill>
                <a:effectLst/>
                <a:ea typeface="Calibri"/>
                <a:cs typeface="Times New Roman"/>
              </a:rPr>
            </a:br>
            <a:r>
              <a:rPr lang="en-US" sz="2400" b="1" dirty="0">
                <a:solidFill>
                  <a:schemeClr val="accent4">
                    <a:lumMod val="75000"/>
                  </a:schemeClr>
                </a:solidFill>
                <a:effectLst/>
                <a:ea typeface="Calibri"/>
                <a:cs typeface="Times New Roman"/>
              </a:rPr>
              <a:t>AGAINST </a:t>
            </a:r>
            <a:r>
              <a:rPr lang="en-US" sz="2400" b="1" dirty="0" smtClean="0">
                <a:solidFill>
                  <a:schemeClr val="accent4">
                    <a:lumMod val="75000"/>
                  </a:schemeClr>
                </a:solidFill>
                <a:effectLst/>
                <a:ea typeface="Calibri"/>
                <a:cs typeface="Times New Roman"/>
              </a:rPr>
              <a:t> DISASTERS</a:t>
            </a:r>
            <a:endParaRPr lang="en-US" sz="2400" dirty="0">
              <a:solidFill>
                <a:schemeClr val="accent4">
                  <a:lumMod val="75000"/>
                </a:schemeClr>
              </a:solidFill>
              <a:effectLst/>
              <a:ea typeface="Calibri"/>
              <a:cs typeface="Times New Roman"/>
            </a:endParaRPr>
          </a:p>
        </p:txBody>
      </p:sp>
    </p:spTree>
    <p:extLst>
      <p:ext uri="{BB962C8B-B14F-4D97-AF65-F5344CB8AC3E}">
        <p14:creationId xmlns:p14="http://schemas.microsoft.com/office/powerpoint/2010/main" val="1196027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52400" y="1828799"/>
            <a:ext cx="8839200" cy="4800599"/>
          </a:xfrm>
        </p:spPr>
        <p:txBody>
          <a:bodyPr>
            <a:normAutofit fontScale="25000" lnSpcReduction="20000"/>
          </a:bodyPr>
          <a:lstStyle/>
          <a:p>
            <a:pPr marL="0" lvl="0" indent="0" algn="just">
              <a:lnSpc>
                <a:spcPct val="115000"/>
              </a:lnSpc>
              <a:spcBef>
                <a:spcPts val="0"/>
              </a:spcBef>
              <a:spcAft>
                <a:spcPts val="1000"/>
              </a:spcAft>
              <a:buClr>
                <a:srgbClr val="F3A447"/>
              </a:buClr>
              <a:buNone/>
            </a:pPr>
            <a:r>
              <a:rPr lang="en-US" sz="9600" b="1" dirty="0" smtClean="0">
                <a:latin typeface="Calibri"/>
                <a:ea typeface="Calibri"/>
                <a:cs typeface="Times New Roman"/>
              </a:rPr>
              <a:t>B</a:t>
            </a:r>
            <a:r>
              <a:rPr lang="en-US" sz="9600" b="1" dirty="0" smtClean="0">
                <a:latin typeface="+mj-lt"/>
                <a:ea typeface="Calibri"/>
                <a:cs typeface="Times New Roman"/>
              </a:rPr>
              <a:t>y </a:t>
            </a:r>
            <a:r>
              <a:rPr lang="en-US" sz="9600" b="1" dirty="0">
                <a:latin typeface="+mj-lt"/>
                <a:ea typeface="Calibri"/>
                <a:cs typeface="Times New Roman"/>
              </a:rPr>
              <a:t>using the web site </a:t>
            </a:r>
            <a:r>
              <a:rPr lang="en-US" sz="9600" b="1" i="1" dirty="0">
                <a:latin typeface="+mj-lt"/>
                <a:ea typeface="Calibri"/>
                <a:cs typeface="Times New Roman"/>
              </a:rPr>
              <a:t>“UNESCO Amalfi Coast</a:t>
            </a:r>
            <a:r>
              <a:rPr lang="en-US" sz="9600" b="1" i="1" dirty="0" smtClean="0">
                <a:latin typeface="+mj-lt"/>
                <a:ea typeface="Calibri"/>
                <a:cs typeface="Times New Roman"/>
              </a:rPr>
              <a:t>” </a:t>
            </a:r>
            <a:r>
              <a:rPr lang="en-US" sz="9600" b="1" dirty="0">
                <a:latin typeface="+mj-lt"/>
                <a:ea typeface="Calibri"/>
                <a:cs typeface="Times New Roman"/>
              </a:rPr>
              <a:t>the </a:t>
            </a:r>
            <a:r>
              <a:rPr lang="en-US" sz="9600" b="1" dirty="0" smtClean="0">
                <a:latin typeface="+mj-lt"/>
                <a:ea typeface="Calibri"/>
                <a:cs typeface="Times New Roman"/>
              </a:rPr>
              <a:t>European University </a:t>
            </a:r>
            <a:r>
              <a:rPr lang="en-US" sz="9600" b="1" dirty="0">
                <a:latin typeface="+mj-lt"/>
                <a:ea typeface="Calibri"/>
                <a:cs typeface="Times New Roman"/>
              </a:rPr>
              <a:t>Centre for the Cultural </a:t>
            </a:r>
            <a:r>
              <a:rPr lang="en-US" sz="9600" b="1" dirty="0" smtClean="0">
                <a:latin typeface="+mj-lt"/>
                <a:ea typeface="Calibri"/>
                <a:cs typeface="Times New Roman"/>
              </a:rPr>
              <a:t>Heritage (</a:t>
            </a:r>
            <a:r>
              <a:rPr lang="en-US" sz="9600" b="1" dirty="0" err="1" smtClean="0">
                <a:latin typeface="+mj-lt"/>
                <a:ea typeface="Calibri"/>
                <a:cs typeface="Times New Roman"/>
              </a:rPr>
              <a:t>Ravello</a:t>
            </a:r>
            <a:r>
              <a:rPr lang="en-US" sz="9600" b="1" dirty="0" smtClean="0">
                <a:latin typeface="+mj-lt"/>
                <a:ea typeface="Calibri"/>
                <a:cs typeface="Times New Roman"/>
              </a:rPr>
              <a:t>, Italy) </a:t>
            </a:r>
            <a:r>
              <a:rPr lang="en-US" sz="9600" b="1" dirty="0">
                <a:latin typeface="+mj-lt"/>
                <a:ea typeface="Calibri"/>
                <a:cs typeface="Times New Roman"/>
              </a:rPr>
              <a:t>has then created the page “Protect Your Territory</a:t>
            </a:r>
            <a:r>
              <a:rPr lang="en-US" sz="9600" b="1" dirty="0" smtClean="0">
                <a:latin typeface="+mj-lt"/>
                <a:ea typeface="Calibri"/>
                <a:cs typeface="Times New Roman"/>
              </a:rPr>
              <a:t>” (PYT), </a:t>
            </a:r>
            <a:r>
              <a:rPr lang="en-US" sz="9600" b="1" dirty="0">
                <a:latin typeface="+mj-lt"/>
                <a:ea typeface="Calibri"/>
                <a:cs typeface="Times New Roman"/>
              </a:rPr>
              <a:t>whose purpose is that of collecting the reports of citizens and visitors about the situations of </a:t>
            </a:r>
            <a:r>
              <a:rPr lang="en-US" sz="9600" b="1" dirty="0" smtClean="0">
                <a:latin typeface="+mj-lt"/>
                <a:ea typeface="Calibri"/>
                <a:cs typeface="Times New Roman"/>
              </a:rPr>
              <a:t>risk, </a:t>
            </a:r>
            <a:r>
              <a:rPr lang="en-US" sz="9600" b="1" dirty="0">
                <a:latin typeface="+mj-lt"/>
                <a:ea typeface="Calibri"/>
                <a:cs typeface="Times New Roman"/>
              </a:rPr>
              <a:t>which could be found on </a:t>
            </a:r>
            <a:r>
              <a:rPr lang="en-US" sz="9600" b="1" i="1" dirty="0" smtClean="0">
                <a:latin typeface="+mj-lt"/>
                <a:ea typeface="Calibri"/>
                <a:cs typeface="Times New Roman"/>
              </a:rPr>
              <a:t>their territory </a:t>
            </a:r>
            <a:r>
              <a:rPr lang="en-US" sz="9600" b="1" i="1" dirty="0" smtClean="0">
                <a:solidFill>
                  <a:prstClr val="white"/>
                </a:solidFill>
                <a:latin typeface="+mj-lt"/>
                <a:ea typeface="Calibri"/>
                <a:cs typeface="Times New Roman"/>
              </a:rPr>
              <a:t>(quarter, area, province ),</a:t>
            </a:r>
            <a:r>
              <a:rPr lang="en-US" sz="9600" b="1" i="1" dirty="0" smtClean="0">
                <a:latin typeface="+mj-lt"/>
                <a:ea typeface="Calibri"/>
                <a:cs typeface="Times New Roman"/>
              </a:rPr>
              <a:t> </a:t>
            </a:r>
            <a:r>
              <a:rPr lang="en-US" sz="9600" b="1" dirty="0">
                <a:latin typeface="+mj-lt"/>
                <a:ea typeface="Calibri"/>
                <a:cs typeface="Times New Roman"/>
              </a:rPr>
              <a:t>of transmitting them to the competent </a:t>
            </a:r>
            <a:r>
              <a:rPr lang="en-US" sz="9600" b="1" dirty="0" smtClean="0">
                <a:latin typeface="+mj-lt"/>
                <a:ea typeface="Calibri"/>
                <a:cs typeface="Times New Roman"/>
              </a:rPr>
              <a:t>bodies </a:t>
            </a:r>
            <a:r>
              <a:rPr lang="en-US" sz="9600" b="1" i="1" dirty="0" smtClean="0">
                <a:latin typeface="+mj-lt"/>
                <a:ea typeface="Calibri"/>
                <a:cs typeface="Times New Roman"/>
              </a:rPr>
              <a:t>for</a:t>
            </a:r>
            <a:r>
              <a:rPr lang="en-US" sz="9600" b="1" i="1" dirty="0" smtClean="0">
                <a:solidFill>
                  <a:prstClr val="white"/>
                </a:solidFill>
                <a:latin typeface="+mj-lt"/>
                <a:ea typeface="Calibri"/>
                <a:cs typeface="Times New Roman"/>
              </a:rPr>
              <a:t> taking consequent actions</a:t>
            </a:r>
            <a:r>
              <a:rPr lang="en-US" sz="9600" b="1" dirty="0" smtClean="0">
                <a:solidFill>
                  <a:prstClr val="white"/>
                </a:solidFill>
                <a:latin typeface="+mj-lt"/>
                <a:ea typeface="Calibri"/>
                <a:cs typeface="Times New Roman"/>
              </a:rPr>
              <a:t>,</a:t>
            </a:r>
            <a:r>
              <a:rPr lang="en-US" sz="9600" b="1" dirty="0" smtClean="0">
                <a:latin typeface="+mj-lt"/>
                <a:ea typeface="Calibri"/>
                <a:cs typeface="Times New Roman"/>
              </a:rPr>
              <a:t> </a:t>
            </a:r>
            <a:r>
              <a:rPr lang="en-US" sz="9600" b="1" dirty="0">
                <a:latin typeface="+mj-lt"/>
                <a:ea typeface="Calibri"/>
                <a:cs typeface="Times New Roman"/>
              </a:rPr>
              <a:t>and local media, </a:t>
            </a:r>
            <a:r>
              <a:rPr lang="en-US" sz="9600" b="1" dirty="0" smtClean="0">
                <a:latin typeface="+mj-lt"/>
                <a:ea typeface="Calibri"/>
                <a:cs typeface="Times New Roman"/>
              </a:rPr>
              <a:t>for </a:t>
            </a:r>
            <a:r>
              <a:rPr lang="en-US" sz="9600" b="1" dirty="0">
                <a:solidFill>
                  <a:prstClr val="white"/>
                </a:solidFill>
                <a:latin typeface="Calibri"/>
                <a:ea typeface="Calibri"/>
                <a:cs typeface="Times New Roman"/>
              </a:rPr>
              <a:t>the follow </a:t>
            </a:r>
            <a:r>
              <a:rPr lang="en-US" sz="9600" b="1" dirty="0" smtClean="0">
                <a:solidFill>
                  <a:prstClr val="white"/>
                </a:solidFill>
                <a:latin typeface="Calibri"/>
                <a:ea typeface="Calibri"/>
                <a:cs typeface="Times New Roman"/>
              </a:rPr>
              <a:t>up</a:t>
            </a:r>
            <a:r>
              <a:rPr lang="en-US" sz="9600" b="1" dirty="0">
                <a:solidFill>
                  <a:prstClr val="white"/>
                </a:solidFill>
                <a:latin typeface="Calibri"/>
                <a:ea typeface="Calibri"/>
                <a:cs typeface="Times New Roman"/>
              </a:rPr>
              <a:t> </a:t>
            </a:r>
            <a:r>
              <a:rPr lang="en-US" sz="9600" b="1" dirty="0" smtClean="0">
                <a:latin typeface="+mj-lt"/>
                <a:ea typeface="Calibri"/>
                <a:cs typeface="Times New Roman"/>
              </a:rPr>
              <a:t>monitoring. </a:t>
            </a:r>
          </a:p>
          <a:p>
            <a:pPr marL="0" marR="0" indent="0" algn="just">
              <a:lnSpc>
                <a:spcPct val="115000"/>
              </a:lnSpc>
              <a:spcBef>
                <a:spcPts val="0"/>
              </a:spcBef>
              <a:spcAft>
                <a:spcPts val="1000"/>
              </a:spcAft>
              <a:buNone/>
            </a:pPr>
            <a:endParaRPr lang="en-US" sz="9600" b="1" dirty="0">
              <a:latin typeface="+mj-lt"/>
              <a:ea typeface="Calibri"/>
              <a:cs typeface="Times New Roman"/>
            </a:endParaRPr>
          </a:p>
          <a:p>
            <a:pPr marL="0" lvl="0" indent="0" algn="just">
              <a:lnSpc>
                <a:spcPct val="115000"/>
              </a:lnSpc>
              <a:spcBef>
                <a:spcPts val="0"/>
              </a:spcBef>
              <a:spcAft>
                <a:spcPts val="1000"/>
              </a:spcAft>
              <a:buClr>
                <a:srgbClr val="F3A447"/>
              </a:buClr>
              <a:buNone/>
            </a:pPr>
            <a:r>
              <a:rPr lang="en-US" sz="9600" b="1" dirty="0">
                <a:latin typeface="Calibri"/>
                <a:ea typeface="Calibri"/>
                <a:cs typeface="Times New Roman"/>
              </a:rPr>
              <a:t>The page explains its purpose and contains a “REPORT FORM” (RF</a:t>
            </a:r>
            <a:r>
              <a:rPr lang="en-US" sz="9600" b="1" dirty="0" smtClean="0">
                <a:latin typeface="Calibri"/>
                <a:ea typeface="Calibri"/>
                <a:cs typeface="Times New Roman"/>
              </a:rPr>
              <a:t>),</a:t>
            </a:r>
            <a:r>
              <a:rPr lang="en-US" sz="9600" b="1" dirty="0">
                <a:solidFill>
                  <a:prstClr val="white"/>
                </a:solidFill>
                <a:latin typeface="Calibri"/>
                <a:ea typeface="Calibri"/>
                <a:cs typeface="Times New Roman"/>
              </a:rPr>
              <a:t> </a:t>
            </a:r>
            <a:r>
              <a:rPr lang="en-US" sz="9600" b="1" dirty="0" smtClean="0">
                <a:solidFill>
                  <a:prstClr val="white"/>
                </a:solidFill>
                <a:latin typeface="Calibri"/>
                <a:ea typeface="Calibri"/>
                <a:cs typeface="Times New Roman"/>
              </a:rPr>
              <a:t>shows how </a:t>
            </a:r>
            <a:r>
              <a:rPr lang="en-US" sz="9600" b="1" dirty="0">
                <a:solidFill>
                  <a:prstClr val="white"/>
                </a:solidFill>
                <a:latin typeface="Calibri"/>
                <a:ea typeface="Calibri"/>
                <a:cs typeface="Times New Roman"/>
              </a:rPr>
              <a:t>to report a situation of risk, as well as follow up report related actions. </a:t>
            </a:r>
            <a:endParaRPr lang="en-US" sz="5200" dirty="0">
              <a:solidFill>
                <a:prstClr val="white"/>
              </a:solidFill>
            </a:endParaRPr>
          </a:p>
          <a:p>
            <a:pPr marL="0" marR="0" indent="0" algn="just">
              <a:lnSpc>
                <a:spcPct val="115000"/>
              </a:lnSpc>
              <a:spcBef>
                <a:spcPts val="0"/>
              </a:spcBef>
              <a:spcAft>
                <a:spcPts val="1000"/>
              </a:spcAft>
              <a:buNone/>
            </a:pPr>
            <a:r>
              <a:rPr lang="en-US" sz="9600" b="1" dirty="0" smtClean="0">
                <a:latin typeface="Calibri"/>
                <a:ea typeface="Calibri"/>
                <a:cs typeface="Times New Roman"/>
              </a:rPr>
              <a:t> </a:t>
            </a:r>
            <a:endParaRPr lang="en-US" sz="9600" i="1" u="sng" dirty="0">
              <a:latin typeface="Calibri"/>
              <a:ea typeface="Calibri"/>
              <a:cs typeface="Times New Roman"/>
            </a:endParaRPr>
          </a:p>
          <a:p>
            <a:endParaRPr lang="en-US" sz="5000" dirty="0"/>
          </a:p>
        </p:txBody>
      </p:sp>
      <p:sp>
        <p:nvSpPr>
          <p:cNvPr id="3" name="Заголовок 2"/>
          <p:cNvSpPr>
            <a:spLocks noGrp="1"/>
          </p:cNvSpPr>
          <p:nvPr>
            <p:ph type="title"/>
          </p:nvPr>
        </p:nvSpPr>
        <p:spPr>
          <a:xfrm>
            <a:off x="457200" y="152400"/>
            <a:ext cx="8229600" cy="1219200"/>
          </a:xfrm>
          <a:solidFill>
            <a:schemeClr val="accent2">
              <a:lumMod val="75000"/>
            </a:schemeClr>
          </a:solidFill>
        </p:spPr>
        <p:txBody>
          <a:bodyPr>
            <a:noAutofit/>
          </a:bodyPr>
          <a:lstStyle/>
          <a:p>
            <a:pPr marL="0" marR="0">
              <a:lnSpc>
                <a:spcPct val="115000"/>
              </a:lnSpc>
              <a:spcBef>
                <a:spcPts val="0"/>
              </a:spcBef>
              <a:spcAft>
                <a:spcPts val="1000"/>
              </a:spcAft>
            </a:pPr>
            <a:r>
              <a:rPr lang="en-US" sz="1800" b="1" dirty="0" smtClean="0">
                <a:solidFill>
                  <a:schemeClr val="accent2">
                    <a:lumMod val="50000"/>
                  </a:schemeClr>
                </a:solidFill>
                <a:effectLst/>
                <a:latin typeface="Sylfaen"/>
                <a:ea typeface="Calibri"/>
                <a:cs typeface="Sylfaen"/>
              </a:rPr>
              <a:t>ն</a:t>
            </a:r>
            <a:r>
              <a:rPr lang="en-US" sz="1800" dirty="0">
                <a:solidFill>
                  <a:schemeClr val="accent2">
                    <a:lumMod val="50000"/>
                  </a:schemeClr>
                </a:solidFill>
                <a:effectLst/>
                <a:ea typeface="Calibri"/>
                <a:cs typeface="Times New Roman"/>
              </a:rPr>
              <a:t/>
            </a:r>
            <a:br>
              <a:rPr lang="en-US" sz="1800" dirty="0">
                <a:solidFill>
                  <a:schemeClr val="accent2">
                    <a:lumMod val="50000"/>
                  </a:schemeClr>
                </a:solidFill>
                <a:effectLst/>
                <a:ea typeface="Calibri"/>
                <a:cs typeface="Times New Roman"/>
              </a:rPr>
            </a:br>
            <a:endParaRPr lang="en-US" sz="1800" dirty="0">
              <a:solidFill>
                <a:schemeClr val="accent2">
                  <a:lumMod val="50000"/>
                </a:schemeClr>
              </a:solidFill>
            </a:endParaRPr>
          </a:p>
        </p:txBody>
      </p:sp>
      <p:sp>
        <p:nvSpPr>
          <p:cNvPr id="4" name="Заголовок 2"/>
          <p:cNvSpPr txBox="1">
            <a:spLocks/>
          </p:cNvSpPr>
          <p:nvPr/>
        </p:nvSpPr>
        <p:spPr>
          <a:xfrm>
            <a:off x="152400" y="152400"/>
            <a:ext cx="8839200" cy="1582749"/>
          </a:xfrm>
          <a:prstGeom prst="rect">
            <a:avLst/>
          </a:prstGeom>
          <a:solidFill>
            <a:schemeClr val="accent2">
              <a:lumMod val="75000"/>
            </a:schemeClr>
          </a:solidFill>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nSpc>
                <a:spcPct val="115000"/>
              </a:lnSpc>
              <a:spcBef>
                <a:spcPts val="0"/>
              </a:spcBef>
              <a:spcAft>
                <a:spcPts val="1000"/>
              </a:spcAft>
            </a:pPr>
            <a:endParaRPr lang="en-US" sz="1800" b="1" dirty="0" smtClean="0">
              <a:solidFill>
                <a:schemeClr val="accent2">
                  <a:lumMod val="50000"/>
                </a:schemeClr>
              </a:solidFill>
              <a:effectLst/>
              <a:latin typeface="Sylfaen"/>
              <a:ea typeface="Calibri"/>
              <a:cs typeface="Times New Roman"/>
            </a:endParaRPr>
          </a:p>
          <a:p>
            <a:pPr>
              <a:lnSpc>
                <a:spcPct val="115000"/>
              </a:lnSpc>
              <a:spcBef>
                <a:spcPts val="0"/>
              </a:spcBef>
              <a:spcAft>
                <a:spcPts val="1000"/>
              </a:spcAft>
            </a:pPr>
            <a:endParaRPr lang="en-US" sz="1800" b="1" dirty="0" smtClean="0">
              <a:solidFill>
                <a:schemeClr val="accent2">
                  <a:lumMod val="50000"/>
                </a:schemeClr>
              </a:solidFill>
              <a:effectLst/>
              <a:latin typeface="Sylfaen"/>
              <a:ea typeface="Calibri"/>
              <a:cs typeface="Times New Roman"/>
            </a:endParaRPr>
          </a:p>
          <a:p>
            <a:pPr>
              <a:lnSpc>
                <a:spcPct val="115000"/>
              </a:lnSpc>
              <a:spcBef>
                <a:spcPts val="0"/>
              </a:spcBef>
              <a:spcAft>
                <a:spcPts val="1000"/>
              </a:spcAft>
            </a:pPr>
            <a:r>
              <a:rPr lang="en-US" sz="2400" b="1" dirty="0" smtClean="0">
                <a:solidFill>
                  <a:schemeClr val="tx2">
                    <a:lumMod val="90000"/>
                  </a:schemeClr>
                </a:solidFill>
                <a:effectLst/>
                <a:latin typeface="Sylfaen"/>
                <a:ea typeface="Calibri"/>
                <a:cs typeface="Times New Roman"/>
              </a:rPr>
              <a:t>CUEBC</a:t>
            </a:r>
            <a:r>
              <a:rPr lang="en-US" sz="1800" dirty="0" smtClean="0">
                <a:solidFill>
                  <a:schemeClr val="tx2">
                    <a:lumMod val="90000"/>
                  </a:schemeClr>
                </a:solidFill>
                <a:effectLst/>
                <a:ea typeface="Calibri"/>
                <a:cs typeface="Times New Roman"/>
              </a:rPr>
              <a:t/>
            </a:r>
            <a:br>
              <a:rPr lang="en-US" sz="1800" dirty="0" smtClean="0">
                <a:solidFill>
                  <a:schemeClr val="tx2">
                    <a:lumMod val="90000"/>
                  </a:schemeClr>
                </a:solidFill>
                <a:effectLst/>
                <a:ea typeface="Calibri"/>
                <a:cs typeface="Times New Roman"/>
              </a:rPr>
            </a:br>
            <a:r>
              <a:rPr lang="en-US" sz="2000" b="1" dirty="0" smtClean="0">
                <a:solidFill>
                  <a:schemeClr val="tx2">
                    <a:lumMod val="90000"/>
                  </a:schemeClr>
                </a:solidFill>
                <a:effectLst/>
                <a:ea typeface="Calibri"/>
                <a:cs typeface="Times New Roman"/>
              </a:rPr>
              <a:t>THE  EUROPEAN  UNIVERSITY  CENTRE</a:t>
            </a:r>
            <a:r>
              <a:rPr lang="hy-AM" sz="2000" b="1" dirty="0" smtClean="0">
                <a:solidFill>
                  <a:schemeClr val="tx2">
                    <a:lumMod val="90000"/>
                  </a:schemeClr>
                </a:solidFill>
                <a:effectLst/>
                <a:ea typeface="Calibri"/>
                <a:cs typeface="Times New Roman"/>
              </a:rPr>
              <a:t/>
            </a:r>
            <a:br>
              <a:rPr lang="hy-AM" sz="2000" b="1" dirty="0" smtClean="0">
                <a:solidFill>
                  <a:schemeClr val="tx2">
                    <a:lumMod val="90000"/>
                  </a:schemeClr>
                </a:solidFill>
                <a:effectLst/>
                <a:ea typeface="Calibri"/>
                <a:cs typeface="Times New Roman"/>
              </a:rPr>
            </a:br>
            <a:r>
              <a:rPr lang="en-US" sz="2000" b="1" dirty="0" smtClean="0">
                <a:solidFill>
                  <a:schemeClr val="tx2">
                    <a:lumMod val="90000"/>
                  </a:schemeClr>
                </a:solidFill>
                <a:effectLst/>
                <a:ea typeface="Calibri"/>
                <a:cs typeface="Times New Roman"/>
              </a:rPr>
              <a:t>FOR  THE   CULTURAL  HERITAGE </a:t>
            </a:r>
            <a:r>
              <a:rPr lang="hy-AM" sz="1800" dirty="0" smtClean="0">
                <a:solidFill>
                  <a:schemeClr val="tx2">
                    <a:lumMod val="90000"/>
                  </a:schemeClr>
                </a:solidFill>
                <a:effectLst/>
                <a:ea typeface="Calibri"/>
                <a:cs typeface="Times New Roman"/>
              </a:rPr>
              <a:t/>
            </a:r>
            <a:br>
              <a:rPr lang="hy-AM" sz="1800" dirty="0" smtClean="0">
                <a:solidFill>
                  <a:schemeClr val="tx2">
                    <a:lumMod val="90000"/>
                  </a:schemeClr>
                </a:solidFill>
                <a:effectLst/>
                <a:ea typeface="Calibri"/>
                <a:cs typeface="Times New Roman"/>
              </a:rPr>
            </a:br>
            <a:r>
              <a:rPr lang="en-US" sz="2000" b="1" spc="0" dirty="0" smtClean="0">
                <a:ln>
                  <a:noFill/>
                </a:ln>
                <a:solidFill>
                  <a:schemeClr val="tx2">
                    <a:lumMod val="90000"/>
                  </a:schemeClr>
                </a:solidFill>
                <a:effectLst/>
                <a:latin typeface="Sylfaen"/>
                <a:ea typeface="Calibri"/>
                <a:cs typeface="Times New Roman"/>
              </a:rPr>
              <a:t>(</a:t>
            </a:r>
            <a:r>
              <a:rPr lang="en-US" sz="2000" b="1" dirty="0" smtClean="0">
                <a:solidFill>
                  <a:schemeClr val="tx2">
                    <a:lumMod val="90000"/>
                  </a:schemeClr>
                </a:solidFill>
                <a:effectLst/>
                <a:ea typeface="Calibri"/>
                <a:cs typeface="Times New Roman"/>
              </a:rPr>
              <a:t>RAVELLO</a:t>
            </a:r>
            <a:r>
              <a:rPr lang="en-US" sz="2000" b="1" spc="0" dirty="0" smtClean="0">
                <a:ln>
                  <a:noFill/>
                </a:ln>
                <a:solidFill>
                  <a:schemeClr val="tx2">
                    <a:lumMod val="90000"/>
                  </a:schemeClr>
                </a:solidFill>
                <a:effectLst/>
                <a:latin typeface="Sylfaen"/>
                <a:ea typeface="Calibri"/>
                <a:cs typeface="Times New Roman"/>
              </a:rPr>
              <a:t>, </a:t>
            </a:r>
            <a:r>
              <a:rPr lang="en-US" sz="2000" spc="0" dirty="0" smtClean="0">
                <a:ln>
                  <a:noFill/>
                </a:ln>
                <a:solidFill>
                  <a:schemeClr val="tx2">
                    <a:lumMod val="90000"/>
                  </a:schemeClr>
                </a:solidFill>
                <a:effectLst/>
                <a:latin typeface="Sylfaen"/>
                <a:ea typeface="Calibri"/>
                <a:cs typeface="Times New Roman"/>
              </a:rPr>
              <a:t> </a:t>
            </a:r>
            <a:r>
              <a:rPr lang="en-US" sz="2000" b="1" spc="0" dirty="0" smtClean="0">
                <a:ln>
                  <a:noFill/>
                </a:ln>
                <a:solidFill>
                  <a:schemeClr val="tx2">
                    <a:lumMod val="90000"/>
                  </a:schemeClr>
                </a:solidFill>
                <a:effectLst/>
                <a:ea typeface="Calibri"/>
                <a:cs typeface="Times New Roman"/>
              </a:rPr>
              <a:t>ITALY</a:t>
            </a:r>
            <a:r>
              <a:rPr lang="en-US" sz="2000" spc="0" dirty="0" smtClean="0">
                <a:ln>
                  <a:noFill/>
                </a:ln>
                <a:solidFill>
                  <a:schemeClr val="tx2">
                    <a:lumMod val="90000"/>
                  </a:schemeClr>
                </a:solidFill>
                <a:effectLst/>
                <a:latin typeface="Sylfaen"/>
                <a:ea typeface="Calibri"/>
                <a:cs typeface="Times New Roman"/>
              </a:rPr>
              <a:t>)</a:t>
            </a:r>
            <a:endParaRPr lang="hy-AM" sz="1800" dirty="0">
              <a:solidFill>
                <a:schemeClr val="tx2">
                  <a:lumMod val="90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39619"/>
            <a:ext cx="1600201" cy="106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2239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15421</TotalTime>
  <Words>6088</Words>
  <Application>Microsoft Office PowerPoint</Application>
  <PresentationFormat>On-screen Show (4:3)</PresentationFormat>
  <Paragraphs>453</Paragraphs>
  <Slides>62</Slides>
  <Notes>6</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Бумажная</vt:lpstr>
      <vt:lpstr>PowerPoint Presentation</vt:lpstr>
      <vt:lpstr>COORDINATOR   OF   THE    PROJECT : European   Interregional   Scientific   and   Educational   Centre on   Major   Risk   Management, Yerevan,  Armenia </vt:lpstr>
      <vt:lpstr> 1.  RESPONSIBILITY   AND  ACTIVE  PARTICIPATION  OF  EVERYONE  IN  PROTECTING  HIS/HER  TERRITORY</vt:lpstr>
      <vt:lpstr>RESPONSIBILITY  AND  ACTIVE  PARTICIPATION  OF  EVERYONE IN  PROTECTING  HIS/HER  TERRITORY (continuation)</vt:lpstr>
      <vt:lpstr>THE  KNOWLEDGE  OF  A  FEW  THAT  BECOMES  THE  KNOWLEDGE  OF  EVERYONE</vt:lpstr>
      <vt:lpstr>    AND  QUITE  ALWAYS  THE  MEDIA  NEWS  FROM  THE  PLACES  WHERE  DISASTROUS  EVENTS  HAVE  OCCURRED REPORT  THAT  </vt:lpstr>
      <vt:lpstr>AS A CONSEQUENCE,  IF THERE IS NO MEDIA COVERAGE </vt:lpstr>
      <vt:lpstr>THE  CREATIVE  INFORMATION  AND  ENGINEERING  TECHNOLOGIES  OF  THE SCHOOL  STUDENTS  (YOUNG  PEOPLE  IN GENERAL) AGAINST  DISASTERS</vt:lpstr>
      <vt:lpstr>ն </vt:lpstr>
      <vt:lpstr>LOCAL   KNOWLEDGE,  CREATIVE   INFORMATION   AND   ENGINEERING   TECHNOLOGIES   OF   THE   STUDENTS  AND   MASS   MEDIA      AGAINST   DISASTERS</vt:lpstr>
      <vt:lpstr>INTERACTION    BASED  ON  THE  TRANSFER OF  PROBLEMS,     EXCHANGE  OF  EXPERIENCES  AND  RESULTS</vt:lpstr>
      <vt:lpstr>“TUMO” Centres for Creative Technologies   and  the “ARMATH” engineering laboratories  UNIQUE  EDUCATIONAL  STRUCTURES  FOR   CREATIVE  INVOLVEMENT  OF  STUDENTS  (YOUNG  PEOPLE) IN  THE  PROTECTION  OF  HIS/HER  TERRITORY</vt:lpstr>
      <vt:lpstr>HIGHLY INNOVATIVE EDUCATIONAL METHODS APPLIED BY “TUMO” AND “ARMATH”,  AND  FUNCTIONING  OF THE PYT  Web  Pages    </vt:lpstr>
      <vt:lpstr> FLYING  VEHICLES  AND   GROUND – BASED  ROBOTS   ARE   THE  EFFECTIVE  MECHANISMS   FOR   DETECTING   AND   ELIMINATION   OF   HAZARDS  THREATENING  THEIR  TERRITORY </vt:lpstr>
      <vt:lpstr> RESULTS AND VALUABLE EXPERIENCE OF THE “PYT” PILOT PROJECT  ON THE EXAMPLE OF SELECTED PROVINCE  CAN BE SUCCESSFULLY IMPLEMENTED  IN ALL OTHER PROVINCES OF THE REPUBLIC. </vt:lpstr>
      <vt:lpstr>           THANKS TO THE CLOSE COOPERATION OF “TUMO” AND “ARMATH” STRUCTURES OF ARMENIA WITH THE STRUCTURES OF THE SAME NAME IN PARTNER-COUNTRIES,  THE  EXPERIENCE  OF  THE  “PYT”  PILOT  PROJECT  CAN  BE  TRANSFERRED  TO THE PARTNER-COUNTRIES, AS WELL AS TO THE OTHER CONCERNED COUNTRIES   </vt:lpstr>
      <vt:lpstr>THE “TUMO” CENTRE IN PARIS  was opened on October 15, 2019  ON THE INITIATIVE OF MAYOR OF PARIS  ANNE HIDALGO </vt:lpstr>
      <vt:lpstr>ARMENIAN  TECHNOLOGY  EDUCATION  MODEL  PRESENTED  BY  “ARMATH”  HAVE  ALREADY  BEEN  IMPLEMENTED  IN  THE  SCHOOLS  OF  DIFFERENT  COUNTRIES</vt:lpstr>
      <vt:lpstr> 2.  USEFUL   GUIDELINES     FOR  THE  CREATION  OF  THE    “PROTECT  YOUR  TERRITORY ”  (PYT)  Web  - pages</vt:lpstr>
      <vt:lpstr>                         USEFUL    GUIDELINES      FOR  THE  CREATION  OF  THE  “PROTECT  YOUR TERRITORY”  (PYT)  Web - pages</vt:lpstr>
      <vt:lpstr>• the  key  words  by  which  it  is  possible     to carry out a systematic research on the      disasters occurred;  • their presence in the media;  • the possible reports made by      citizens, associations or       institutions;  • the result of these reports;</vt:lpstr>
      <vt:lpstr>c)  ANALYSES  OF   THE  ACQUISITION   SYSTEMS  AND  TRANSFER  OF  REPORTS</vt:lpstr>
      <vt:lpstr>d)  SYSTEMATIZATION  OF  THE  DATA  COLLECTED   DURING   THE   STAGES   a),  b)   and   c)</vt:lpstr>
      <vt:lpstr>e)  CONTACTS  WITH  LOCAL  MEDIA </vt:lpstr>
      <vt:lpstr>f)  PRODUCTION  OF  THE  DRAFT  FORM </vt:lpstr>
      <vt:lpstr>g)  PRESENTATION  OF  THE  PYT  PAGE </vt:lpstr>
      <vt:lpstr>h)  PRESENTATION  FOLLOW  UP </vt:lpstr>
      <vt:lpstr>3.  THE  REPORT  FORM. </vt:lpstr>
      <vt:lpstr> 3.1  WHAT   TO  REPORT </vt:lpstr>
      <vt:lpstr>WHAT  TO  REPORT</vt:lpstr>
      <vt:lpstr>3.2  HOW  TO  REPORT  A  SITUATION  OF  RISK</vt:lpstr>
      <vt:lpstr>3.2  HOW  TO  REPORT  A  SITUATION  OF  RISK (continuation)</vt:lpstr>
      <vt:lpstr>3.3  WHO  SENDS  THE  REPORT  MESSAGE</vt:lpstr>
      <vt:lpstr>THE   REPORT  MESSAGE  OPTIONS </vt:lpstr>
      <vt:lpstr>3.4  FOLLOW  UP  THE  REPORT</vt:lpstr>
      <vt:lpstr>A PROCESSING PROCEDURE OF THE REPORT</vt:lpstr>
      <vt:lpstr>                        4.  THE  REPORT  FORM   USED  ON  THE  AMALFI  COST </vt:lpstr>
      <vt:lpstr>THE  REPORT  FORM </vt:lpstr>
      <vt:lpstr>   A)  THE  REPORTED  SITUATION</vt:lpstr>
      <vt:lpstr>A)  THE  REPORTED  SITUATION (continuation)</vt:lpstr>
      <vt:lpstr>  A)  THE  REPORTED  SITUATION (continuation)</vt:lpstr>
      <vt:lpstr>A)  THE  REPORTED  SITUATION (continuation)</vt:lpstr>
      <vt:lpstr>A)  THE  REPORTED  SITUATION (continuation)</vt:lpstr>
      <vt:lpstr>A)  THE  REPORTED  SITUATION (continuation) </vt:lpstr>
      <vt:lpstr>  B) THE  REPORTER  (author of  the  report  message)</vt:lpstr>
      <vt:lpstr>B) THE REPORTER  (author  of  the  report  message) (continuation)</vt:lpstr>
      <vt:lpstr>5.  BRIEF  CONTENT   OF  "PROTECT  YOUR  TERRITORY“  REGIONAL  WEB  PAGE</vt:lpstr>
      <vt:lpstr>  BRIEF  CONTENT   OF  "PROTECT  YOUR  TERRITORY“  REGIONAL  WEB  PAGE</vt:lpstr>
      <vt:lpstr>6.  THE  MOST  IMPORTANT  DOCUMENTS  THAT  SHOULD  BE  DEVELOPED AND  TASKS  TO  BE  SOLVED  FOR  THE  CREATION  AND  REGULAR  FUNCTIONING  OF “Protect Your Territory” (PYT)   REGIONAL  Web  pages  (sites)</vt:lpstr>
      <vt:lpstr>“GUIDELINES  FOR CREATING  A  “PROTECT  YOUR  TERRITORY”     (PYT)  WEB  PAGE  (SITE)”  (LOCAL  KNOWLEDGE, CREATIVE  INFORMATION  AND  ENGINEERING  TECHNOLOGIES   OF  THE STUDENTS  AND  MASS  MEDIA  AGAINST  DISASTERS)  </vt:lpstr>
      <vt:lpstr>“TECHNICAL TASK FOR THE DEVELOPMENT OF  THE “PROTECT  YOUR  TERRITORY” UNIVERSAL REGIONAL PYT WEB-PAGE  (THE CASE OF ARMENIA)”</vt:lpstr>
      <vt:lpstr>“BRIEF  JUSTIFICATION OF  THE  NEED  FOR  CREATION   AND  REGULAR  FUNCTIONING  OF  THE  "PROTECT  YOUR  TERRITORY"   REGIONAL  Web-pages  (sites)  (the case of Armenia)</vt:lpstr>
      <vt:lpstr>ADDITIONAL DOCUMENTS AIMED AT  STRENGTHENING  THE  MOTIVATION   AND  CONCRETIZING  THE  ACTIONS OF  THE  MAIN  PLAYERS  OF  THE  PYT  PROJECT. </vt:lpstr>
      <vt:lpstr>THE  BEST  MOTIVATION   FOR   INVOLVING    SCHOOLS  AND  THE  LOCAL   POPULATION                             IN  THE  IMPLEMENTATION  OF  THE  PYT  PROJECT) NG schools</vt:lpstr>
      <vt:lpstr>TO  ENCOURAGE  LOCAL  MEDIA    TO  USE  THE  PYT  WEB  PAGE     IN  THE  MOST  EFFECTIVE  WAY</vt:lpstr>
      <vt:lpstr> SPECIAL TESTS  FOR  SCHOOL  ADMINISTRATION,  TEACHERS,  STUDENTS  AND  THEIR  PARENTS,  AIMED AT ASSESSING THE SAFETY OF SCHOOLS  AND  OTHER  EDUCATIONAL INSTITUTIONS</vt:lpstr>
      <vt:lpstr>INITIAL  ACTIONS  OF  THE  LOCAL  POPULATION  AT  THE  PLACE  OF  RESIDENCE </vt:lpstr>
      <vt:lpstr>STRENGTHENING  COMMUNICATION  AND  INFORMATION  INTERACTION BETWEEN   THE  AUTHORITIES,   MEDIA   AND  CITIZENS  IN  EMERGENCIES</vt:lpstr>
      <vt:lpstr>BY  SUMMERING  UP,  LET’S   NOTE  ONCE  AGAIN  THAT </vt:lpstr>
      <vt:lpstr> HERE  IT  SEEMS  EXPEDIENT  TO  MENTION  ONCE  MORE THAT</vt:lpstr>
      <vt:lpstr>THE PYT PAGE ALSO CONTAINS COGNITIVE INFORMATION                ABOUT THE  TERRITORY AND PEOPLE,  EFFECTIVE STEPS                                                                     INCREASING THE ATTRACTIVENESS OF THE TERRITORY FOR LIVING,   EFFECTIVE  APPLICATION  OF  FORSES  AND  MEANS,                                                               AND  TOURISM  DEVELOPMENT</vt:lpstr>
      <vt:lpstr>A FULL TURNOVER OF THE MESSAGES’ MOVEMENT                                       received from the Citizens (Correspondents) on the protection of their territory:</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Ыказания по Создание веб страЗащити свою территорию</dc:title>
  <dc:creator>HP</dc:creator>
  <cp:lastModifiedBy>User</cp:lastModifiedBy>
  <cp:revision>1193</cp:revision>
  <cp:lastPrinted>2021-01-24T11:48:40Z</cp:lastPrinted>
  <dcterms:created xsi:type="dcterms:W3CDTF">2020-08-05T17:04:15Z</dcterms:created>
  <dcterms:modified xsi:type="dcterms:W3CDTF">2023-12-10T17:31:58Z</dcterms:modified>
</cp:coreProperties>
</file>