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4"/>
  </p:notesMasterIdLst>
  <p:sldIdLst>
    <p:sldId id="256" r:id="rId2"/>
    <p:sldId id="342" r:id="rId3"/>
    <p:sldId id="345" r:id="rId4"/>
    <p:sldId id="346" r:id="rId5"/>
    <p:sldId id="300" r:id="rId6"/>
    <p:sldId id="301" r:id="rId7"/>
    <p:sldId id="347" r:id="rId8"/>
    <p:sldId id="348" r:id="rId9"/>
    <p:sldId id="302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16" r:id="rId20"/>
    <p:sldId id="304" r:id="rId21"/>
    <p:sldId id="360" r:id="rId22"/>
    <p:sldId id="308" r:id="rId23"/>
    <p:sldId id="317" r:id="rId24"/>
    <p:sldId id="309" r:id="rId25"/>
    <p:sldId id="311" r:id="rId26"/>
    <p:sldId id="314" r:id="rId27"/>
    <p:sldId id="315" r:id="rId28"/>
    <p:sldId id="319" r:id="rId29"/>
    <p:sldId id="320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58" r:id="rId39"/>
    <p:sldId id="332" r:id="rId40"/>
    <p:sldId id="333" r:id="rId41"/>
    <p:sldId id="334" r:id="rId42"/>
    <p:sldId id="335" r:id="rId43"/>
    <p:sldId id="336" r:id="rId44"/>
    <p:sldId id="337" r:id="rId45"/>
    <p:sldId id="339" r:id="rId46"/>
    <p:sldId id="34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5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4" autoAdjust="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8791B-EB88-40D3-89F7-009638C975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45EA49-F33F-4999-A175-1179965838E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 smtClean="0">
            <a:solidFill>
              <a:sysClr val="windowText" lastClr="000000"/>
            </a:solidFill>
            <a:latin typeface="Cambria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err="1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Corres</a:t>
          </a:r>
          <a:r>
            <a:rPr lang="en-US" sz="2000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- </a:t>
          </a:r>
          <a:r>
            <a:rPr lang="en-US" sz="2000" b="1" dirty="0" err="1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pondent</a:t>
          </a:r>
          <a:endParaRPr lang="en-US" sz="2000" b="1" dirty="0" smtClean="0">
            <a:latin typeface="+mj-lt"/>
            <a:ea typeface="Calibri"/>
            <a:cs typeface="Times New Roman"/>
          </a:endParaRPr>
        </a:p>
        <a:p>
          <a:pPr defTabSz="1022350"/>
          <a:endParaRPr lang="en-US" dirty="0"/>
        </a:p>
      </dgm:t>
    </dgm:pt>
    <dgm:pt modelId="{19C371EC-303C-4439-BCF7-396B2E1EB974}" type="parTrans" cxnId="{B35B64B1-BC1F-4306-A4EC-066303CBD2EA}">
      <dgm:prSet/>
      <dgm:spPr/>
      <dgm:t>
        <a:bodyPr/>
        <a:lstStyle/>
        <a:p>
          <a:endParaRPr lang="en-US"/>
        </a:p>
      </dgm:t>
    </dgm:pt>
    <dgm:pt modelId="{FFACF249-C923-4381-B57D-02878AA05487}" type="sibTrans" cxnId="{B35B64B1-BC1F-4306-A4EC-066303CBD2EA}">
      <dgm:prSet/>
      <dgm:spPr/>
      <dgm:t>
        <a:bodyPr/>
        <a:lstStyle/>
        <a:p>
          <a:endParaRPr lang="en-US"/>
        </a:p>
      </dgm:t>
    </dgm:pt>
    <dgm:pt modelId="{C1EFE819-524D-4AF3-A4A8-D42FEAB3152A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solidFill>
              <a:sysClr val="windowText" lastClr="000000"/>
            </a:solidFill>
            <a:latin typeface="Cambria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solidFill>
              <a:sysClr val="windowText" lastClr="000000"/>
            </a:solidFill>
            <a:latin typeface="Cambria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solidFill>
              <a:sysClr val="windowText" lastClr="000000"/>
            </a:solidFill>
            <a:latin typeface="Cambria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PYT page operator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rgbClr val="C00000"/>
              </a:solidFill>
              <a:latin typeface="+mj-lt"/>
              <a:ea typeface="+mn-ea"/>
              <a:cs typeface="+mn-cs"/>
            </a:rPr>
            <a:t>Regional Emergency  Service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latin typeface="Calibri"/>
            <a:ea typeface="Calibri"/>
            <a:cs typeface="Times New Roman"/>
          </a:endParaRPr>
        </a:p>
        <a:p>
          <a:pPr defTabSz="1022350"/>
          <a:endParaRPr lang="en-US" dirty="0"/>
        </a:p>
      </dgm:t>
    </dgm:pt>
    <dgm:pt modelId="{E888661A-B6B9-4A1F-B43E-83773D852A0C}" type="parTrans" cxnId="{9D6279A5-ED23-4649-8679-62680954B796}">
      <dgm:prSet/>
      <dgm:spPr/>
      <dgm:t>
        <a:bodyPr/>
        <a:lstStyle/>
        <a:p>
          <a:endParaRPr lang="en-US"/>
        </a:p>
      </dgm:t>
    </dgm:pt>
    <dgm:pt modelId="{B41264FD-ACDF-4363-9F08-3833816216CA}" type="sibTrans" cxnId="{9D6279A5-ED23-4649-8679-62680954B796}">
      <dgm:prSet/>
      <dgm:spPr/>
      <dgm:t>
        <a:bodyPr/>
        <a:lstStyle/>
        <a:p>
          <a:endParaRPr lang="en-US"/>
        </a:p>
      </dgm:t>
    </dgm:pt>
    <dgm:pt modelId="{D870E34B-7DB9-4D3D-BE19-FDF6A62C8D0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tx1"/>
              </a:solidFill>
              <a:latin typeface="Cambria"/>
              <a:ea typeface="+mn-ea"/>
              <a:cs typeface="+mn-cs"/>
            </a:rPr>
            <a:t>MEDIA </a:t>
          </a:r>
          <a:endParaRPr lang="en-US" sz="2000" dirty="0">
            <a:solidFill>
              <a:schemeClr val="tx1"/>
            </a:solidFill>
          </a:endParaRPr>
        </a:p>
      </dgm:t>
    </dgm:pt>
    <dgm:pt modelId="{91EC548D-7EED-4F98-831A-51800EDA8FEC}" type="parTrans" cxnId="{F6365626-F0A0-4A32-9526-7D47A334AB94}">
      <dgm:prSet/>
      <dgm:spPr/>
      <dgm:t>
        <a:bodyPr/>
        <a:lstStyle/>
        <a:p>
          <a:endParaRPr lang="en-US"/>
        </a:p>
      </dgm:t>
    </dgm:pt>
    <dgm:pt modelId="{49CDFB8F-34E3-4621-BCD1-C7769E32CE90}" type="sibTrans" cxnId="{F6365626-F0A0-4A32-9526-7D47A334AB94}">
      <dgm:prSet/>
      <dgm:spPr/>
      <dgm:t>
        <a:bodyPr/>
        <a:lstStyle/>
        <a:p>
          <a:endParaRPr lang="en-US"/>
        </a:p>
      </dgm:t>
    </dgm:pt>
    <dgm:pt modelId="{8AF61A48-EFA2-4CE0-81D7-DE7C2318D04B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Cambria"/>
              <a:ea typeface="+mn-ea"/>
              <a:cs typeface="+mn-cs"/>
            </a:rPr>
            <a:t>Reply                 to  the </a:t>
          </a:r>
          <a:r>
            <a:rPr lang="en-US" sz="1800" b="1" dirty="0" err="1" smtClean="0">
              <a:solidFill>
                <a:srgbClr val="C00000"/>
              </a:solidFill>
              <a:latin typeface="Cambria"/>
              <a:ea typeface="+mn-ea"/>
              <a:cs typeface="+mn-cs"/>
            </a:rPr>
            <a:t>correspon</a:t>
          </a:r>
          <a:endParaRPr lang="en-US" sz="1800" b="1" dirty="0" smtClean="0">
            <a:solidFill>
              <a:srgbClr val="C00000"/>
            </a:solidFill>
            <a:latin typeface="Cambria"/>
            <a:ea typeface="+mn-ea"/>
            <a:cs typeface="+mn-cs"/>
          </a:endParaRPr>
        </a:p>
        <a:p>
          <a:r>
            <a:rPr lang="en-US" sz="1800" b="1" dirty="0" smtClean="0">
              <a:solidFill>
                <a:srgbClr val="C00000"/>
              </a:solidFill>
              <a:latin typeface="Cambria"/>
              <a:ea typeface="+mn-ea"/>
              <a:cs typeface="+mn-cs"/>
            </a:rPr>
            <a:t>dent </a:t>
          </a:r>
          <a:endParaRPr lang="en-US" sz="1800" b="1" dirty="0">
            <a:solidFill>
              <a:srgbClr val="C00000"/>
            </a:solidFill>
          </a:endParaRPr>
        </a:p>
      </dgm:t>
    </dgm:pt>
    <dgm:pt modelId="{ADD31F16-BE53-4E67-9DA9-91A4C164E016}" type="parTrans" cxnId="{E077CF79-C903-4AEF-A144-38059A20F01C}">
      <dgm:prSet/>
      <dgm:spPr/>
      <dgm:t>
        <a:bodyPr/>
        <a:lstStyle/>
        <a:p>
          <a:endParaRPr lang="en-US"/>
        </a:p>
      </dgm:t>
    </dgm:pt>
    <dgm:pt modelId="{1C236F4B-4ED5-46DF-9867-7C17CBF58B6E}" type="sibTrans" cxnId="{E077CF79-C903-4AEF-A144-38059A20F01C}">
      <dgm:prSet/>
      <dgm:spPr/>
      <dgm:t>
        <a:bodyPr/>
        <a:lstStyle/>
        <a:p>
          <a:endParaRPr lang="en-US"/>
        </a:p>
      </dgm:t>
    </dgm:pt>
    <dgm:pt modelId="{D126BEA7-0CD6-49AE-B2EE-631685CC17F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ysClr val="windowText" lastClr="000000"/>
              </a:solidFill>
              <a:latin typeface="Cambria"/>
              <a:ea typeface="+mn-ea"/>
              <a:cs typeface="+mn-cs"/>
            </a:rPr>
            <a:t>Following actions </a:t>
          </a:r>
          <a:r>
            <a:rPr lang="en-US" sz="1800" b="1" dirty="0" smtClean="0"/>
            <a:t> </a:t>
          </a:r>
          <a:endParaRPr lang="en-US" sz="1800" b="1" dirty="0"/>
        </a:p>
      </dgm:t>
    </dgm:pt>
    <dgm:pt modelId="{B41FDDBA-8504-4406-AFC7-224B40A6FAFB}" type="sibTrans" cxnId="{FC714B30-BFA3-450E-ACC5-A2B7D5F70A4E}">
      <dgm:prSet/>
      <dgm:spPr/>
      <dgm:t>
        <a:bodyPr/>
        <a:lstStyle/>
        <a:p>
          <a:endParaRPr lang="en-US"/>
        </a:p>
      </dgm:t>
    </dgm:pt>
    <dgm:pt modelId="{09BFE1ED-E1D5-413A-9DB0-8201BD365B6B}" type="parTrans" cxnId="{FC714B30-BFA3-450E-ACC5-A2B7D5F70A4E}">
      <dgm:prSet/>
      <dgm:spPr/>
      <dgm:t>
        <a:bodyPr/>
        <a:lstStyle/>
        <a:p>
          <a:endParaRPr lang="en-US"/>
        </a:p>
      </dgm:t>
    </dgm:pt>
    <dgm:pt modelId="{F8FD1677-C9A4-441A-A5E2-508F21DCA82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mbria"/>
              <a:ea typeface="+mn-ea"/>
              <a:cs typeface="+mn-cs"/>
            </a:rPr>
            <a:t>Competent management authorities </a:t>
          </a:r>
          <a:endParaRPr lang="en-US" sz="1600" b="1" dirty="0">
            <a:solidFill>
              <a:schemeClr val="tx1"/>
            </a:solidFill>
          </a:endParaRPr>
        </a:p>
      </dgm:t>
    </dgm:pt>
    <dgm:pt modelId="{BDC85B58-C4B3-4D32-8CCF-9DD03C03E4C9}" type="sibTrans" cxnId="{230ADC9E-EF1F-4147-B4F9-90ED2E51870C}">
      <dgm:prSet/>
      <dgm:spPr/>
      <dgm:t>
        <a:bodyPr/>
        <a:lstStyle/>
        <a:p>
          <a:endParaRPr lang="en-US"/>
        </a:p>
      </dgm:t>
    </dgm:pt>
    <dgm:pt modelId="{4092DBF0-E2E3-4958-BDCE-7063C1591347}" type="parTrans" cxnId="{230ADC9E-EF1F-4147-B4F9-90ED2E51870C}">
      <dgm:prSet/>
      <dgm:spPr/>
      <dgm:t>
        <a:bodyPr/>
        <a:lstStyle/>
        <a:p>
          <a:endParaRPr lang="en-US"/>
        </a:p>
      </dgm:t>
    </dgm:pt>
    <dgm:pt modelId="{407F575C-42DD-40DF-945B-5FE6E14B9A06}" type="pres">
      <dgm:prSet presAssocID="{76D8791B-EB88-40D3-89F7-009638C975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A7422-98CE-4C1A-8D70-7CA279139778}" type="pres">
      <dgm:prSet presAssocID="{5045EA49-F33F-4999-A175-1179965838EA}" presName="node" presStyleLbl="node1" presStyleIdx="0" presStyleCnt="6" custScaleX="117726" custScaleY="109346" custRadScaleRad="100071" custRadScaleInc="2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7DD86-0759-45EE-80AC-6AF3D3952110}" type="pres">
      <dgm:prSet presAssocID="{FFACF249-C923-4381-B57D-02878AA0548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547C5D5-BBAA-47A1-A7C6-D75CAF1E007E}" type="pres">
      <dgm:prSet presAssocID="{FFACF249-C923-4381-B57D-02878AA0548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7B8D3CA-1ACE-4880-952C-0E85CBF5110B}" type="pres">
      <dgm:prSet presAssocID="{C1EFE819-524D-4AF3-A4A8-D42FEAB3152A}" presName="node" presStyleLbl="node1" presStyleIdx="1" presStyleCnt="6" custScaleX="120383" custScaleY="110111" custRadScaleRad="101335" custRadScaleInc="6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BCE01-0BBE-4324-919B-22011DB37425}" type="pres">
      <dgm:prSet presAssocID="{B41264FD-ACDF-4363-9F08-3833816216C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BFBC55A-0E57-491D-B626-400980BB610C}" type="pres">
      <dgm:prSet presAssocID="{B41264FD-ACDF-4363-9F08-3833816216C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F7EC543-60B2-428E-A3A9-E519925FCE2C}" type="pres">
      <dgm:prSet presAssocID="{F8FD1677-C9A4-441A-A5E2-508F21DCA824}" presName="node" presStyleLbl="node1" presStyleIdx="2" presStyleCnt="6" custScaleX="134578" custScaleY="128352" custRadScaleRad="104620" custRadScaleInc="4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4935E-B289-44BE-B189-B851673F2078}" type="pres">
      <dgm:prSet presAssocID="{BDC85B58-C4B3-4D32-8CCF-9DD03C03E4C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D6A2A70-67EE-4A36-B99B-DA549A5C466B}" type="pres">
      <dgm:prSet presAssocID="{BDC85B58-C4B3-4D32-8CCF-9DD03C03E4C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8221420-39D0-432E-BD6A-D3815B76A3F6}" type="pres">
      <dgm:prSet presAssocID="{D870E34B-7DB9-4D3D-BE19-FDF6A62C8D03}" presName="node" presStyleLbl="node1" presStyleIdx="3" presStyleCnt="6" custScaleX="120476" custScaleY="109120" custRadScaleRad="99282" custRadScaleInc="-1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BF0FC-7A30-49AC-A57D-CD0EE116A81E}" type="pres">
      <dgm:prSet presAssocID="{49CDFB8F-34E3-4621-BCD1-C7769E32CE9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430F2BF-B274-4C84-B236-034D99B6881B}" type="pres">
      <dgm:prSet presAssocID="{49CDFB8F-34E3-4621-BCD1-C7769E32CE9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3AADB93-7EF9-4824-9D80-FF44ECD17485}" type="pres">
      <dgm:prSet presAssocID="{D126BEA7-0CD6-49AE-B2EE-631685CC17F4}" presName="node" presStyleLbl="node1" presStyleIdx="4" presStyleCnt="6" custScaleX="116677" custScaleY="110111" custRadScaleRad="102644" custRadScaleInc="-2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924D-9D6D-4BAA-9557-F69285141B39}" type="pres">
      <dgm:prSet presAssocID="{B41FDDBA-8504-4406-AFC7-224B40A6FAF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B2751E2-55DD-4DD3-BB5C-DC190CF2E1EC}" type="pres">
      <dgm:prSet presAssocID="{B41FDDBA-8504-4406-AFC7-224B40A6FAF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89CC07C-88C2-453D-8D35-EB60965B610F}" type="pres">
      <dgm:prSet presAssocID="{8AF61A48-EFA2-4CE0-81D7-DE7C2318D04B}" presName="node" presStyleLbl="node1" presStyleIdx="5" presStyleCnt="6" custScaleX="120427" custScaleY="113401" custRadScaleRad="96161" custRadScaleInc="-3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182CA-613F-4F64-9C8C-6975E3DC5B8E}" type="pres">
      <dgm:prSet presAssocID="{1C236F4B-4ED5-46DF-9867-7C17CBF58B6E}" presName="sibTrans" presStyleLbl="sibTrans2D1" presStyleIdx="5" presStyleCnt="6"/>
      <dgm:spPr/>
      <dgm:t>
        <a:bodyPr/>
        <a:lstStyle/>
        <a:p>
          <a:endParaRPr lang="en-US"/>
        </a:p>
      </dgm:t>
    </dgm:pt>
    <dgm:pt modelId="{665B1232-2AB8-44F5-9BF4-043763D421EB}" type="pres">
      <dgm:prSet presAssocID="{1C236F4B-4ED5-46DF-9867-7C17CBF58B6E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7A7DF2BB-9591-4A50-B8BA-E6240514ABA2}" type="presOf" srcId="{B41264FD-ACDF-4363-9F08-3833816216CA}" destId="{8BFBC55A-0E57-491D-B626-400980BB610C}" srcOrd="1" destOrd="0" presId="urn:microsoft.com/office/officeart/2005/8/layout/cycle2"/>
    <dgm:cxn modelId="{8B965F68-DC0C-4F1E-A19D-72C09CE9CC4C}" type="presOf" srcId="{D870E34B-7DB9-4D3D-BE19-FDF6A62C8D03}" destId="{08221420-39D0-432E-BD6A-D3815B76A3F6}" srcOrd="0" destOrd="0" presId="urn:microsoft.com/office/officeart/2005/8/layout/cycle2"/>
    <dgm:cxn modelId="{C7BE3F3C-7426-4511-9B8F-D9E45900B72E}" type="presOf" srcId="{C1EFE819-524D-4AF3-A4A8-D42FEAB3152A}" destId="{A7B8D3CA-1ACE-4880-952C-0E85CBF5110B}" srcOrd="0" destOrd="0" presId="urn:microsoft.com/office/officeart/2005/8/layout/cycle2"/>
    <dgm:cxn modelId="{9D6279A5-ED23-4649-8679-62680954B796}" srcId="{76D8791B-EB88-40D3-89F7-009638C975F2}" destId="{C1EFE819-524D-4AF3-A4A8-D42FEAB3152A}" srcOrd="1" destOrd="0" parTransId="{E888661A-B6B9-4A1F-B43E-83773D852A0C}" sibTransId="{B41264FD-ACDF-4363-9F08-3833816216CA}"/>
    <dgm:cxn modelId="{F6365626-F0A0-4A32-9526-7D47A334AB94}" srcId="{76D8791B-EB88-40D3-89F7-009638C975F2}" destId="{D870E34B-7DB9-4D3D-BE19-FDF6A62C8D03}" srcOrd="3" destOrd="0" parTransId="{91EC548D-7EED-4F98-831A-51800EDA8FEC}" sibTransId="{49CDFB8F-34E3-4621-BCD1-C7769E32CE90}"/>
    <dgm:cxn modelId="{E846D044-91D9-486B-B2F3-2B7863808877}" type="presOf" srcId="{BDC85B58-C4B3-4D32-8CCF-9DD03C03E4C9}" destId="{1D6A2A70-67EE-4A36-B99B-DA549A5C466B}" srcOrd="1" destOrd="0" presId="urn:microsoft.com/office/officeart/2005/8/layout/cycle2"/>
    <dgm:cxn modelId="{FC714B30-BFA3-450E-ACC5-A2B7D5F70A4E}" srcId="{76D8791B-EB88-40D3-89F7-009638C975F2}" destId="{D126BEA7-0CD6-49AE-B2EE-631685CC17F4}" srcOrd="4" destOrd="0" parTransId="{09BFE1ED-E1D5-413A-9DB0-8201BD365B6B}" sibTransId="{B41FDDBA-8504-4406-AFC7-224B40A6FAFB}"/>
    <dgm:cxn modelId="{54A957B5-63A9-439D-A228-27624D8B4261}" type="presOf" srcId="{FFACF249-C923-4381-B57D-02878AA05487}" destId="{3FF7DD86-0759-45EE-80AC-6AF3D3952110}" srcOrd="0" destOrd="0" presId="urn:microsoft.com/office/officeart/2005/8/layout/cycle2"/>
    <dgm:cxn modelId="{04D9921B-F539-485D-9BEA-4FF1180F1D2F}" type="presOf" srcId="{FFACF249-C923-4381-B57D-02878AA05487}" destId="{5547C5D5-BBAA-47A1-A7C6-D75CAF1E007E}" srcOrd="1" destOrd="0" presId="urn:microsoft.com/office/officeart/2005/8/layout/cycle2"/>
    <dgm:cxn modelId="{FC724FB6-EE31-4F01-B6A1-E457A0797F6F}" type="presOf" srcId="{B41FDDBA-8504-4406-AFC7-224B40A6FAFB}" destId="{CB2751E2-55DD-4DD3-BB5C-DC190CF2E1EC}" srcOrd="1" destOrd="0" presId="urn:microsoft.com/office/officeart/2005/8/layout/cycle2"/>
    <dgm:cxn modelId="{5ED020AC-529E-4C75-91FE-CB6286207274}" type="presOf" srcId="{49CDFB8F-34E3-4621-BCD1-C7769E32CE90}" destId="{8430F2BF-B274-4C84-B236-034D99B6881B}" srcOrd="1" destOrd="0" presId="urn:microsoft.com/office/officeart/2005/8/layout/cycle2"/>
    <dgm:cxn modelId="{D5D7D2FE-F528-4A83-87BF-C354CB53F6F9}" type="presOf" srcId="{F8FD1677-C9A4-441A-A5E2-508F21DCA824}" destId="{0F7EC543-60B2-428E-A3A9-E519925FCE2C}" srcOrd="0" destOrd="0" presId="urn:microsoft.com/office/officeart/2005/8/layout/cycle2"/>
    <dgm:cxn modelId="{B1F50BB4-E675-474F-A025-973B0136F704}" type="presOf" srcId="{BDC85B58-C4B3-4D32-8CCF-9DD03C03E4C9}" destId="{9434935E-B289-44BE-B189-B851673F2078}" srcOrd="0" destOrd="0" presId="urn:microsoft.com/office/officeart/2005/8/layout/cycle2"/>
    <dgm:cxn modelId="{E077CF79-C903-4AEF-A144-38059A20F01C}" srcId="{76D8791B-EB88-40D3-89F7-009638C975F2}" destId="{8AF61A48-EFA2-4CE0-81D7-DE7C2318D04B}" srcOrd="5" destOrd="0" parTransId="{ADD31F16-BE53-4E67-9DA9-91A4C164E016}" sibTransId="{1C236F4B-4ED5-46DF-9867-7C17CBF58B6E}"/>
    <dgm:cxn modelId="{B35B64B1-BC1F-4306-A4EC-066303CBD2EA}" srcId="{76D8791B-EB88-40D3-89F7-009638C975F2}" destId="{5045EA49-F33F-4999-A175-1179965838EA}" srcOrd="0" destOrd="0" parTransId="{19C371EC-303C-4439-BCF7-396B2E1EB974}" sibTransId="{FFACF249-C923-4381-B57D-02878AA05487}"/>
    <dgm:cxn modelId="{4AD23F24-FCB6-4AE8-B0CE-BD3A7845C621}" type="presOf" srcId="{B41264FD-ACDF-4363-9F08-3833816216CA}" destId="{151BCE01-0BBE-4324-919B-22011DB37425}" srcOrd="0" destOrd="0" presId="urn:microsoft.com/office/officeart/2005/8/layout/cycle2"/>
    <dgm:cxn modelId="{65EBCB2D-27CF-46BE-AFB2-2B807994C96E}" type="presOf" srcId="{B41FDDBA-8504-4406-AFC7-224B40A6FAFB}" destId="{7D4A924D-9D6D-4BAA-9557-F69285141B39}" srcOrd="0" destOrd="0" presId="urn:microsoft.com/office/officeart/2005/8/layout/cycle2"/>
    <dgm:cxn modelId="{5CB19D72-4F1C-470A-A2ED-0720D2B13488}" type="presOf" srcId="{76D8791B-EB88-40D3-89F7-009638C975F2}" destId="{407F575C-42DD-40DF-945B-5FE6E14B9A06}" srcOrd="0" destOrd="0" presId="urn:microsoft.com/office/officeart/2005/8/layout/cycle2"/>
    <dgm:cxn modelId="{C25CE074-6F8D-45EE-AF1F-7CB79EE8DE56}" type="presOf" srcId="{49CDFB8F-34E3-4621-BCD1-C7769E32CE90}" destId="{5D0BF0FC-7A30-49AC-A57D-CD0EE116A81E}" srcOrd="0" destOrd="0" presId="urn:microsoft.com/office/officeart/2005/8/layout/cycle2"/>
    <dgm:cxn modelId="{EBE88504-5ED0-4A84-8C20-005B5DE7BDDD}" type="presOf" srcId="{5045EA49-F33F-4999-A175-1179965838EA}" destId="{E59A7422-98CE-4C1A-8D70-7CA279139778}" srcOrd="0" destOrd="0" presId="urn:microsoft.com/office/officeart/2005/8/layout/cycle2"/>
    <dgm:cxn modelId="{94B67E35-72DC-46DD-9AA2-01C5EEFF645E}" type="presOf" srcId="{D126BEA7-0CD6-49AE-B2EE-631685CC17F4}" destId="{13AADB93-7EF9-4824-9D80-FF44ECD17485}" srcOrd="0" destOrd="0" presId="urn:microsoft.com/office/officeart/2005/8/layout/cycle2"/>
    <dgm:cxn modelId="{230ADC9E-EF1F-4147-B4F9-90ED2E51870C}" srcId="{76D8791B-EB88-40D3-89F7-009638C975F2}" destId="{F8FD1677-C9A4-441A-A5E2-508F21DCA824}" srcOrd="2" destOrd="0" parTransId="{4092DBF0-E2E3-4958-BDCE-7063C1591347}" sibTransId="{BDC85B58-C4B3-4D32-8CCF-9DD03C03E4C9}"/>
    <dgm:cxn modelId="{BDD2F9B1-371C-4202-A5D5-6AE0DDA9284C}" type="presOf" srcId="{1C236F4B-4ED5-46DF-9867-7C17CBF58B6E}" destId="{B9E182CA-613F-4F64-9C8C-6975E3DC5B8E}" srcOrd="0" destOrd="0" presId="urn:microsoft.com/office/officeart/2005/8/layout/cycle2"/>
    <dgm:cxn modelId="{E06FAD65-F3BF-438F-A3E7-F6A948F93C00}" type="presOf" srcId="{1C236F4B-4ED5-46DF-9867-7C17CBF58B6E}" destId="{665B1232-2AB8-44F5-9BF4-043763D421EB}" srcOrd="1" destOrd="0" presId="urn:microsoft.com/office/officeart/2005/8/layout/cycle2"/>
    <dgm:cxn modelId="{45BD9053-B392-482E-A817-7AC84E8ED99D}" type="presOf" srcId="{8AF61A48-EFA2-4CE0-81D7-DE7C2318D04B}" destId="{489CC07C-88C2-453D-8D35-EB60965B610F}" srcOrd="0" destOrd="0" presId="urn:microsoft.com/office/officeart/2005/8/layout/cycle2"/>
    <dgm:cxn modelId="{B7AB4502-7B21-4D46-9DFF-FE9073917934}" type="presParOf" srcId="{407F575C-42DD-40DF-945B-5FE6E14B9A06}" destId="{E59A7422-98CE-4C1A-8D70-7CA279139778}" srcOrd="0" destOrd="0" presId="urn:microsoft.com/office/officeart/2005/8/layout/cycle2"/>
    <dgm:cxn modelId="{04CD4BD0-A3BC-4DEE-99E1-B0CAF92D44F9}" type="presParOf" srcId="{407F575C-42DD-40DF-945B-5FE6E14B9A06}" destId="{3FF7DD86-0759-45EE-80AC-6AF3D3952110}" srcOrd="1" destOrd="0" presId="urn:microsoft.com/office/officeart/2005/8/layout/cycle2"/>
    <dgm:cxn modelId="{C006C7AB-FC4E-4835-BC7A-B6732AE489F9}" type="presParOf" srcId="{3FF7DD86-0759-45EE-80AC-6AF3D3952110}" destId="{5547C5D5-BBAA-47A1-A7C6-D75CAF1E007E}" srcOrd="0" destOrd="0" presId="urn:microsoft.com/office/officeart/2005/8/layout/cycle2"/>
    <dgm:cxn modelId="{944DBA3C-AEE3-46A9-B9BE-35958F5EEA8F}" type="presParOf" srcId="{407F575C-42DD-40DF-945B-5FE6E14B9A06}" destId="{A7B8D3CA-1ACE-4880-952C-0E85CBF5110B}" srcOrd="2" destOrd="0" presId="urn:microsoft.com/office/officeart/2005/8/layout/cycle2"/>
    <dgm:cxn modelId="{CB776A02-3EF0-480D-AE7B-A8A5C50F2D93}" type="presParOf" srcId="{407F575C-42DD-40DF-945B-5FE6E14B9A06}" destId="{151BCE01-0BBE-4324-919B-22011DB37425}" srcOrd="3" destOrd="0" presId="urn:microsoft.com/office/officeart/2005/8/layout/cycle2"/>
    <dgm:cxn modelId="{B71FEE53-7668-4F71-B04F-08D44D86E937}" type="presParOf" srcId="{151BCE01-0BBE-4324-919B-22011DB37425}" destId="{8BFBC55A-0E57-491D-B626-400980BB610C}" srcOrd="0" destOrd="0" presId="urn:microsoft.com/office/officeart/2005/8/layout/cycle2"/>
    <dgm:cxn modelId="{FF03503B-6EE5-4026-8716-E4F177CEB067}" type="presParOf" srcId="{407F575C-42DD-40DF-945B-5FE6E14B9A06}" destId="{0F7EC543-60B2-428E-A3A9-E519925FCE2C}" srcOrd="4" destOrd="0" presId="urn:microsoft.com/office/officeart/2005/8/layout/cycle2"/>
    <dgm:cxn modelId="{0DBCAD55-A9E2-4E21-8CA4-4119D6E3C12A}" type="presParOf" srcId="{407F575C-42DD-40DF-945B-5FE6E14B9A06}" destId="{9434935E-B289-44BE-B189-B851673F2078}" srcOrd="5" destOrd="0" presId="urn:microsoft.com/office/officeart/2005/8/layout/cycle2"/>
    <dgm:cxn modelId="{74D5EA7F-51F6-441B-9D48-B1AE15B58328}" type="presParOf" srcId="{9434935E-B289-44BE-B189-B851673F2078}" destId="{1D6A2A70-67EE-4A36-B99B-DA549A5C466B}" srcOrd="0" destOrd="0" presId="urn:microsoft.com/office/officeart/2005/8/layout/cycle2"/>
    <dgm:cxn modelId="{FAD5C8D4-894A-4F6C-9930-E6CC8D02CAC3}" type="presParOf" srcId="{407F575C-42DD-40DF-945B-5FE6E14B9A06}" destId="{08221420-39D0-432E-BD6A-D3815B76A3F6}" srcOrd="6" destOrd="0" presId="urn:microsoft.com/office/officeart/2005/8/layout/cycle2"/>
    <dgm:cxn modelId="{E6F4A4BB-7B51-4B6C-B41B-109D5808598D}" type="presParOf" srcId="{407F575C-42DD-40DF-945B-5FE6E14B9A06}" destId="{5D0BF0FC-7A30-49AC-A57D-CD0EE116A81E}" srcOrd="7" destOrd="0" presId="urn:microsoft.com/office/officeart/2005/8/layout/cycle2"/>
    <dgm:cxn modelId="{E6433FD0-F197-47BC-A960-FEDA69EB6DC6}" type="presParOf" srcId="{5D0BF0FC-7A30-49AC-A57D-CD0EE116A81E}" destId="{8430F2BF-B274-4C84-B236-034D99B6881B}" srcOrd="0" destOrd="0" presId="urn:microsoft.com/office/officeart/2005/8/layout/cycle2"/>
    <dgm:cxn modelId="{FD7D0938-48D9-4AB4-B4F9-68CBE554E3A1}" type="presParOf" srcId="{407F575C-42DD-40DF-945B-5FE6E14B9A06}" destId="{13AADB93-7EF9-4824-9D80-FF44ECD17485}" srcOrd="8" destOrd="0" presId="urn:microsoft.com/office/officeart/2005/8/layout/cycle2"/>
    <dgm:cxn modelId="{42A944C2-6874-40CC-87E5-14AEDE2E6EA6}" type="presParOf" srcId="{407F575C-42DD-40DF-945B-5FE6E14B9A06}" destId="{7D4A924D-9D6D-4BAA-9557-F69285141B39}" srcOrd="9" destOrd="0" presId="urn:microsoft.com/office/officeart/2005/8/layout/cycle2"/>
    <dgm:cxn modelId="{732E3DBB-15E7-426E-9D78-B77164B19B1A}" type="presParOf" srcId="{7D4A924D-9D6D-4BAA-9557-F69285141B39}" destId="{CB2751E2-55DD-4DD3-BB5C-DC190CF2E1EC}" srcOrd="0" destOrd="0" presId="urn:microsoft.com/office/officeart/2005/8/layout/cycle2"/>
    <dgm:cxn modelId="{48CECF89-7726-4CEF-9BFC-3E0ED08330AE}" type="presParOf" srcId="{407F575C-42DD-40DF-945B-5FE6E14B9A06}" destId="{489CC07C-88C2-453D-8D35-EB60965B610F}" srcOrd="10" destOrd="0" presId="urn:microsoft.com/office/officeart/2005/8/layout/cycle2"/>
    <dgm:cxn modelId="{8D01DD4E-D444-4A80-82EB-9D8A46E790B3}" type="presParOf" srcId="{407F575C-42DD-40DF-945B-5FE6E14B9A06}" destId="{B9E182CA-613F-4F64-9C8C-6975E3DC5B8E}" srcOrd="11" destOrd="0" presId="urn:microsoft.com/office/officeart/2005/8/layout/cycle2"/>
    <dgm:cxn modelId="{B62B9589-35F2-4372-9DBD-39DFEB317A73}" type="presParOf" srcId="{B9E182CA-613F-4F64-9C8C-6975E3DC5B8E}" destId="{665B1232-2AB8-44F5-9BF4-043763D421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A7422-98CE-4C1A-8D70-7CA279139778}">
      <dsp:nvSpPr>
        <dsp:cNvPr id="0" name=""/>
        <dsp:cNvSpPr/>
      </dsp:nvSpPr>
      <dsp:spPr>
        <a:xfrm>
          <a:off x="3309822" y="-60057"/>
          <a:ext cx="1568211" cy="1456582"/>
        </a:xfrm>
        <a:prstGeom prst="ellipse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 smtClean="0">
            <a:solidFill>
              <a:sysClr val="windowText" lastClr="000000"/>
            </a:solidFill>
            <a:latin typeface="Cambria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err="1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Corres</a:t>
          </a:r>
          <a:r>
            <a:rPr lang="en-US" sz="2000" b="1" kern="12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- </a:t>
          </a:r>
          <a:r>
            <a:rPr lang="en-US" sz="2000" b="1" kern="1200" dirty="0" err="1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pondent</a:t>
          </a:r>
          <a:endParaRPr lang="en-US" sz="2000" b="1" kern="1200" dirty="0" smtClean="0">
            <a:latin typeface="+mj-lt"/>
            <a:ea typeface="Calibri"/>
            <a:cs typeface="Times New Roman"/>
          </a:endParaRPr>
        </a:p>
        <a:p>
          <a:pPr defTabSz="1022350">
            <a:spcBef>
              <a:spcPct val="0"/>
            </a:spcBef>
          </a:pPr>
          <a:endParaRPr lang="en-US" kern="1200" dirty="0"/>
        </a:p>
      </dsp:txBody>
      <dsp:txXfrm>
        <a:off x="3539481" y="153254"/>
        <a:ext cx="1108893" cy="1029960"/>
      </dsp:txXfrm>
    </dsp:sp>
    <dsp:sp modelId="{3FF7DD86-0759-45EE-80AC-6AF3D3952110}">
      <dsp:nvSpPr>
        <dsp:cNvPr id="0" name=""/>
        <dsp:cNvSpPr/>
      </dsp:nvSpPr>
      <dsp:spPr>
        <a:xfrm rot="1839507">
          <a:off x="4830336" y="957827"/>
          <a:ext cx="262688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5844" y="1027651"/>
        <a:ext cx="183882" cy="269747"/>
      </dsp:txXfrm>
    </dsp:sp>
    <dsp:sp modelId="{A7B8D3CA-1ACE-4880-952C-0E85CBF5110B}">
      <dsp:nvSpPr>
        <dsp:cNvPr id="0" name=""/>
        <dsp:cNvSpPr/>
      </dsp:nvSpPr>
      <dsp:spPr>
        <a:xfrm>
          <a:off x="5052310" y="978243"/>
          <a:ext cx="1603605" cy="1466773"/>
        </a:xfrm>
        <a:prstGeom prst="ellipse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solidFill>
              <a:sysClr val="windowText" lastClr="000000"/>
            </a:solidFill>
            <a:latin typeface="Cambria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solidFill>
              <a:sysClr val="windowText" lastClr="000000"/>
            </a:solidFill>
            <a:latin typeface="Cambria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solidFill>
              <a:sysClr val="windowText" lastClr="000000"/>
            </a:solidFill>
            <a:latin typeface="Cambria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PYT page operator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rgbClr val="C00000"/>
              </a:solidFill>
              <a:latin typeface="+mj-lt"/>
              <a:ea typeface="+mn-ea"/>
              <a:cs typeface="+mn-cs"/>
            </a:rPr>
            <a:t>Regional Emergency  Service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latin typeface="Calibri"/>
            <a:ea typeface="Calibri"/>
            <a:cs typeface="Times New Roman"/>
          </a:endParaRPr>
        </a:p>
        <a:p>
          <a:pPr defTabSz="1022350">
            <a:spcBef>
              <a:spcPct val="0"/>
            </a:spcBef>
          </a:pPr>
          <a:endParaRPr lang="en-US" kern="1200" dirty="0"/>
        </a:p>
      </dsp:txBody>
      <dsp:txXfrm>
        <a:off x="5287153" y="1193047"/>
        <a:ext cx="1133919" cy="1037165"/>
      </dsp:txXfrm>
    </dsp:sp>
    <dsp:sp modelId="{151BCE01-0BBE-4324-919B-22011DB37425}">
      <dsp:nvSpPr>
        <dsp:cNvPr id="0" name=""/>
        <dsp:cNvSpPr/>
      </dsp:nvSpPr>
      <dsp:spPr>
        <a:xfrm rot="5403775">
          <a:off x="5731172" y="2443309"/>
          <a:ext cx="243781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767779" y="2496658"/>
        <a:ext cx="170647" cy="269747"/>
      </dsp:txXfrm>
    </dsp:sp>
    <dsp:sp modelId="{0F7EC543-60B2-428E-A3A9-E519925FCE2C}">
      <dsp:nvSpPr>
        <dsp:cNvPr id="0" name=""/>
        <dsp:cNvSpPr/>
      </dsp:nvSpPr>
      <dsp:spPr>
        <a:xfrm>
          <a:off x="4955516" y="2904979"/>
          <a:ext cx="1792694" cy="1709759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mbria"/>
              <a:ea typeface="+mn-ea"/>
              <a:cs typeface="+mn-cs"/>
            </a:rPr>
            <a:t>Competent management authorities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218050" y="3155367"/>
        <a:ext cx="1267626" cy="1208983"/>
      </dsp:txXfrm>
    </dsp:sp>
    <dsp:sp modelId="{9434935E-B289-44BE-B189-B851673F2078}">
      <dsp:nvSpPr>
        <dsp:cNvPr id="0" name=""/>
        <dsp:cNvSpPr/>
      </dsp:nvSpPr>
      <dsp:spPr>
        <a:xfrm rot="9120799">
          <a:off x="4912023" y="4002654"/>
          <a:ext cx="119897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945889" y="4084130"/>
        <a:ext cx="83928" cy="269747"/>
      </dsp:txXfrm>
    </dsp:sp>
    <dsp:sp modelId="{08221420-39D0-432E-BD6A-D3815B76A3F6}">
      <dsp:nvSpPr>
        <dsp:cNvPr id="0" name=""/>
        <dsp:cNvSpPr/>
      </dsp:nvSpPr>
      <dsp:spPr>
        <a:xfrm>
          <a:off x="3374575" y="3923116"/>
          <a:ext cx="1604844" cy="1453572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tx1"/>
              </a:solidFill>
              <a:latin typeface="Cambria"/>
              <a:ea typeface="+mn-ea"/>
              <a:cs typeface="+mn-cs"/>
            </a:rPr>
            <a:t>MEDIA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609599" y="4135987"/>
        <a:ext cx="1134796" cy="1027830"/>
      </dsp:txXfrm>
    </dsp:sp>
    <dsp:sp modelId="{5D0BF0FC-7A30-49AC-A57D-CD0EE116A81E}">
      <dsp:nvSpPr>
        <dsp:cNvPr id="0" name=""/>
        <dsp:cNvSpPr/>
      </dsp:nvSpPr>
      <dsp:spPr>
        <a:xfrm rot="12392811">
          <a:off x="3094463" y="3956247"/>
          <a:ext cx="288115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176341" y="4065478"/>
        <a:ext cx="201681" cy="269747"/>
      </dsp:txXfrm>
    </dsp:sp>
    <dsp:sp modelId="{13AADB93-7EF9-4824-9D80-FF44ECD17485}">
      <dsp:nvSpPr>
        <dsp:cNvPr id="0" name=""/>
        <dsp:cNvSpPr/>
      </dsp:nvSpPr>
      <dsp:spPr>
        <a:xfrm>
          <a:off x="1524144" y="2979392"/>
          <a:ext cx="1554238" cy="146677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Text" lastClr="000000"/>
              </a:solidFill>
              <a:latin typeface="Cambria"/>
              <a:ea typeface="+mn-ea"/>
              <a:cs typeface="+mn-cs"/>
            </a:rPr>
            <a:t>Following actions 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1751757" y="3194196"/>
        <a:ext cx="1099012" cy="1037165"/>
      </dsp:txXfrm>
    </dsp:sp>
    <dsp:sp modelId="{7D4A924D-9D6D-4BAA-9557-F69285141B39}">
      <dsp:nvSpPr>
        <dsp:cNvPr id="0" name=""/>
        <dsp:cNvSpPr/>
      </dsp:nvSpPr>
      <dsp:spPr>
        <a:xfrm rot="16348779">
          <a:off x="2212950" y="2516839"/>
          <a:ext cx="260737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50368" y="2645829"/>
        <a:ext cx="182516" cy="269747"/>
      </dsp:txXfrm>
    </dsp:sp>
    <dsp:sp modelId="{489CC07C-88C2-453D-8D35-EB60965B610F}">
      <dsp:nvSpPr>
        <dsp:cNvPr id="0" name=""/>
        <dsp:cNvSpPr/>
      </dsp:nvSpPr>
      <dsp:spPr>
        <a:xfrm>
          <a:off x="1584866" y="978536"/>
          <a:ext cx="1604191" cy="1510598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Cambria"/>
              <a:ea typeface="+mn-ea"/>
              <a:cs typeface="+mn-cs"/>
            </a:rPr>
            <a:t>Reply                 to  the </a:t>
          </a:r>
          <a:r>
            <a:rPr lang="en-US" sz="1800" b="1" kern="1200" dirty="0" err="1" smtClean="0">
              <a:solidFill>
                <a:srgbClr val="C00000"/>
              </a:solidFill>
              <a:latin typeface="Cambria"/>
              <a:ea typeface="+mn-ea"/>
              <a:cs typeface="+mn-cs"/>
            </a:rPr>
            <a:t>correspon</a:t>
          </a:r>
          <a:endParaRPr lang="en-US" sz="1800" b="1" kern="1200" dirty="0" smtClean="0">
            <a:solidFill>
              <a:srgbClr val="C00000"/>
            </a:solidFill>
            <a:latin typeface="Cambria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Cambria"/>
              <a:ea typeface="+mn-ea"/>
              <a:cs typeface="+mn-cs"/>
            </a:rPr>
            <a:t>dent 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1819794" y="1199758"/>
        <a:ext cx="1134335" cy="1068154"/>
      </dsp:txXfrm>
    </dsp:sp>
    <dsp:sp modelId="{B9E182CA-613F-4F64-9C8C-6975E3DC5B8E}">
      <dsp:nvSpPr>
        <dsp:cNvPr id="0" name=""/>
        <dsp:cNvSpPr/>
      </dsp:nvSpPr>
      <dsp:spPr>
        <a:xfrm rot="19681492">
          <a:off x="3122403" y="974333"/>
          <a:ext cx="242208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127915" y="1083488"/>
        <a:ext cx="169546" cy="269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6C906-460B-4741-AF89-AEB7DC9485E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0C990-4345-4309-B2D6-0529E5A1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C990-4345-4309-B2D6-0529E5A1E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1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C990-4345-4309-B2D6-0529E5A1EF4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0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C990-4345-4309-B2D6-0529E5A1EF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C990-4345-4309-B2D6-0529E5A1EF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C990-4345-4309-B2D6-0529E5A1EF47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C990-4345-4309-B2D6-0529E5A1EF47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6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C990-4345-4309-B2D6-0529E5A1EF47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2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C990-4345-4309-B2D6-0529E5A1EF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36DE66-4B11-42EC-B6C7-9E1B78BB2C7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9EAC70-DA0E-4807-85AF-1014723C1EF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775" y="4114800"/>
            <a:ext cx="8113032" cy="12192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bg2"/>
                </a:solidFill>
                <a:latin typeface="Sylfaen"/>
                <a:ea typeface="Calibri"/>
                <a:cs typeface="Times New Roman"/>
              </a:rPr>
              <a:t>ՏԵՂԱԿԱՆ </a:t>
            </a:r>
            <a:r>
              <a:rPr lang="en-US" sz="1600" b="1" dirty="0">
                <a:solidFill>
                  <a:schemeClr val="bg2"/>
                </a:solidFill>
                <a:latin typeface="Sylfaen"/>
                <a:ea typeface="Calibri"/>
                <a:cs typeface="Times New Roman"/>
              </a:rPr>
              <a:t>ԲՆԱԿՉՈՒԹՅԱՆ </a:t>
            </a:r>
            <a:r>
              <a:rPr lang="en-US" sz="1600" b="1" dirty="0" smtClean="0">
                <a:solidFill>
                  <a:schemeClr val="bg2"/>
                </a:solidFill>
                <a:latin typeface="Sylfaen"/>
                <a:ea typeface="Calibri"/>
                <a:cs typeface="Times New Roman"/>
              </a:rPr>
              <a:t>ԳԻՏԵԼԻՔՆԵՐԸ,  ԴՊՐՈՑԱԿԱՆՆԵՐԻ ԵՎ ՈՒՍԱՆՈՂՆԵՐԻ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bg2"/>
                </a:solidFill>
                <a:latin typeface="Sylfaen"/>
                <a:ea typeface="Calibri"/>
                <a:cs typeface="Times New Roman"/>
              </a:rPr>
              <a:t>ԿԱՌՈՒՑՈՂԱԿԱՆ  ՏԵՂԵԿԱՏՎԱԿԱՆ  ԵՎ   ԻՆԺԵՆԵՐԱԿԱՆ   ՏԵԽՆՈԼՈԳԻԱՆԵՐԸ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bg2"/>
                </a:solidFill>
                <a:latin typeface="Sylfaen"/>
                <a:ea typeface="Calibri"/>
                <a:cs typeface="Times New Roman"/>
              </a:rPr>
              <a:t>ՈՒ  ԶԱՆԳՎԱԾԱՅԻՆ  ԼՐԱՏՎՈՒԹՅԱՆ  ՄԻՋՈՑՆԵՐԸ  ԱՂԵՏՆԵՐԻ  ԴԵՄ</a:t>
            </a:r>
            <a:endParaRPr lang="en-US" sz="1600" dirty="0">
              <a:solidFill>
                <a:schemeClr val="bg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AutoShape 2" descr="Картинки по запросу армения фото прир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Картинки по запросу армения фото природ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Картинки по запросу армения фото природ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Картинки по запросу армения фото природ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1794509"/>
            <a:ext cx="8302625" cy="1981200"/>
          </a:xfrm>
          <a:noFill/>
          <a:ln>
            <a:solidFill>
              <a:schemeClr val="tx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1568" y="3329641"/>
            <a:ext cx="456315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ylfaen"/>
                <a:ea typeface="Calibri"/>
                <a:cs typeface="Times New Roman"/>
              </a:rPr>
              <a:t>`</a:t>
            </a:r>
            <a:endParaRPr lang="en-US" sz="1200" dirty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74" y="1828799"/>
            <a:ext cx="8378825" cy="175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ԱՌԱՋՆՈՐԴՈՂ  ՑՈՒՑՈՒՄՆԵՐ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`</a:t>
            </a:r>
          </a:p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Sylfaen"/>
              </a:rPr>
              <a:t>ՊԱՇՏՊԱՆԻՐ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  ՔՈ  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Sylfaen"/>
              </a:rPr>
              <a:t>ՏԱՐԱԾՔԸ</a:t>
            </a:r>
            <a:r>
              <a:rPr lang="en-US" sz="2400" b="1" dirty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” (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ՊՔՏ)</a:t>
            </a:r>
          </a:p>
          <a:p>
            <a:pPr algn="ctr">
              <a:spcAft>
                <a:spcPts val="0"/>
              </a:spcAft>
            </a:pPr>
            <a:endParaRPr lang="en-US" sz="2400" b="1" dirty="0" smtClean="0">
              <a:solidFill>
                <a:srgbClr val="FFFF00"/>
              </a:solidFill>
              <a:latin typeface="Sylfae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Sylfaen"/>
              </a:rPr>
              <a:t>ԿԱՅՔ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Sylfaen"/>
              </a:rPr>
              <a:t>ԷՋ  </a:t>
            </a:r>
            <a:r>
              <a:rPr lang="en-US" sz="2400" b="1" dirty="0">
                <a:solidFill>
                  <a:srgbClr val="FFFF00"/>
                </a:solidFill>
                <a:latin typeface="Sylfaen"/>
                <a:ea typeface="Calibri"/>
                <a:cs typeface="Sylfaen"/>
              </a:rPr>
              <a:t>ՍՏԵՂԾԵԼՈՒ</a:t>
            </a:r>
            <a:r>
              <a:rPr lang="en-US" sz="2400" b="1" dirty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Sylfaen"/>
                <a:ea typeface="Calibri"/>
                <a:cs typeface="Sylfaen"/>
              </a:rPr>
              <a:t>ՀԱՄԱՐ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0738"/>
            <a:ext cx="1673225" cy="106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738"/>
            <a:ext cx="3276600" cy="106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00738"/>
            <a:ext cx="2057401" cy="106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3569"/>
            <a:ext cx="1447799" cy="12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 fontScale="25000" lnSpcReduction="20000"/>
          </a:bodyPr>
          <a:lstStyle/>
          <a:p>
            <a:pPr marL="0" marR="1143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685800" algn="l"/>
                <a:tab pos="6115050" algn="l"/>
                <a:tab pos="6286500" algn="l"/>
              </a:tabLst>
            </a:pPr>
            <a:r>
              <a:rPr lang="en-US" sz="6400" b="1" dirty="0" err="1">
                <a:latin typeface="Sylfaen"/>
                <a:ea typeface="Calibri"/>
                <a:cs typeface="Times New Roman"/>
              </a:rPr>
              <a:t>Խոշոր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կառավարման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Եվրոպական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միջտարածաշրջանային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գիտական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և 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կրթական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կենտրոնը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այսուհետ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՝  ՌԿԵԿ -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ECRM),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Երևան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Հայաստան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իր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աշխատանքը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Arial"/>
              </a:rPr>
              <a:t>LoKSAND</a:t>
            </a:r>
            <a:r>
              <a:rPr lang="en-US" sz="6400" dirty="0">
                <a:latin typeface="Sylfaen"/>
                <a:ea typeface="Calibri"/>
                <a:cs typeface="Arial"/>
              </a:rPr>
              <a:t> </a:t>
            </a:r>
            <a:r>
              <a:rPr lang="en-US" sz="6400" dirty="0" err="1">
                <a:latin typeface="Sylfaen"/>
                <a:ea typeface="Calibri"/>
                <a:cs typeface="Arial"/>
              </a:rPr>
              <a:t>ծրագրի</a:t>
            </a:r>
            <a:r>
              <a:rPr lang="en-US" sz="6400" dirty="0">
                <a:latin typeface="Sylfaen"/>
                <a:ea typeface="Calibri"/>
                <a:cs typeface="Arial"/>
              </a:rPr>
              <a:t> </a:t>
            </a:r>
            <a:r>
              <a:rPr lang="en-US" sz="6400" dirty="0" err="1">
                <a:latin typeface="Sylfaen"/>
                <a:ea typeface="Calibri"/>
                <a:cs typeface="Arial"/>
              </a:rPr>
              <a:t>շրջանակներում</a:t>
            </a:r>
            <a:r>
              <a:rPr lang="en-US" sz="6400" dirty="0">
                <a:latin typeface="Sylfaen"/>
                <a:ea typeface="Calibri"/>
                <a:cs typeface="Arial"/>
              </a:rPr>
              <a:t> </a:t>
            </a:r>
            <a:r>
              <a:rPr lang="en-US" sz="6400" dirty="0" err="1">
                <a:latin typeface="Sylfaen"/>
                <a:ea typeface="Calibri"/>
                <a:cs typeface="Arial"/>
              </a:rPr>
              <a:t>սկսել</a:t>
            </a:r>
            <a:r>
              <a:rPr lang="en-US" sz="6400" dirty="0">
                <a:latin typeface="Sylfaen"/>
                <a:ea typeface="Calibri"/>
                <a:cs typeface="Arial"/>
              </a:rPr>
              <a:t> է </a:t>
            </a:r>
            <a:r>
              <a:rPr lang="en-US" sz="6400" b="1" dirty="0" err="1">
                <a:latin typeface="Sylfaen"/>
                <a:ea typeface="Calibri"/>
                <a:cs typeface="Arial"/>
              </a:rPr>
              <a:t>որպես</a:t>
            </a:r>
            <a:r>
              <a:rPr lang="en-US" sz="6400" b="1" dirty="0">
                <a:latin typeface="Sylfaen"/>
                <a:ea typeface="Calibri"/>
                <a:cs typeface="Arial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գործընկեր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-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կենտրոն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հիմնվելով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համակարգող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–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կենտրոնի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(CUEPS,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Ռավելո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Իտալիա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սիրալիր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կերպով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ներկայացրած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մեթոդական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բնույթի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փաստաթղթերի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վրա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հաշվի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առնելով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Հայաստանի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յուրահատկությունները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: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Որոշ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օբյեկտիվ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պատճառների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հետևանքով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աշխատանքը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վրա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ՌԿԵԿ-ի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2021 թ.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ընդհատվեց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6400" dirty="0" err="1">
                <a:latin typeface="Sylfaen"/>
                <a:ea typeface="Calibri"/>
                <a:cs typeface="Times New Roman"/>
              </a:rPr>
              <a:t>որոշվեց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հետաձգել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մինչև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2022-2023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թթ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: </a:t>
            </a:r>
            <a:endParaRPr lang="en-US" sz="64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Մենք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որոշեցինք</a:t>
            </a:r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2023-ից </a:t>
            </a:r>
            <a:r>
              <a:rPr lang="en-US" sz="7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սկսած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ինքնուրույն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մշակել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նոր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վերափոխված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պիլոտային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Նախագիծ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հաշվի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առնելով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Հայաստանի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յուրահատկությունները</a:t>
            </a:r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այն</a:t>
            </a:r>
            <a:r>
              <a:rPr lang="en-US" sz="7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</a:t>
            </a:r>
            <a:r>
              <a:rPr lang="en-US" sz="7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՝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1143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b="1" dirty="0">
                <a:latin typeface="Sylfaen"/>
                <a:ea typeface="Calibri"/>
                <a:cs typeface="Times New Roman"/>
              </a:rPr>
              <a:t>“</a:t>
            </a:r>
            <a:r>
              <a:rPr lang="en-US" sz="7200" b="1" dirty="0">
                <a:latin typeface="Sylfaen"/>
                <a:ea typeface="Calibri"/>
                <a:cs typeface="Sylfaen"/>
              </a:rPr>
              <a:t>ՏԵՂԱԿԱՆ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>
                <a:latin typeface="Sylfaen"/>
                <a:ea typeface="Calibri"/>
                <a:cs typeface="Sylfaen"/>
              </a:rPr>
              <a:t>ԲՆԱԿՉՈՒԹՅԱՆ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Գ</a:t>
            </a:r>
            <a:r>
              <a:rPr lang="en-US" sz="7200" b="1" dirty="0">
                <a:latin typeface="Sylfaen"/>
                <a:ea typeface="Calibri"/>
                <a:cs typeface="Sylfaen"/>
              </a:rPr>
              <a:t>ԻՏԵԼԻՔՆԵՐԸ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>
                <a:latin typeface="Sylfaen"/>
                <a:ea typeface="Calibri"/>
                <a:cs typeface="Sylfaen"/>
              </a:rPr>
              <a:t>ԴՊՐՈՑԱԿԱՆՆԵՐԻ ԵՎ ՈՒՍԱՆՈՂՆԵՐԻ ԿԱՌՈՒՑՈՂԱԿԱՆ ՏԵՂԵԿԱՏՎԱԿԱՆ ԵՎ ԻՆԺԵՆԵՐԱԿԱՆ </a:t>
            </a:r>
            <a:r>
              <a:rPr lang="en-US" sz="7200" b="1" dirty="0" smtClean="0">
                <a:latin typeface="Sylfaen"/>
                <a:ea typeface="Calibri"/>
                <a:cs typeface="Sylfaen"/>
              </a:rPr>
              <a:t>ՏԵԽՆՈԼՈԳԻԱՆԵՐԸ  ՈՒ  </a:t>
            </a:r>
            <a:r>
              <a:rPr lang="en-US" sz="7200" b="1" dirty="0">
                <a:latin typeface="Sylfaen"/>
                <a:ea typeface="Calibri"/>
                <a:cs typeface="Sylfaen"/>
              </a:rPr>
              <a:t>ԶԱՆԳՎԱԾԱՅԻՆ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7200" b="1" dirty="0">
                <a:latin typeface="Sylfaen"/>
                <a:ea typeface="Calibri"/>
                <a:cs typeface="Sylfaen"/>
              </a:rPr>
              <a:t>ԼՐԱՏՎՈՒԹՅԱՆ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7200" b="1" dirty="0">
                <a:latin typeface="Sylfaen"/>
                <a:ea typeface="Calibri"/>
                <a:cs typeface="Sylfaen"/>
              </a:rPr>
              <a:t>ՄԻՋՈՑՆԵՐԸ  ԱՂԵՏՆԵՐԻ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>
                <a:latin typeface="Sylfaen"/>
                <a:ea typeface="Calibri"/>
                <a:cs typeface="Sylfaen"/>
              </a:rPr>
              <a:t>ԴԵՄ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”. 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(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առցանց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գործիքների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(</a:t>
            </a:r>
            <a:r>
              <a:rPr lang="ru-RU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Պաշտպանիր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Քո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Տարացքը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” </a:t>
            </a:r>
            <a:r>
              <a:rPr lang="ru-RU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(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ՊՔՏ</a:t>
            </a:r>
            <a:r>
              <a:rPr lang="ru-RU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)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կայք</a:t>
            </a:r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էջի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մշակման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գործունեության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ապահովման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բնագավառում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գործունեությանը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դպրոցականների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և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ուսանողների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ներգրավում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տեխնոլոգիաների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):    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                    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1600" b="1" spc="0" dirty="0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1600" b="1" spc="0" dirty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ՏԵՂԱԿԱՆ</a:t>
            </a:r>
            <a:r>
              <a:rPr lang="en-US" sz="1600" b="1" spc="0" dirty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ԲՆԱԿՉՈՒԹՅԱՆ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Գ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ԻՏԵԼԻՔՆԵՐԸ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, 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ԴՊՐՈՑԱԿԱՆՆԵՐԻ  ԵՎ  ՈՒՍԱՆՈՂՆԵՐԻ </a:t>
            </a:r>
            <a:r>
              <a:rPr lang="en-US" sz="1600" b="1" spc="0" dirty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ԿԱՌՈՒՑՈՂԱԿԱՆ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ՏԵՂԵԿԱՏՎԱԿԱՆ 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ԵՎ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ԻՆԺԵՆԵՐԱԿԱՆ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ՏԵԽՆՈԼՈԳԻԱՆԵՐԸ 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ՈՒ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ԶԱՆԳՎԱԾԱՅԻՆ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600" b="1" spc="0" dirty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ԼՐԱՏՎՈՒԹՅԱՆ</a:t>
            </a:r>
            <a:r>
              <a:rPr lang="en-US" sz="1600" b="1" spc="0" dirty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ՄԻՋՈՑՆԵՐԸ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ԱՂԵՏՆԵՐԻ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 </a:t>
            </a:r>
            <a:r>
              <a:rPr lang="en-US" sz="16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ԴԵՄ</a:t>
            </a:r>
            <a:r>
              <a:rPr lang="en-US" sz="1600" b="1" spc="0" dirty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 fontScale="25000" lnSpcReduction="20000"/>
          </a:bodyPr>
          <a:lstStyle/>
          <a:p>
            <a:pPr marL="0" marR="114300" indent="0" algn="just">
              <a:lnSpc>
                <a:spcPct val="150000"/>
              </a:lnSpc>
              <a:buNone/>
            </a:pPr>
            <a:r>
              <a:rPr lang="en-US" sz="6400" b="1" dirty="0" err="1">
                <a:latin typeface="Sylfaen"/>
                <a:ea typeface="SimSun"/>
                <a:cs typeface="Times New Roman"/>
              </a:rPr>
              <a:t>Բնականաբար</a:t>
            </a:r>
            <a:r>
              <a:rPr lang="en-US" sz="6400" b="1" dirty="0">
                <a:latin typeface="Sylfaen"/>
                <a:ea typeface="SimSun"/>
                <a:cs typeface="Times New Roman"/>
              </a:rPr>
              <a:t>,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առաջարկված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մշակվող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նոր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վերափոխված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պիլոտային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Նախագիծը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նոր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որակ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ներմուծում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նախորդ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հիմքում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ընկած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գաղափարների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մշակման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մեջ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և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նպատակաուղղված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է,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առաջին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հերթին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,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կառուցողականության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 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և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պատճառաբանվածության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բարձրացմանը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ներգրավելու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դպրոցականներին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 </a:t>
            </a:r>
            <a:r>
              <a:rPr lang="en-US" sz="64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և </a:t>
            </a:r>
            <a:r>
              <a:rPr lang="en-US" sz="64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ուսանողներին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առցանց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գործիքների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ru-RU" sz="6400" b="1" dirty="0">
                <a:latin typeface="Sylfaen"/>
              </a:rPr>
              <a:t>(</a:t>
            </a:r>
            <a:r>
              <a:rPr lang="en-US" sz="6400" b="1" dirty="0">
                <a:latin typeface="Sylfaen"/>
              </a:rPr>
              <a:t>ՊՔՏ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6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</a:rPr>
              <a:t>էջերի</a:t>
            </a:r>
            <a:r>
              <a:rPr lang="en-US" sz="6400" b="1" dirty="0">
                <a:latin typeface="Sylfaen"/>
                <a:cs typeface="Times New Roman"/>
              </a:rPr>
              <a:t>)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գործունեության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cs typeface="Times New Roman"/>
              </a:rPr>
              <a:t>արդյունավետության</a:t>
            </a:r>
            <a:r>
              <a:rPr lang="en-US" sz="6400" b="1" dirty="0">
                <a:latin typeface="Sylfaen"/>
                <a:cs typeface="Times New Roman"/>
              </a:rPr>
              <a:t> </a:t>
            </a:r>
            <a:r>
              <a:rPr lang="en-US" sz="6400" b="1" dirty="0" err="1">
                <a:latin typeface="Sylfaen"/>
                <a:cs typeface="Times New Roman"/>
              </a:rPr>
              <a:t>բարձրացմանը</a:t>
            </a:r>
            <a:r>
              <a:rPr lang="en-US" sz="6400" b="1" dirty="0">
                <a:latin typeface="Sylfaen"/>
                <a:cs typeface="Times New Roman"/>
              </a:rPr>
              <a:t>՝ </a:t>
            </a:r>
            <a:r>
              <a:rPr lang="en-US" sz="6400" b="1" dirty="0" err="1">
                <a:latin typeface="Sylfaen"/>
                <a:cs typeface="Times New Roman"/>
              </a:rPr>
              <a:t>վտանգների</a:t>
            </a:r>
            <a:r>
              <a:rPr lang="en-US" sz="6400" b="1" dirty="0">
                <a:latin typeface="Sylfaen"/>
                <a:cs typeface="Times New Roman"/>
              </a:rPr>
              <a:t> </a:t>
            </a:r>
            <a:r>
              <a:rPr lang="en-US" sz="6400" b="1" dirty="0" err="1">
                <a:latin typeface="Sylfaen"/>
                <a:cs typeface="Times New Roman"/>
              </a:rPr>
              <a:t>մասին</a:t>
            </a:r>
            <a:r>
              <a:rPr lang="en-US" sz="6400" b="1" dirty="0">
                <a:latin typeface="Sylfaen"/>
                <a:cs typeface="Times New Roman"/>
              </a:rPr>
              <a:t> </a:t>
            </a:r>
            <a:r>
              <a:rPr lang="en-US" sz="6400" b="1" dirty="0" err="1">
                <a:latin typeface="Sylfaen"/>
                <a:cs typeface="Times New Roman"/>
              </a:rPr>
              <a:t>հաղորդման</a:t>
            </a:r>
            <a:r>
              <a:rPr lang="en-US" sz="6400" b="1" dirty="0">
                <a:latin typeface="Sylfaen"/>
                <a:cs typeface="Times New Roman"/>
              </a:rPr>
              <a:t> և </a:t>
            </a:r>
            <a:r>
              <a:rPr lang="en-US" sz="6400" b="1" dirty="0" err="1">
                <a:latin typeface="Sylfaen"/>
                <a:cs typeface="Times New Roman"/>
              </a:rPr>
              <a:t>աղետների</a:t>
            </a:r>
            <a:r>
              <a:rPr lang="en-US" sz="6400" b="1" dirty="0">
                <a:latin typeface="Sylfaen"/>
                <a:cs typeface="Times New Roman"/>
              </a:rPr>
              <a:t> </a:t>
            </a:r>
            <a:r>
              <a:rPr lang="en-US" sz="6400" b="1" dirty="0" err="1">
                <a:latin typeface="Sylfaen"/>
                <a:cs typeface="Times New Roman"/>
              </a:rPr>
              <a:t>կանխարգելման</a:t>
            </a:r>
            <a:r>
              <a:rPr lang="en-US" sz="6400" b="1" dirty="0">
                <a:latin typeface="Sylfaen"/>
                <a:cs typeface="Times New Roman"/>
              </a:rPr>
              <a:t> </a:t>
            </a:r>
            <a:r>
              <a:rPr lang="en-US" sz="6400" b="1" dirty="0" err="1">
                <a:latin typeface="Sylfaen"/>
                <a:cs typeface="Times New Roman"/>
              </a:rPr>
              <a:t>համար</a:t>
            </a:r>
            <a:r>
              <a:rPr lang="en-US" sz="6400" b="1" dirty="0">
                <a:latin typeface="Sylfaen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SimSun"/>
                <a:cs typeface="Times New Roman"/>
              </a:rPr>
              <a:t>իր</a:t>
            </a:r>
            <a:r>
              <a:rPr lang="en-US" sz="6400" b="1" dirty="0">
                <a:latin typeface="Sylfaen"/>
                <a:ea typeface="SimSun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SimSun"/>
                <a:cs typeface="Times New Roman"/>
              </a:rPr>
              <a:t>տարացքի</a:t>
            </a:r>
            <a:r>
              <a:rPr lang="en-US" sz="6400" b="1" dirty="0">
                <a:latin typeface="Sylfaen"/>
                <a:ea typeface="SimSun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SimSun"/>
                <a:cs typeface="Times New Roman"/>
              </a:rPr>
              <a:t>պաշտպանության</a:t>
            </a:r>
            <a:r>
              <a:rPr lang="en-US" sz="6400" b="1" dirty="0">
                <a:latin typeface="Sylfaen"/>
                <a:ea typeface="SimSun"/>
                <a:cs typeface="Times New Roman"/>
              </a:rPr>
              <a:t>  </a:t>
            </a:r>
            <a:r>
              <a:rPr lang="en-US" sz="6400" b="1" dirty="0" err="1">
                <a:latin typeface="Sylfaen"/>
                <a:ea typeface="SimSun"/>
                <a:cs typeface="Times New Roman"/>
              </a:rPr>
              <a:t>գործում</a:t>
            </a:r>
            <a:r>
              <a:rPr lang="en-US" sz="6400" b="1" dirty="0">
                <a:latin typeface="Sylfaen"/>
                <a:ea typeface="SimSun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SimSun"/>
                <a:cs typeface="Times New Roman"/>
              </a:rPr>
              <a:t>յուրաքանչյուրի</a:t>
            </a:r>
            <a:r>
              <a:rPr lang="en-US" sz="6400" b="1" dirty="0">
                <a:latin typeface="Sylfaen"/>
                <a:ea typeface="SimSun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SimSun"/>
                <a:cs typeface="Times New Roman"/>
              </a:rPr>
              <a:t>պատասխանատվության</a:t>
            </a:r>
            <a:r>
              <a:rPr lang="en-US" sz="6400" b="1" dirty="0">
                <a:latin typeface="Sylfaen"/>
                <a:ea typeface="SimSun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SimSun"/>
                <a:cs typeface="Times New Roman"/>
              </a:rPr>
              <a:t>բարձրացման</a:t>
            </a:r>
            <a:r>
              <a:rPr lang="en-US" sz="6400" b="1" dirty="0">
                <a:latin typeface="Sylfaen"/>
                <a:ea typeface="SimSun"/>
                <a:cs typeface="Times New Roman"/>
              </a:rPr>
              <a:t> </a:t>
            </a:r>
            <a:r>
              <a:rPr lang="en-US" sz="6400" b="1" dirty="0">
                <a:latin typeface="Sylfaen"/>
                <a:cs typeface="Times New Roman"/>
              </a:rPr>
              <a:t>և </a:t>
            </a:r>
            <a:r>
              <a:rPr lang="en-US" sz="6400" b="1" dirty="0" err="1">
                <a:latin typeface="Sylfaen"/>
                <a:cs typeface="Times New Roman"/>
              </a:rPr>
              <a:t>ակտիվ</a:t>
            </a:r>
            <a:r>
              <a:rPr lang="en-US" sz="6400" b="1" dirty="0">
                <a:latin typeface="Sylfaen"/>
                <a:cs typeface="Times New Roman"/>
              </a:rPr>
              <a:t> </a:t>
            </a:r>
            <a:r>
              <a:rPr lang="en-US" sz="6400" b="1" dirty="0" err="1">
                <a:latin typeface="Sylfaen"/>
                <a:cs typeface="Times New Roman"/>
              </a:rPr>
              <a:t>մասնակցության</a:t>
            </a:r>
            <a:r>
              <a:rPr lang="en-US" sz="6400" b="1" dirty="0">
                <a:latin typeface="Sylfaen"/>
                <a:cs typeface="Times New Roman"/>
              </a:rPr>
              <a:t> </a:t>
            </a:r>
            <a:r>
              <a:rPr lang="en-US" sz="6400" b="1" dirty="0" err="1">
                <a:latin typeface="Sylfaen"/>
                <a:cs typeface="Times New Roman"/>
              </a:rPr>
              <a:t>համար</a:t>
            </a:r>
            <a:r>
              <a:rPr lang="en-US" sz="6400" b="1" dirty="0" smtClean="0">
                <a:latin typeface="Sylfaen"/>
                <a:cs typeface="Times New Roman"/>
              </a:rPr>
              <a:t>:</a:t>
            </a:r>
            <a:endParaRPr lang="en-US" sz="6400" dirty="0"/>
          </a:p>
          <a:p>
            <a:pPr marL="0" marR="114300" indent="0" algn="just">
              <a:lnSpc>
                <a:spcPct val="150000"/>
              </a:lnSpc>
              <a:buNone/>
            </a:pPr>
            <a:r>
              <a:rPr lang="en-US" sz="8000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Նոր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Նախագծի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մշակումը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անց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է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կացվում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,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հաշվի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առնելով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</a:t>
            </a:r>
            <a:r>
              <a:rPr lang="en-US" sz="8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CUEPS-ի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առժեքավոր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փորձը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նկատի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առնելով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Եվրոպական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առժեքները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: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Սակայն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աջակցության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գործընթացը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չի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հանդիսանում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միակողմանի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հաղորդակցական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գործընթաց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միաժամանակ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դա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՝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համագործակցության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գործընթաց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է,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որը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հիմնվում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հիմնահարցերի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փորձի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արդյունքների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փոխանակման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վրա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:</a:t>
            </a:r>
            <a:r>
              <a:rPr lang="en-US" sz="8000" dirty="0">
                <a:solidFill>
                  <a:srgbClr val="FFC000"/>
                </a:solidFill>
                <a:latin typeface="Sylfaen"/>
                <a:ea typeface="SimSun"/>
                <a:cs typeface="Times New Roman"/>
              </a:rPr>
              <a:t>           </a:t>
            </a:r>
            <a:endParaRPr lang="en-US" sz="8000" dirty="0">
              <a:solidFill>
                <a:srgbClr val="FFC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8000" dirty="0">
                <a:latin typeface="Sylfaen"/>
                <a:ea typeface="SimSun"/>
                <a:cs typeface="Times New Roman"/>
              </a:rPr>
              <a:t>                        </a:t>
            </a:r>
            <a:endParaRPr lang="en-US" sz="8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371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274320" marR="114300" lvl="0" indent="-274320" algn="ctr">
              <a:lnSpc>
                <a:spcPct val="150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ՀԱՄԱԳՈՐԾԱԿՑՈՒԹՅՈՒՆ,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ՈՐԸ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ՀԻՄՆՎՈՒՄ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Է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ՀԻՄՆԱՀԱՐՑԵՐԻ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ՓՈԽԱՆՑՄԱՆ, </a:t>
            </a:r>
            <a:b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ՓՈՐՁԻ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ԵՎ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ԱՐԴՅՈՒՆՔՆԵՐԻ 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ՓՈԽԱՆԱԿՄԱՆ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ՎՐԱ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: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SimSun"/>
                <a:cs typeface="Times New Roman"/>
              </a:rPr>
              <a:t> 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068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648200"/>
          </a:xfrm>
        </p:spPr>
        <p:txBody>
          <a:bodyPr>
            <a:normAutofit fontScale="32500" lnSpcReduction="20000"/>
          </a:bodyPr>
          <a:lstStyle/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514350" algn="l"/>
                <a:tab pos="571500" algn="l"/>
                <a:tab pos="628650" algn="l"/>
              </a:tabLst>
            </a:pPr>
            <a:r>
              <a:rPr lang="en-US" sz="36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5500" b="1" dirty="0" err="1" smtClean="0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55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արդյունավետությունը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առավելապես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կանխորոշվելու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5500" b="1" dirty="0" err="1" smtClean="0">
                <a:latin typeface="Sylfaen"/>
                <a:ea typeface="SimSun"/>
                <a:cs typeface="Times New Roman"/>
              </a:rPr>
              <a:t>դպրոցականների</a:t>
            </a:r>
            <a:r>
              <a:rPr lang="en-US" sz="5500" b="1" dirty="0" smtClean="0">
                <a:latin typeface="Sylfaen"/>
                <a:ea typeface="SimSun"/>
                <a:cs typeface="Times New Roman"/>
              </a:rPr>
              <a:t> 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և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ուսանողների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պատճառաբանվածության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մոտիվացիայի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), </a:t>
            </a:r>
            <a:r>
              <a:rPr lang="en-US" sz="5500" b="1" dirty="0" err="1">
                <a:latin typeface="Sylfaen"/>
                <a:ea typeface="SimSun"/>
                <a:cs typeface="Times New Roman"/>
              </a:rPr>
              <a:t>կառուցողական</a:t>
            </a:r>
            <a:r>
              <a:rPr lang="en-US" sz="5500" b="1" dirty="0">
                <a:latin typeface="Sylfaen"/>
                <a:ea typeface="SimSun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ներգրավման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պատրաստվածության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 smtClean="0">
                <a:latin typeface="Sylfaen"/>
                <a:ea typeface="Calibri"/>
                <a:cs typeface="Times New Roman"/>
              </a:rPr>
              <a:t>աստիճանով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, 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ինչը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հանդիսանում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5500" b="1" dirty="0" err="1" smtClean="0">
                <a:latin typeface="Sylfaen"/>
                <a:ea typeface="Calibri"/>
                <a:cs typeface="Times New Roman"/>
              </a:rPr>
              <a:t>կանոնավոր</a:t>
            </a:r>
            <a:r>
              <a:rPr lang="en-US" sz="55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լուծում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 smtClean="0">
                <a:latin typeface="Sylfaen"/>
                <a:ea typeface="Calibri"/>
                <a:cs typeface="Times New Roman"/>
              </a:rPr>
              <a:t>պահանջող</a:t>
            </a:r>
            <a:r>
              <a:rPr lang="en-US" sz="5500" b="1" dirty="0" smtClean="0">
                <a:latin typeface="Sylfaen"/>
                <a:ea typeface="Calibri"/>
                <a:cs typeface="Times New Roman"/>
              </a:rPr>
              <a:t>  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խնդիր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: </a:t>
            </a:r>
            <a:endParaRPr lang="en-US" sz="5500" dirty="0">
              <a:latin typeface="Calibri"/>
              <a:ea typeface="Calibri"/>
              <a:cs typeface="Times New Roman"/>
            </a:endParaRPr>
          </a:p>
          <a:p>
            <a:pPr marL="0" marR="114300" lv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  <a:tabLst>
                <a:tab pos="685800" algn="l"/>
              </a:tabLst>
            </a:pPr>
            <a:r>
              <a:rPr lang="en-US" sz="55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Բարեբախտաբար</a:t>
            </a:r>
            <a:r>
              <a:rPr lang="en-US" sz="55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55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Հայաստանում</a:t>
            </a:r>
            <a:r>
              <a:rPr lang="en-US" sz="55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դպրոցական</a:t>
            </a:r>
            <a:r>
              <a:rPr lang="en-US" sz="55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մակարդակով</a:t>
            </a:r>
            <a:r>
              <a:rPr lang="en-US" sz="55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ստեղծված</a:t>
            </a:r>
            <a:r>
              <a:rPr lang="en-US" sz="55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55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55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55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5500" i="1" dirty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բնագավառներում</a:t>
            </a:r>
            <a:r>
              <a:rPr lang="en-US" sz="5500" i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5500" i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հաջողությամբ</a:t>
            </a:r>
            <a:r>
              <a:rPr lang="en-US" sz="5500" i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գործող</a:t>
            </a:r>
            <a:r>
              <a:rPr lang="en-US" sz="5500" i="1" dirty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</a:t>
            </a:r>
          </a:p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5500" i="1" dirty="0" err="1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եզական</a:t>
            </a:r>
            <a:r>
              <a:rPr lang="en-US" sz="5500" i="1" dirty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կառույցներ</a:t>
            </a:r>
            <a:r>
              <a:rPr lang="en-US" sz="5500" i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6200" b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6200" b="1" dirty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ԹՈՒՄՈ”՝ </a:t>
            </a:r>
            <a:endParaRPr lang="en-US" sz="6200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6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6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6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Տեխնոլոգիաների</a:t>
            </a:r>
            <a:r>
              <a:rPr lang="en-US" sz="6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</a:p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6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Կենտրոններ</a:t>
            </a:r>
            <a:r>
              <a:rPr lang="en-US" sz="6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     և       </a:t>
            </a:r>
            <a:r>
              <a:rPr lang="en-US" sz="6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“ԱՐՄԱՏ”</a:t>
            </a:r>
            <a:r>
              <a:rPr lang="en-US" sz="6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</a:p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6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6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6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լաբորատորիաներ</a:t>
            </a:r>
            <a:r>
              <a:rPr lang="en-US" sz="6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62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sz="4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8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1143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685800" algn="l"/>
              </a:tabLst>
            </a:pPr>
            <a:r>
              <a:rPr lang="en-US" sz="2000" i="1" dirty="0" smtClean="0">
                <a:effectLst/>
                <a:latin typeface="Sylfaen"/>
                <a:ea typeface="Calibri"/>
                <a:cs typeface="Times New Roman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“ԹՈՒՄՈ”  </a:t>
            </a:r>
            <a:r>
              <a:rPr lang="en-US" sz="18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Տեխնոլոգիաների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18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Կենտրոնները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և</a:t>
            </a:r>
            <a:b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՞ԱՐՄԱՏ՞  </a:t>
            </a:r>
            <a:r>
              <a:rPr lang="en-US" sz="18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լաբորատորիաները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՝  </a:t>
            </a:r>
            <a:r>
              <a:rPr lang="en-US" sz="18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եզական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կառույցներ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b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ԵՐԻՏԱՍԱՐԴՆԵՐԻՆ  ԻՐԵՆՑ   ՏԱՐԱՑՔԻ  ՊԱՇՊԱՆՈՒԹՅԱՆԸ </a:t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ԿԱՌՈՒՑՈՂԱԿԱՆ  ՆԵՐԳՐԱՎՄԱՆ  ՀԱՄԱՐ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TUMO Center for Creative Technologies | Yerev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66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om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143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armath.am/uploads/events_images/1kiaw86l0jyxnhp22cfneb0y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44958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0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05400"/>
          </a:xfrm>
        </p:spPr>
        <p:txBody>
          <a:bodyPr>
            <a:normAutofit fontScale="47500" lnSpcReduction="20000"/>
          </a:bodyPr>
          <a:lstStyle/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3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Հիմնվելով</a:t>
            </a:r>
            <a:r>
              <a:rPr lang="en-US" sz="3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Հայաստանի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բոլոր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մարզերի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b="1" dirty="0" err="1" smtClean="0">
                <a:latin typeface="Sylfaen"/>
                <a:ea typeface="Calibri"/>
                <a:cs typeface="Times New Roman"/>
              </a:rPr>
              <a:t>միջին</a:t>
            </a:r>
            <a:r>
              <a:rPr lang="en-US" sz="3400" b="1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3400" b="1" dirty="0" err="1" smtClean="0">
                <a:latin typeface="Sylfaen"/>
                <a:ea typeface="Calibri"/>
                <a:cs typeface="Times New Roman"/>
              </a:rPr>
              <a:t>ավագ</a:t>
            </a:r>
            <a:r>
              <a:rPr lang="en-US" sz="3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դպրոցներում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ստեղծված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3400" b="1" i="1" dirty="0" smtClean="0">
                <a:latin typeface="Sylfaen"/>
                <a:ea typeface="Calibri"/>
                <a:cs typeface="Times New Roman"/>
              </a:rPr>
              <a:t>ի </a:t>
            </a:r>
            <a:r>
              <a:rPr lang="en-US" sz="3400" b="1" i="1" dirty="0" err="1" smtClean="0">
                <a:latin typeface="Sylfaen"/>
                <a:ea typeface="Calibri"/>
                <a:cs typeface="Times New Roman"/>
              </a:rPr>
              <a:t>շնորհիվ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կրթության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բարձր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նորամուծական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(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ինովացիոն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)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մեթոդների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հաջողությամբ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գործող</a:t>
            </a:r>
            <a:r>
              <a:rPr lang="en-US" sz="3400" b="1" i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բնագավառներում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եզական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կառույցների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. “ԹՈՒՄՈ”՝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Sylfaen"/>
              </a:rPr>
              <a:t>Տեխնոլոգիաների</a:t>
            </a:r>
            <a:r>
              <a:rPr lang="en-US" sz="3400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Sylfaen"/>
              </a:rPr>
              <a:t>Կենտրոնների</a:t>
            </a:r>
            <a:r>
              <a:rPr lang="en-US" sz="3400" dirty="0" smtClean="0">
                <a:latin typeface="Sylfaen"/>
                <a:ea typeface="Calibri"/>
                <a:cs typeface="Sylfaen"/>
              </a:rPr>
              <a:t> և 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“ԱՐՄԱՏ”</a:t>
            </a:r>
            <a:r>
              <a:rPr lang="en-US" sz="3400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լաբորատորիաների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հակիրճ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նկարագրման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վրա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; </a:t>
            </a:r>
            <a:r>
              <a:rPr lang="en-US" sz="3400" b="1" i="1" dirty="0" err="1" smtClean="0">
                <a:latin typeface="Sylfaen"/>
                <a:ea typeface="Calibri"/>
                <a:cs typeface="Times New Roman"/>
              </a:rPr>
              <a:t>նկատի</a:t>
            </a:r>
            <a:r>
              <a:rPr lang="en-US" sz="3400" b="1" i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b="1" i="1" dirty="0" err="1" smtClean="0">
                <a:latin typeface="Sylfaen"/>
                <a:ea typeface="Calibri"/>
                <a:cs typeface="Times New Roman"/>
              </a:rPr>
              <a:t>առնելով</a:t>
            </a:r>
            <a:r>
              <a:rPr lang="en-US" sz="3400" b="1" i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այնպիսի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ուսուցողական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կենտրոնների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առկայությունը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ինչպիսիք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է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Լորվա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մարզի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Դեբեթ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գյուղի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միջհամայնքային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կրթական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կենտրոնը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որտեղ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շատ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գյուղերի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աշակերտներ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այլոցից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բացի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մշակում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են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մոդելների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3400" b="1" dirty="0" err="1" smtClean="0">
                <a:latin typeface="Sylfaen"/>
                <a:ea typeface="Calibri"/>
                <a:cs typeface="Times New Roman"/>
              </a:rPr>
              <a:t>Կայք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էջերի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ստեղծման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պիլոտային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Նախագծեր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որոնք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են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գյուղական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համայնքների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400" dirty="0" err="1" smtClean="0">
                <a:latin typeface="Sylfaen"/>
                <a:ea typeface="Calibri"/>
                <a:cs typeface="Times New Roman"/>
              </a:rPr>
              <a:t>զարգացմանը</a:t>
            </a:r>
            <a:r>
              <a:rPr lang="en-US" sz="3400" dirty="0" smtClean="0">
                <a:latin typeface="Sylfaen"/>
                <a:ea typeface="Calibri"/>
                <a:cs typeface="Times New Roman"/>
              </a:rPr>
              <a:t>, </a:t>
            </a:r>
          </a:p>
          <a:p>
            <a:pPr marR="11430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en-US" sz="3300" b="1" dirty="0" err="1" smtClean="0">
                <a:latin typeface="Calibri"/>
                <a:ea typeface="Calibri"/>
                <a:cs typeface="Times New Roman"/>
              </a:rPr>
              <a:t>աշակերտները</a:t>
            </a:r>
            <a:r>
              <a:rPr lang="en-US" sz="33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>
                <a:latin typeface="Sylfaen"/>
                <a:ea typeface="Calibri"/>
              </a:rPr>
              <a:t>և </a:t>
            </a:r>
            <a:r>
              <a:rPr lang="en-US" sz="3300" b="1" dirty="0" err="1">
                <a:latin typeface="Sylfaen"/>
                <a:ea typeface="Calibri"/>
              </a:rPr>
              <a:t>ուսանողները</a:t>
            </a:r>
            <a:r>
              <a:rPr lang="en-US" sz="3300" b="1" dirty="0">
                <a:latin typeface="Sylfaen"/>
                <a:ea typeface="Calibri"/>
              </a:rPr>
              <a:t>, </a:t>
            </a:r>
            <a:r>
              <a:rPr lang="en-US" sz="3300" b="1" dirty="0" err="1">
                <a:latin typeface="Sylfaen"/>
                <a:ea typeface="Calibri"/>
              </a:rPr>
              <a:t>որոնք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տիրապետում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են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զարգացած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 smtClean="0">
                <a:latin typeface="Sylfaen"/>
                <a:ea typeface="Calibri"/>
              </a:rPr>
              <a:t>զանազան</a:t>
            </a:r>
            <a:r>
              <a:rPr lang="en-US" sz="3300" b="1" dirty="0" smtClean="0">
                <a:latin typeface="Sylfaen"/>
                <a:ea typeface="Calibri"/>
              </a:rPr>
              <a:t> </a:t>
            </a:r>
            <a:r>
              <a:rPr lang="en-US" sz="3300" b="1" dirty="0" err="1" smtClean="0">
                <a:latin typeface="Sylfaen"/>
                <a:ea typeface="Calibri"/>
              </a:rPr>
              <a:t>հմտությունների</a:t>
            </a:r>
            <a:r>
              <a:rPr lang="en-US" sz="3300" b="1" dirty="0">
                <a:latin typeface="Sylfaen"/>
                <a:ea typeface="Calibri"/>
              </a:rPr>
              <a:t>, </a:t>
            </a:r>
            <a:r>
              <a:rPr lang="en-US" sz="3300" b="1" dirty="0" err="1">
                <a:latin typeface="Sylfaen"/>
                <a:ea typeface="Calibri"/>
              </a:rPr>
              <a:t>ունեն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պատրաստվածության</a:t>
            </a:r>
            <a:r>
              <a:rPr lang="en-US" sz="3300" b="1" dirty="0">
                <a:latin typeface="Sylfaen"/>
                <a:ea typeface="Calibri"/>
              </a:rPr>
              <a:t> և </a:t>
            </a:r>
            <a:r>
              <a:rPr lang="en-US" sz="3300" b="1" dirty="0" err="1">
                <a:latin typeface="Sylfaen"/>
                <a:ea typeface="Calibri"/>
              </a:rPr>
              <a:t>պատճառաբանվածության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բարձր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աստիճան</a:t>
            </a:r>
            <a:r>
              <a:rPr lang="en-US" sz="3300" b="1" dirty="0">
                <a:latin typeface="Sylfaen"/>
                <a:ea typeface="Calibri"/>
              </a:rPr>
              <a:t>, </a:t>
            </a:r>
            <a:r>
              <a:rPr lang="en-US" sz="3300" b="1" dirty="0" err="1">
                <a:latin typeface="Sylfaen"/>
                <a:ea typeface="Calibri"/>
              </a:rPr>
              <a:t>որը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բավարար</a:t>
            </a:r>
            <a:r>
              <a:rPr lang="en-US" sz="3300" b="1" dirty="0">
                <a:latin typeface="Sylfaen"/>
                <a:ea typeface="Calibri"/>
              </a:rPr>
              <a:t> է </a:t>
            </a:r>
            <a:r>
              <a:rPr lang="en-US" sz="3300" b="1" dirty="0" err="1">
                <a:latin typeface="Sylfaen"/>
                <a:ea typeface="Calibri"/>
              </a:rPr>
              <a:t>հաջող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ներգրավման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համար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աղետների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կանխարգելման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տարացքային</a:t>
            </a:r>
            <a:r>
              <a:rPr lang="en-US" sz="3300" b="1" dirty="0">
                <a:latin typeface="Sylfaen"/>
                <a:ea typeface="Calibri"/>
              </a:rPr>
              <a:t> ՊՔՏ </a:t>
            </a:r>
            <a:r>
              <a:rPr lang="en-US" sz="3300" b="1" dirty="0" err="1">
                <a:latin typeface="Sylfaen"/>
                <a:ea typeface="Calibri"/>
              </a:rPr>
              <a:t>կայք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էջերին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մոբիլ</a:t>
            </a:r>
            <a:r>
              <a:rPr lang="en-US" sz="3300" b="1" dirty="0">
                <a:latin typeface="Sylfaen"/>
                <a:ea typeface="Calibri"/>
              </a:rPr>
              <a:t>  </a:t>
            </a:r>
            <a:r>
              <a:rPr lang="en-US" sz="3300" b="1" dirty="0" err="1">
                <a:latin typeface="Sylfaen"/>
                <a:ea typeface="Calibri"/>
              </a:rPr>
              <a:t>հեռախոսների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միջոցով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վտանգների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մասին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հաղորդման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գործընթացներին</a:t>
            </a:r>
            <a:r>
              <a:rPr lang="en-US" sz="3300" b="1" dirty="0">
                <a:latin typeface="Sylfaen"/>
                <a:ea typeface="Calibri"/>
              </a:rPr>
              <a:t>, </a:t>
            </a:r>
            <a:r>
              <a:rPr lang="en-US" sz="3300" b="1" dirty="0" err="1">
                <a:latin typeface="Sylfaen"/>
                <a:ea typeface="Calibri"/>
              </a:rPr>
              <a:t>ինչպես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դա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նախատեսված</a:t>
            </a:r>
            <a:r>
              <a:rPr lang="en-US" sz="3300" b="1" dirty="0">
                <a:latin typeface="Sylfaen"/>
                <a:ea typeface="Calibri"/>
              </a:rPr>
              <a:t> է </a:t>
            </a:r>
            <a:r>
              <a:rPr lang="en-US" sz="3300" b="1" dirty="0" smtClean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նախագծի</a:t>
            </a:r>
            <a:r>
              <a:rPr lang="en-US" sz="3300" b="1" dirty="0">
                <a:latin typeface="Sylfaen"/>
                <a:ea typeface="Calibri"/>
              </a:rPr>
              <a:t> </a:t>
            </a:r>
            <a:r>
              <a:rPr lang="en-US" sz="3300" b="1" dirty="0" err="1">
                <a:latin typeface="Sylfaen"/>
                <a:ea typeface="Calibri"/>
              </a:rPr>
              <a:t>մեթոդաբանությամբ</a:t>
            </a:r>
            <a:r>
              <a:rPr lang="en-US" sz="3300" b="1" dirty="0">
                <a:latin typeface="Sylfaen"/>
                <a:ea typeface="Calibri"/>
              </a:rPr>
              <a:t>, </a:t>
            </a:r>
            <a:endParaRPr lang="en-US" sz="3300" b="1" dirty="0">
              <a:latin typeface="Times New Roman"/>
              <a:ea typeface="Times New Roman"/>
            </a:endParaRPr>
          </a:p>
          <a:p>
            <a:pPr marL="11430" marR="11430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685800" algn="l"/>
              </a:tabLst>
            </a:pPr>
            <a:endParaRPr lang="en-US" sz="2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ԹՈՒՄՈՅԻ”   ԵՎ   </a:t>
            </a:r>
            <a:r>
              <a:rPr lang="en-US" sz="2000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ԱՐՄԱՏԻ</a:t>
            </a:r>
            <a:r>
              <a:rPr lang="en-US" sz="2000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ԿՐԹԱԿԱՆ  ԲԱՐՁՐ   ՆՈՐԱՄՈՒԾԱԿԱՆ  (ԻՆՈՎԱՑԻՈՆ)  ՄԵԹՈԴՆԵՐԸ  ԵՎ  ՊՔՏ  </a:t>
            </a:r>
            <a:r>
              <a:rPr lang="en-US" sz="2000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Կայք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էջերի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ԳՈՐԾՈՒՆԵՈՒԹՅՈՒՆԸ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lnSpcReduction="10000"/>
          </a:bodyPr>
          <a:lstStyle/>
          <a:p>
            <a:pPr marL="342900" marR="11430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"/>
              <a:tabLst>
                <a:tab pos="360045" algn="l"/>
              </a:tabLst>
            </a:pPr>
            <a:r>
              <a:rPr lang="en-US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սակայն</a:t>
            </a:r>
            <a:r>
              <a:rPr lang="en-US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“ԹՈՒՄՈ”-</a:t>
            </a:r>
            <a:r>
              <a:rPr lang="en-US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յի</a:t>
            </a:r>
            <a:r>
              <a:rPr lang="en-US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“ԱՐՄԱՏ”-ի</a:t>
            </a:r>
            <a:r>
              <a:rPr lang="en-US" sz="1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եզականությունը</a:t>
            </a:r>
            <a:r>
              <a:rPr lang="en-US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հանդիսանում</a:t>
            </a:r>
            <a:r>
              <a:rPr lang="en-US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նրանում</a:t>
            </a:r>
            <a:r>
              <a:rPr lang="en-US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 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  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որ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աշակերտները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ուսանողները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տիրապետում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են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Ռոբոտոտեխնիկայի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բնագավառում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թիմային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աշխատանքի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ահրաժեշտ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հմտությունների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փորձի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ներառյալ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անօդաչու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թռչող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սարքերի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լայն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շրջանակ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ունեցող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զանազան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գետներեսի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ռոբոտների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կառուցման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բնագավառում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:  </a:t>
            </a:r>
          </a:p>
          <a:p>
            <a:pPr marL="0" marR="114300" indent="0" algn="just">
              <a:lnSpc>
                <a:spcPct val="150000"/>
              </a:lnSpc>
              <a:buNone/>
              <a:tabLst>
                <a:tab pos="360045" algn="l"/>
              </a:tabLst>
            </a:pPr>
            <a:r>
              <a:rPr lang="en-US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Sylfaen"/>
                <a:cs typeface="Times New Roman"/>
              </a:rPr>
              <a:t>Այսպիսով</a:t>
            </a:r>
            <a:r>
              <a:rPr lang="en-US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Sylfaen"/>
                <a:cs typeface="Times New Roman"/>
              </a:rPr>
              <a:t>,</a:t>
            </a:r>
            <a:r>
              <a:rPr lang="en-US" sz="1700" b="1" dirty="0" smtClean="0">
                <a:effectLst/>
                <a:latin typeface="Sylfaen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տվյալ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կոնկրետ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մարզի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տարացքին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բնորոշ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հավանական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վտանգների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ճշտորոշ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տեսակավորման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նկարագրման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խնդիրը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լայն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հնարավորություններ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բացում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ներգրավելու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դպրոցականներին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ուսանողներին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անօդաչու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 smtClean="0">
                <a:latin typeface="Sylfaen"/>
                <a:ea typeface="Calibri"/>
                <a:cs typeface="Times New Roman"/>
              </a:rPr>
              <a:t>թռչող</a:t>
            </a:r>
            <a:r>
              <a:rPr lang="en-US" sz="17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սարքերի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գետներեսի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ռոբոտների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կառուցման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օգտագործման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վտանգների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բացահայտման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դրանց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հետևման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նպատակով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այնպես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էլ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ավելի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ակնադիտական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լիակատար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տեղեկատվության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հաղորդման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վերափոխված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 (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մարզային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) “ՊՔՏ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17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Էջին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”,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ներառյալ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մարդկանց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դժվար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հասանելի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տարացքներից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վտանգավոր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700" b="1" dirty="0" err="1">
                <a:latin typeface="Sylfaen"/>
                <a:ea typeface="Calibri"/>
                <a:cs typeface="Times New Roman"/>
              </a:rPr>
              <a:t>վայրերից</a:t>
            </a:r>
            <a:r>
              <a:rPr lang="en-US" sz="1700" b="1" dirty="0">
                <a:latin typeface="Sylfaen"/>
                <a:ea typeface="Calibri"/>
                <a:cs typeface="Times New Roman"/>
              </a:rPr>
              <a:t>, </a:t>
            </a:r>
            <a:endParaRPr lang="en-US" sz="1700" dirty="0"/>
          </a:p>
          <a:p>
            <a:pPr marL="342900" marR="11430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"/>
              <a:tabLst>
                <a:tab pos="360045" algn="l"/>
              </a:tabLst>
            </a:pPr>
            <a:endParaRPr lang="en-US" sz="17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95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ԵՐԻՏԱՍԱՐԴՆԵՐԻ   ԱՆ ՕԴԱՉՈՒ   ԹՌՉՈՂ   ՍԱՐՔԵՐԸ   ԵՎ   ԳԵՏՆԵՐԵՍԻ   ՌՈԲՈՏՆԵՐ Ը   ԻՐԵՆՑ   ՏԱՐԱՑՔԻ   ՎՏԱՆԳՆԵՐԻ  ԲԱՑԱՀԱՅՏՎԱՆ   ԵՎ  ՎԵՐԱՑՄԱՆ  </a:t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ԱՐԴՅՈՒՆԱՎԵՏ   ԳՈՐԾԻՔ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Autofit/>
          </a:bodyPr>
          <a:lstStyle/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Arial"/>
              </a:rPr>
              <a:t>Վերոշարադրյալը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Arial"/>
              </a:rPr>
              <a:t>լավագույն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Arial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պատճառաբանվածություն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(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մոտիվացիա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)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կծառայի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ներգրավելու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աշակերտներին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ուսանողներին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գործունեության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մեջ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տեխնոլոգիաների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նվազեցման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սեփական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տարացգի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պաշտպանության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բնագավառում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endParaRPr lang="en-US" sz="1800" b="1" dirty="0" smtClean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endParaRPr lang="en-US" sz="1800" b="1" dirty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Եվ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քանի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վոր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“ԹՈՒՄՈ”՝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Տեխնոլոգիաների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Կենտրոնները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և 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“ԱՐՄԱՏ”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լաբորատորիաները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ստեղծված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հաջողությամբ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գործում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Հայաստանի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բոլոր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մարզերում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i="1" dirty="0" err="1">
                <a:latin typeface="Sylfaen"/>
                <a:ea typeface="Calibri"/>
                <a:cs typeface="Times New Roman"/>
              </a:rPr>
              <a:t>առաջարկվող</a:t>
            </a:r>
            <a:r>
              <a:rPr lang="en-US" sz="1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i="1" dirty="0" err="1">
                <a:latin typeface="Sylfaen"/>
                <a:ea typeface="Calibri"/>
                <a:cs typeface="Times New Roman"/>
              </a:rPr>
              <a:t>նոր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i="1" dirty="0" err="1">
                <a:latin typeface="Sylfaen"/>
                <a:ea typeface="Calibri"/>
                <a:cs typeface="Times New Roman"/>
              </a:rPr>
              <a:t>վերափոխված</a:t>
            </a:r>
            <a:r>
              <a:rPr lang="en-US" sz="1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i="1" dirty="0" err="1">
                <a:latin typeface="Sylfaen"/>
                <a:ea typeface="Calibri"/>
                <a:cs typeface="Times New Roman"/>
              </a:rPr>
              <a:t>պիլոտքյին</a:t>
            </a:r>
            <a:r>
              <a:rPr lang="en-US" sz="1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i="1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արդյունքները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արժեքավոր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փորձը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ընտրված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մարզի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օրինակով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հաջողությամբ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ներդրվել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հանրապետության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բոլոր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մարզերում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    </a:t>
            </a:r>
            <a:endParaRPr lang="en-US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ՊԻԼՈՏԱՅԻՆ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ՆԱԽԱԳԾԻ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ԱՐԴՅՈՒՆՔՆԵՐԸ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ԵՎ  ԱՐԺԵՔԱՎՈՐ   ՓՈՐՁԸ </a:t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ԸՆՏՐՎԱԾ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ՄԱՐԶԻ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ՕՐԻՆԱԿՈՎ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ԿԱՐՈՂ  ԵՆ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ՀԱՋՈՂՈՒԹՅԱՄԲ   ՆԵՐԴՐՎԵԼ ՀԱՆՐԱՊԵՏՈՒԹՅԱՆ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ԲՈԼՈՐ 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ՄԱՐԶԵՐՈՒՄ: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 descr="50% of all Armenian schools to have Armath labs by yearend in monumental mov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6576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1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  <a:tabLst>
                <a:tab pos="360045" algn="l"/>
              </a:tabLst>
            </a:pPr>
            <a:r>
              <a:rPr lang="en-US" sz="1900" b="1" dirty="0" err="1">
                <a:latin typeface="Sylfaen"/>
                <a:ea typeface="Calibri"/>
                <a:cs typeface="Times New Roman"/>
              </a:rPr>
              <a:t>Իր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հերթին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շնորհիվ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Հայաստանի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“ԹՈՒՄՈ” 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և 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“ԱՐՄԱՏ”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կառույցների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սերտ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համագուծությանը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գործընկեր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երկրների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համանուն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կառույցների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>
                <a:latin typeface="Sylfaen"/>
                <a:ea typeface="Calibri"/>
                <a:cs typeface="Arial"/>
              </a:rPr>
              <a:t>CUEPS-ի,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Ռավելո</a:t>
            </a:r>
            <a:r>
              <a:rPr lang="en-US" sz="1900" b="1" dirty="0">
                <a:latin typeface="Sylfaen"/>
                <a:ea typeface="Calibri"/>
                <a:cs typeface="Arial"/>
              </a:rPr>
              <a:t>,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Իտալիա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փորձը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LoKSAND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նախագծի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մշակման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և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ներդրման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գործում</a:t>
            </a:r>
            <a:r>
              <a:rPr lang="en-US" sz="1900" b="1" dirty="0">
                <a:latin typeface="Sylfaen"/>
                <a:ea typeface="Calibri"/>
                <a:cs typeface="Arial"/>
              </a:rPr>
              <a:t>, 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ինչպես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նա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և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>
                <a:latin typeface="Sylfaen"/>
                <a:ea typeface="Calibri"/>
                <a:cs typeface="Arial"/>
              </a:rPr>
              <a:t>ECRM-ի,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Եր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և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ան</a:t>
            </a:r>
            <a:r>
              <a:rPr lang="en-US" sz="1900" b="1" dirty="0">
                <a:latin typeface="Sylfaen"/>
                <a:ea typeface="Calibri"/>
                <a:cs typeface="Arial"/>
              </a:rPr>
              <a:t>,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Հայաստան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փորձը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առաջարկվող</a:t>
            </a:r>
            <a:r>
              <a:rPr lang="en-US" sz="1900" b="1" dirty="0">
                <a:latin typeface="Sylfaen"/>
                <a:ea typeface="Calibri"/>
                <a:cs typeface="Arial"/>
              </a:rPr>
              <a:t>  </a:t>
            </a:r>
            <a:r>
              <a:rPr lang="en-US" sz="1900" b="1" dirty="0" smtClean="0">
                <a:latin typeface="Sylfaen"/>
                <a:ea typeface="Calibri"/>
                <a:cs typeface="Times New Roman"/>
              </a:rPr>
              <a:t>ՎԵՐԱՓՈԽՎԱԾ </a:t>
            </a:r>
            <a:r>
              <a:rPr lang="en-US" sz="1900" b="1" dirty="0" err="1" smtClean="0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19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շրջանակներում</a:t>
            </a:r>
            <a:r>
              <a:rPr lang="en-US" sz="1900" b="1" dirty="0">
                <a:latin typeface="Sylfaen"/>
                <a:ea typeface="Calibri"/>
                <a:cs typeface="Arial"/>
              </a:rPr>
              <a:t>,</a:t>
            </a:r>
            <a:r>
              <a:rPr lang="en-US" sz="1900" b="1" dirty="0">
                <a:solidFill>
                  <a:srgbClr val="FF0000"/>
                </a:solidFill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հաշվի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առնելով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տեղեկատվական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և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ինժեներական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տեխնոլոգիաների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Arial"/>
              </a:rPr>
              <a:t>բնագավառում</a:t>
            </a:r>
            <a:r>
              <a:rPr lang="en-US" sz="1900" b="1" dirty="0">
                <a:latin typeface="Sylfaen"/>
                <a:ea typeface="Calibri"/>
                <a:cs typeface="Arial"/>
              </a:rPr>
              <a:t> </a:t>
            </a:r>
            <a:r>
              <a:rPr lang="en-US" sz="1900" b="1" dirty="0" smtClean="0">
                <a:latin typeface="Sylfaen"/>
                <a:ea typeface="Calibri"/>
                <a:cs typeface="Times New Roman"/>
              </a:rPr>
              <a:t>“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ԹՈՒՄՈ”-ի </a:t>
            </a:r>
            <a:r>
              <a:rPr lang="en-US" sz="1900" b="1" dirty="0">
                <a:latin typeface="Sylfaen"/>
                <a:cs typeface="Sylfaen"/>
              </a:rPr>
              <a:t>և 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“ԱՐՄԱՏ”–ի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աշակերտների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հնարավորությունները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փոխանցվել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 smtClean="0">
                <a:latin typeface="Sylfaen"/>
                <a:ea typeface="Calibri"/>
                <a:cs typeface="Times New Roman"/>
              </a:rPr>
              <a:t>գործընկեր</a:t>
            </a:r>
            <a:r>
              <a:rPr lang="en-US" sz="19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երկրներին</a:t>
            </a:r>
            <a:r>
              <a:rPr lang="en-US" sz="1900" b="1" dirty="0" smtClean="0">
                <a:latin typeface="Sylfaen"/>
                <a:ea typeface="Calibri"/>
                <a:cs typeface="Times New Roman"/>
              </a:rPr>
              <a:t>,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360045" algn="l"/>
              </a:tabLst>
            </a:pPr>
            <a:r>
              <a:rPr lang="en-US" sz="19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այլ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շահագրգիռ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երկրների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: </a:t>
            </a:r>
            <a:endParaRPr lang="en-US" sz="1900" b="1" dirty="0" smtClean="0">
              <a:latin typeface="Sylfae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360045" algn="l"/>
              </a:tabLst>
            </a:pPr>
            <a:endParaRPr lang="en-US" sz="1600" b="1" dirty="0">
              <a:latin typeface="Sylfae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360045" algn="l"/>
              </a:tabLst>
            </a:pPr>
            <a:r>
              <a:rPr lang="en-US" sz="1900" b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                            </a:t>
            </a:r>
            <a:r>
              <a:rPr lang="en-US" sz="1900" b="1" dirty="0" smtClean="0">
                <a:latin typeface="Sylfaen"/>
                <a:ea typeface="Calibri"/>
                <a:cs typeface="Times New Roman"/>
              </a:rPr>
              <a:t>ԹՈՒՄՈՆ   ՃԱՊՈՆԻԱՅՈՒՄ՝</a:t>
            </a:r>
            <a:endParaRPr lang="en-US" sz="1600" b="1" dirty="0" smtClean="0">
              <a:latin typeface="Sylfae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360045" algn="l"/>
              </a:tabLst>
            </a:pPr>
            <a:endParaRPr lang="en-US" sz="1900" dirty="0"/>
          </a:p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1900" dirty="0" err="1">
                <a:latin typeface="Sylfaen"/>
                <a:ea typeface="Calibri"/>
                <a:cs typeface="Times New Roman"/>
              </a:rPr>
              <a:t>Հայաստանի</a:t>
            </a:r>
            <a:r>
              <a:rPr lang="en-US" sz="1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dirty="0" err="1"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1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dirty="0" err="1">
                <a:latin typeface="Sylfaen"/>
                <a:ea typeface="Calibri"/>
                <a:cs typeface="Sylfaen"/>
              </a:rPr>
              <a:t>Տեխնոլոգիաների</a:t>
            </a:r>
            <a:r>
              <a:rPr lang="en-US" sz="1900" dirty="0">
                <a:latin typeface="Sylfaen"/>
                <a:ea typeface="Calibri"/>
                <a:cs typeface="Sylfaen"/>
              </a:rPr>
              <a:t> </a:t>
            </a:r>
            <a:r>
              <a:rPr lang="en-US" sz="1900" dirty="0">
                <a:latin typeface="Sylfaen"/>
                <a:ea typeface="Calibri"/>
                <a:cs typeface="Times New Roman"/>
              </a:rPr>
              <a:t>“ԹՈՒՄՈ” </a:t>
            </a:r>
            <a:r>
              <a:rPr lang="en-US" sz="1900" dirty="0" err="1">
                <a:latin typeface="Sylfaen"/>
                <a:ea typeface="Calibri"/>
                <a:cs typeface="Sylfaen"/>
              </a:rPr>
              <a:t>Կենտրոնի</a:t>
            </a:r>
            <a:r>
              <a:rPr lang="en-US" sz="1900" dirty="0">
                <a:latin typeface="Sylfaen"/>
                <a:ea typeface="Calibri"/>
                <a:cs typeface="Sylfaen"/>
              </a:rPr>
              <a:t> </a:t>
            </a:r>
            <a:r>
              <a:rPr lang="en-US" sz="1900" dirty="0" err="1">
                <a:latin typeface="Sylfaen"/>
                <a:ea typeface="Calibri"/>
                <a:cs typeface="Sylfaen"/>
              </a:rPr>
              <a:t>աջակցությամբ</a:t>
            </a:r>
            <a:r>
              <a:rPr lang="en-US" sz="1900" dirty="0">
                <a:latin typeface="Sylfaen"/>
                <a:ea typeface="Calibri"/>
                <a:cs typeface="Sylfaen"/>
              </a:rPr>
              <a:t> </a:t>
            </a:r>
            <a:r>
              <a:rPr lang="en-US" sz="1900" dirty="0" err="1">
                <a:latin typeface="Sylfaen"/>
                <a:ea typeface="Calibri"/>
                <a:cs typeface="Sylfaen"/>
              </a:rPr>
              <a:t>բացվել</a:t>
            </a:r>
            <a:r>
              <a:rPr lang="en-US" sz="1900" dirty="0">
                <a:latin typeface="Sylfaen"/>
                <a:ea typeface="Calibri"/>
                <a:cs typeface="Sylfaen"/>
              </a:rPr>
              <a:t> </a:t>
            </a:r>
            <a:r>
              <a:rPr lang="en-US" sz="1900" dirty="0" err="1">
                <a:latin typeface="Sylfaen"/>
                <a:ea typeface="Calibri"/>
                <a:cs typeface="Sylfaen"/>
              </a:rPr>
              <a:t>են</a:t>
            </a:r>
            <a:r>
              <a:rPr lang="en-US" sz="1900" dirty="0">
                <a:latin typeface="Sylfaen"/>
                <a:ea typeface="Calibri"/>
                <a:cs typeface="Sylfae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Sylfaen"/>
              </a:rPr>
              <a:t>միջազգային</a:t>
            </a:r>
            <a:r>
              <a:rPr lang="en-US" sz="1900" b="1" dirty="0">
                <a:latin typeface="Sylfaen"/>
                <a:ea typeface="Calibri"/>
                <a:cs typeface="Sylfaen"/>
              </a:rPr>
              <a:t> 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“ԹՈՒՄՈ” </a:t>
            </a:r>
            <a:r>
              <a:rPr lang="en-US" sz="1900" b="1" dirty="0" err="1">
                <a:latin typeface="Sylfaen"/>
                <a:ea typeface="Calibri"/>
                <a:cs typeface="Sylfaen"/>
              </a:rPr>
              <a:t>Կենտրոններ</a:t>
            </a:r>
            <a:r>
              <a:rPr lang="en-US" sz="1900" b="1" dirty="0">
                <a:latin typeface="Sylfaen"/>
                <a:ea typeface="Calibri"/>
                <a:cs typeface="Sylfaen"/>
              </a:rPr>
              <a:t> </a:t>
            </a:r>
            <a:r>
              <a:rPr lang="en-US" sz="1900" dirty="0" err="1">
                <a:latin typeface="Sylfaen"/>
                <a:ea typeface="Calibri"/>
                <a:cs typeface="Sylfaen"/>
              </a:rPr>
              <a:t>գործընկեր</a:t>
            </a:r>
            <a:r>
              <a:rPr lang="en-US" sz="1900" dirty="0">
                <a:latin typeface="Sylfaen"/>
                <a:ea typeface="Calibri"/>
                <a:cs typeface="Sylfaen"/>
              </a:rPr>
              <a:t> </a:t>
            </a:r>
            <a:r>
              <a:rPr lang="en-US" sz="1900" dirty="0" err="1">
                <a:latin typeface="Sylfaen"/>
                <a:ea typeface="Calibri"/>
                <a:cs typeface="Sylfaen"/>
              </a:rPr>
              <a:t>երկրներում</a:t>
            </a:r>
            <a:r>
              <a:rPr lang="en-US" sz="1900" dirty="0">
                <a:latin typeface="Sylfaen"/>
                <a:ea typeface="Calibri"/>
                <a:cs typeface="Sylfaen"/>
              </a:rPr>
              <a:t>.</a:t>
            </a:r>
            <a:r>
              <a:rPr lang="en-US" sz="1900" b="1" dirty="0">
                <a:latin typeface="Sylfaen"/>
                <a:ea typeface="Calibri"/>
                <a:cs typeface="Sylfae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Փարիզում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Լյուսեմբուրգում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Բեռլինում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Բեյրութում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Լոս-Անջելեսում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Տոկիոյում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Մոսկվայում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Կիևում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:</a:t>
            </a:r>
            <a:endParaRPr lang="en-US" sz="19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95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ՇՆՈՐՀԻՎ 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ՀԱՅԱՍՏԱՆԻ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“ԹՈՒՄՈ”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ԵՎ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ԱՐՄԱՏ”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ԿԱՌՈՒՅՑՆԵՐԻ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ՍԵՐ Տ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ՀԱՄԱԳՈՐԾԱԿՑՈՒԹՅԱՆԸ  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ԳՈՐԾԸՆԿԵՐ   ԵՐԿՐՆԵՐԻ  </a:t>
            </a:r>
            <a:b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ՀԱՄԱՆՈՒՆ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ԿԱՌՈՒՅՑՆԵՐԻ  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ՀԵՏ</a:t>
            </a:r>
            <a:b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ՊԻԼՈՏԱՅԻՆ   ՆԱԽԱԳԾԻ   ՓՈՐՁԸ   ԿԱՐՈՂ   Է   ՓՈԽԱՆՑՎԵԼ  ԳՈՐԾԸՆԿԵՐ   ԵՐԿՐՆԵՐԻՆ</a:t>
            </a:r>
            <a:b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4" name="Picture 3" descr="https://panorama.am/news_images/722/2164130_3/f5d7746e36fce1_5d7746e36fd27.thum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5052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7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/>
          </a:bodyPr>
          <a:lstStyle/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1800" b="1" dirty="0">
                <a:latin typeface="Sylfaen"/>
                <a:ea typeface="Calibri"/>
                <a:cs typeface="Times New Roman"/>
              </a:rPr>
              <a:t> “ԹՈՒՄՈ”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Կենտրոնը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Փարիզում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բացվել</a:t>
            </a:r>
            <a:r>
              <a:rPr lang="en-US" sz="1800" dirty="0">
                <a:latin typeface="Sylfaen"/>
                <a:ea typeface="Calibri"/>
                <a:cs typeface="Sylfaen"/>
              </a:rPr>
              <a:t> է 2019թ.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հոկտեմբերի</a:t>
            </a:r>
            <a:r>
              <a:rPr lang="en-US" sz="1800" dirty="0">
                <a:latin typeface="Sylfaen"/>
                <a:ea typeface="Calibri"/>
                <a:cs typeface="Sylfaen"/>
              </a:rPr>
              <a:t> 15-ին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Փարիզի</a:t>
            </a:r>
            <a:r>
              <a:rPr lang="en-US" sz="1800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քաղաքապետ</a:t>
            </a:r>
            <a:r>
              <a:rPr lang="en-US" sz="1800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Աննա</a:t>
            </a:r>
            <a:r>
              <a:rPr lang="en-US" sz="1800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Հիդալգոյի</a:t>
            </a:r>
            <a:r>
              <a:rPr lang="en-US" sz="1800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նախաձեռննությամբ</a:t>
            </a:r>
            <a:r>
              <a:rPr lang="en-US" sz="1800" dirty="0">
                <a:latin typeface="Sylfaen"/>
                <a:ea typeface="Calibri"/>
                <a:cs typeface="Sylfaen"/>
              </a:rPr>
              <a:t>,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որը</a:t>
            </a:r>
            <a:r>
              <a:rPr lang="en-US" sz="1800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այցելել</a:t>
            </a:r>
            <a:r>
              <a:rPr lang="en-US" sz="1800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էր</a:t>
            </a:r>
            <a:r>
              <a:rPr lang="en-US" sz="1800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Երևանը</a:t>
            </a:r>
            <a:r>
              <a:rPr lang="en-US" sz="1800" dirty="0">
                <a:latin typeface="Sylfaen"/>
                <a:ea typeface="Calibri"/>
                <a:cs typeface="Sylfaen"/>
              </a:rPr>
              <a:t> 2018թ.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հունվարին</a:t>
            </a:r>
            <a:r>
              <a:rPr lang="en-US" sz="1800" dirty="0">
                <a:latin typeface="Sylfaen"/>
                <a:ea typeface="Calibri"/>
                <a:cs typeface="Sylfaen"/>
              </a:rPr>
              <a:t>: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latin typeface="Sylfaen"/>
                <a:ea typeface="Calibri"/>
                <a:cs typeface="Sylfaen"/>
              </a:rPr>
              <a:t>Փարիզյան</a:t>
            </a:r>
            <a:r>
              <a:rPr lang="en-US" sz="1800" dirty="0">
                <a:latin typeface="Sylfaen"/>
                <a:ea typeface="Calibri"/>
                <a:cs typeface="Sylfaen"/>
              </a:rPr>
              <a:t> 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“ԹՈՒՄՈ”-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յում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ուսանում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առավել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քան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4000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աշակերտ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 </a:t>
            </a:r>
            <a:r>
              <a:rPr lang="en-US" sz="1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Փարիզի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քաղաքապետը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նշել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է.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““ԹՈՒՄՈ”-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օգնությամբ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մենք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Փարիզի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երիտասարդությանը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կապահովենք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ամբողջ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գործիքակազմով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որը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անհրաժեշտ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ապագա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աշխարհը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ձևավորելու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”.   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19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“ԹՈՒՄՈ”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ԿԵՆՏՐՈՆԸ   ՓԱՐԻԶՈՒՄ </a:t>
            </a:r>
            <a:b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22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բացվել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է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2019թ.   </a:t>
            </a:r>
            <a:r>
              <a:rPr lang="hy-AM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</a:t>
            </a:r>
            <a:r>
              <a:rPr lang="en-US" sz="22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ոկտեմբերի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15-ին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ՓԱՐԻԶԻ   ՔԱՂԱՔԱՊԵՏ   ԱՆՆԱ  ՀԻԴԱԼԳՈՅԻ   ՆԱԽԱՁԵՌՆՈՒԹՅԱՄԲ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1" descr="FA1A5697 - Grand Opening of TUMO Par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44958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7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>
            <a:normAutofit/>
          </a:bodyPr>
          <a:lstStyle/>
          <a:p>
            <a:pPr marL="0" marR="11430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en-US" sz="1800" dirty="0">
                <a:latin typeface="Sylfaen"/>
                <a:ea typeface="Calibri"/>
                <a:cs typeface="Times New Roman"/>
              </a:rPr>
              <a:t>“ԱՐՄԱՏ”-ի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ներկայացրած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տեխնոլոգիաների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ուսուցման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հայկական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մոդելը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արդեն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ներդրված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այնպիսի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երկրների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դպրոցներում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ինպիսիք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.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Հնդկաստանը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Եթովպիան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Աֆղանստանը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 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Դեռ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ավելին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այնպիսի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երկրներ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ինչպիսիք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.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Հունաստանը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Բուլղարիան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Լիտվան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Էստոնիան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Բանգլադեշը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Մալայզիան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Բրազիլիան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Իրաքը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և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մի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քանի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այլ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երկրներ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ևս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մեծ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հետաքրքրություն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հանդես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բերել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 “ԱՐՄԱՏ”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նկատմամբ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19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“ԱՐՄԱՏ”-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ի  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կողմից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ներկայացրած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ՏԵԽՆՈԼՈԳԻԱՆԵՐԻ    ՈՒՍՈՒՑՄԱՆ    ՀԱՅԿԱԿԱՆ    ՄՈԴԵԼԸ </a:t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ԱՐԴԵՆ   ՆԵՐԴՐՎԱԾ  Է    ՏԱՐԲԵՐ    ԵՐԿՐՆԵՐԻ   ԴՊՐՈՑՆԵՐՈՒՄ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https://armath.am/uploads/news/67131824_2308001749517143_2802103807134138368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9436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7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16968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Sylfaen"/>
                <a:ea typeface="Calibri"/>
                <a:cs typeface="Times New Roman"/>
              </a:rPr>
              <a:t>ՊՔՏ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էջերը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կանխարգելման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գործիք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դարձնելու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կարևոր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հասարակությունը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համայնքին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), և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առաջին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հերթին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երիտասարդությանը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ներգրավել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hy-AM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չ 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միայն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դրանց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օգտագործմանը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այլև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դրանց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ստեղծմանը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ea typeface="Calibri"/>
                <a:cs typeface="Times New Roman"/>
              </a:rPr>
            </a:br>
            <a:r>
              <a:rPr lang="en-US" sz="3600" dirty="0" smtClean="0">
                <a:effectLst/>
                <a:ea typeface="Calibri"/>
                <a:cs typeface="Times New Roman"/>
              </a:rPr>
              <a:t/>
            </a:r>
            <a:br>
              <a:rPr lang="en-US" sz="3600" dirty="0" smtClean="0">
                <a:effectLst/>
                <a:ea typeface="Calibri"/>
                <a:cs typeface="Times New Roman"/>
              </a:rPr>
            </a:b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2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. 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ԱՌԱՋԱՐԿՈՒԹՅՈՒՆՆԵՐ</a:t>
            </a:r>
            <a:r>
              <a:rPr lang="en-US" sz="31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31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ՊԱՇՏՊԱՆԻՐ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ՔՈ  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ՏԱՐԱԾՔԸ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  (ՊՔՏ)  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ԿԱՅՔ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ԷՋԵՐ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en-US" sz="3100" b="1" dirty="0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rPr>
            </a:b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ՍՏԵՂԾԵԼՈՒ 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ՀԱՄԱՐ</a:t>
            </a:r>
            <a:endParaRPr lang="en-US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14800"/>
            <a:ext cx="4191000" cy="250698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https://armath.am/uploads/events_images/gn4043svcppvu4dnor2kel5h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3434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1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Sylfaen"/>
                <a:ea typeface="Calibri"/>
                <a:cs typeface="Sylfaen"/>
              </a:rPr>
              <a:t>ՆԱԽԱԳԾԻ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Sylfaen"/>
                <a:ea typeface="Calibri"/>
                <a:cs typeface="Sylfaen"/>
              </a:rPr>
              <a:t>ՀԱՄԱԿԱՐԳՈՂ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Sylfaen"/>
                <a:ea typeface="Calibri"/>
                <a:cs typeface="Times New Roman"/>
              </a:rPr>
              <a:t>`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Խոշոր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Կառավարման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Եվրոպական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</a:b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Միջտարածաշրջանային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Գիտական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և  </a:t>
            </a: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Կրթական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Կենտրոն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,</a:t>
            </a:r>
            <a:r>
              <a:rPr lang="en-US" sz="20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</a:b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Երևան</a:t>
            </a:r>
            <a:r>
              <a:rPr lang="en-US" sz="2000" b="1" spc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,  </a:t>
            </a:r>
            <a:r>
              <a:rPr lang="en-US" sz="2000" b="1" spc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Հայաստան</a:t>
            </a:r>
            <a:r>
              <a:rPr lang="en-US" sz="2000" spc="0" dirty="0">
                <a:ln>
                  <a:noFill/>
                </a:ln>
                <a:solidFill>
                  <a:prstClr val="white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spc="0" dirty="0">
                <a:ln>
                  <a:noFill/>
                </a:ln>
                <a:solidFill>
                  <a:prstClr val="white"/>
                </a:solidFill>
                <a:effectLst/>
                <a:ea typeface="Calibri"/>
                <a:cs typeface="Times New Roman"/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281925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 fontScale="700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i="1" dirty="0">
                <a:latin typeface="Sylfaen"/>
                <a:ea typeface="Calibri"/>
                <a:cs typeface="Times New Roman"/>
              </a:rPr>
              <a:t>ա)</a:t>
            </a:r>
            <a:r>
              <a:rPr lang="en-US" sz="3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smtClean="0">
                <a:latin typeface="Sylfaen"/>
                <a:ea typeface="Calibri"/>
                <a:cs typeface="Times New Roman"/>
              </a:rPr>
              <a:t>ՆԱԽՆԱԿԱՆ ՓՈՒԼ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Տեղական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լրատվամիջոցների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հետազոտություն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՝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վերջին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տարիներին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տարածքի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վրա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ներգործող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անկայունության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առավել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կրկնվող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լուրերի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800" dirty="0">
                <a:latin typeface="Sylfaen"/>
                <a:ea typeface="Calibri"/>
                <a:cs typeface="Sylfaen"/>
              </a:rPr>
              <a:t> </a:t>
            </a:r>
            <a:r>
              <a:rPr lang="en-US" sz="2800" dirty="0" err="1">
                <a:latin typeface="Sylfaen"/>
                <a:ea typeface="Calibri"/>
                <a:cs typeface="Sylfaen"/>
              </a:rPr>
              <a:t>Տեղական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բնապահպանական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կազմակերպությունների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Sylfaen"/>
                <a:ea typeface="Calibri"/>
                <a:cs typeface="Times New Roman"/>
              </a:rPr>
              <a:t>քարտեզ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20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i="1" dirty="0">
                <a:latin typeface="Sylfaen"/>
                <a:ea typeface="Calibri"/>
                <a:cs typeface="Times New Roman"/>
              </a:rPr>
              <a:t>բ) </a:t>
            </a:r>
            <a:r>
              <a:rPr lang="en-US" sz="3200" b="1" i="1" dirty="0" smtClean="0">
                <a:latin typeface="Sylfaen"/>
                <a:ea typeface="Calibri"/>
                <a:cs typeface="Times New Roman"/>
              </a:rPr>
              <a:t>ՏԵՂԱԿԱՆ ԱՂԵՏՆԵՐԻ ՎԵՐԱԲԵՐՅԱԼ ՏՎՅԱԼՆԵՐԻ ՀԱՎԱՔԱԳՐՈՒՄ  ԵՎ  ԴՐԱՆՑ  ՎԵՐԱԲԵՐՅԱԼ  ՀԱՆՐԱՅԻՆ (ԲՆԱԿՉՈՒԹՅԱՆ   ՄՈՏ   ԱՌԿԱ)   ԳԻՏԵԼԻՔՆԵՐ: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mbol"/>
              <a:buChar char=""/>
            </a:pPr>
            <a:r>
              <a:rPr lang="en-US" sz="2800" dirty="0" err="1" smtClean="0">
                <a:latin typeface="Sylfaen"/>
                <a:ea typeface="Calibri"/>
                <a:cs typeface="Sylfaen"/>
              </a:rPr>
              <a:t>Տարածքի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վրա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ներգործող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առավել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պարբերական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նորությունների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նախնական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վերլուծությունը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բնապահպանական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կազմակերպությունների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քարտեզը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առկա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գիտական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​​</a:t>
            </a:r>
            <a:r>
              <a:rPr lang="en-US" sz="2800" dirty="0" err="1" smtClean="0">
                <a:latin typeface="Sylfaen"/>
                <a:ea typeface="Calibri"/>
                <a:cs typeface="Times New Roman"/>
              </a:rPr>
              <a:t>գրականությունը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Sylfaen"/>
                <a:ea typeface="Calibri"/>
                <a:cs typeface="Times New Roman"/>
              </a:rPr>
              <a:t>      </a:t>
            </a:r>
            <a:r>
              <a:rPr lang="en-US" sz="2800" dirty="0" err="1" smtClean="0">
                <a:latin typeface="Sylfaen"/>
                <a:ea typeface="Calibri"/>
                <a:cs typeface="Times New Roman"/>
              </a:rPr>
              <a:t>թույլ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կտան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որոշել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ՕԳՏԱԿԱՐ</a:t>
            </a: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 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ԸՆԹԱՑԱԿԱՐԳԵՐ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(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ԳՈՐԾԻՔՆԵՐ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՝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/>
                <a:cs typeface="Times New Roman"/>
              </a:rPr>
              <a:t>“</a:t>
            </a: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ՊԱՇՏՊԱՆԻՐ  ՔՈ  ՏԱՐԱՑՔԸ “ (ՊՔՏ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) </a:t>
            </a: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ԿԱՅՔ  ԷՋ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/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</a:b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ՍՏԵՂԾԵԻՈՒ  ՀԱՄԱՐ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304801"/>
            <a:ext cx="8686800" cy="1371599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600"/>
              <a:buFont typeface="Symbol"/>
              <a:buChar char=""/>
            </a:pPr>
            <a:endParaRPr lang="en-US" sz="2300" b="1" dirty="0" smtClean="0">
              <a:solidFill>
                <a:schemeClr val="accent2">
                  <a:lumMod val="75000"/>
                </a:schemeClr>
              </a:solidFill>
              <a:latin typeface="Sylfaen"/>
              <a:ea typeface="Calibri"/>
              <a:cs typeface="Sylfae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600"/>
              <a:buFont typeface="Symbol"/>
              <a:buChar char=""/>
            </a:pP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նքը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:</a:t>
            </a:r>
            <a:endParaRPr lang="en-US" sz="2300" dirty="0" smtClean="0">
              <a:latin typeface="Calibri"/>
              <a:ea typeface="Calibri"/>
              <a:cs typeface="Times New Roman"/>
            </a:endParaRPr>
          </a:p>
          <a:p>
            <a:endParaRPr lang="en-US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59" y="-1257301"/>
            <a:ext cx="8686801" cy="74295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300" b="1" spc="0" dirty="0" err="1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Sylfaen"/>
              </a:rPr>
              <a:t>այդ</a:t>
            </a:r>
            <a:r>
              <a:rPr lang="en-US" sz="2300" b="1" spc="0" dirty="0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300" b="1" spc="0" dirty="0" err="1" smtClean="0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հաղորգրությունների</a:t>
            </a:r>
            <a:r>
              <a:rPr lang="en-US" sz="2300" b="1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300" b="1" spc="0" dirty="0" err="1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արդյունքը</a:t>
            </a:r>
            <a:r>
              <a:rPr lang="en-US" sz="2300" b="1" spc="0" dirty="0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676401"/>
            <a:ext cx="3352798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200401"/>
            <a:ext cx="35814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1"/>
            <a:ext cx="3276600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8600" y="219170"/>
            <a:ext cx="8686800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ՆՈՐՈՒԹՅՈՒՆՆԵՐԻ   ՆԱԽՆԱԿԱՆ   ՎԵՐԼՈՒԾՈՒԹՅՈՒՆ, 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ՏԵՂԱԿԱՆ   ԲՆԱՊԱՀՊԱՆԱԿԱՆ   ԿԱԶՄԱԿԵՐՊՈՒԹՅՈՒՆՆԵՐԻ   ՔԱՐՏԵԶԸ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ԵՎ  ԱՌԿԱ   ԳԻՏԱԿԱՆ  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​​ </a:t>
            </a:r>
            <a:r>
              <a:rPr lang="en-US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ԳՐԱԿԱՆՈՒԹՅՈՒՆԸ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ԹՈՒՅԼ  ԿՏԱՆ   ՄԵԶ   ՈՐՈՇԵԼ</a:t>
            </a:r>
            <a:r>
              <a:rPr lang="en-US" sz="14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՜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r="18111"/>
          <a:stretch>
            <a:fillRect/>
          </a:stretch>
        </p:blipFill>
        <p:spPr bwMode="auto">
          <a:xfrm>
            <a:off x="6781801" y="5216769"/>
            <a:ext cx="2133600" cy="145366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173315" y="1457897"/>
            <a:ext cx="5253989" cy="250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600"/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հիմնաբառեր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</a:t>
            </a:r>
            <a:r>
              <a:rPr lang="en-US" sz="2400" dirty="0">
                <a:solidFill>
                  <a:schemeClr val="accent4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որոնց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կարելի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իրականացնել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տեղի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ունեցած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hy-AM" sz="2000" b="1" dirty="0" smtClean="0">
                <a:latin typeface="Sylfaen"/>
                <a:ea typeface="Calibri"/>
                <a:cs typeface="Times New Roman"/>
              </a:rPr>
              <a:t>հ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ամակարգված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 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ուսումնասիրություն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,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SzPts val="1600"/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ea typeface="Calibri"/>
                <a:cs typeface="Sylfaen"/>
              </a:rPr>
              <a:t>դրանց</a:t>
            </a:r>
            <a:r>
              <a:rPr lang="en-US" sz="20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հիշատակումը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ԶԼՄ-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ներում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,</a:t>
            </a:r>
            <a:endParaRPr lang="en-US" sz="2000" dirty="0">
              <a:latin typeface="Sylfaen"/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SzPts val="1600"/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621" y="3944718"/>
            <a:ext cx="50673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Sylfaen"/>
                <a:ea typeface="Calibri"/>
                <a:cs typeface="Sylfaen"/>
              </a:rPr>
              <a:t>քաղաքացիների</a:t>
            </a:r>
            <a:r>
              <a:rPr lang="en-US" sz="2000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2000" dirty="0" err="1" smtClean="0">
                <a:latin typeface="Sylfaen"/>
                <a:ea typeface="Calibri"/>
                <a:cs typeface="Times New Roman"/>
              </a:rPr>
              <a:t>միությունների</a:t>
            </a:r>
            <a:r>
              <a:rPr lang="en-US" sz="20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000" dirty="0" err="1" smtClean="0">
                <a:latin typeface="Sylfaen"/>
                <a:ea typeface="Calibri"/>
                <a:cs typeface="Times New Roman"/>
              </a:rPr>
              <a:t>կամ</a:t>
            </a:r>
            <a:r>
              <a:rPr lang="en-US" sz="20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հաստատությունների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n-US" sz="2000" dirty="0" smtClean="0">
                <a:latin typeface="Sylfaen"/>
                <a:ea typeface="Calibri"/>
                <a:cs typeface="Times New Roman"/>
              </a:rPr>
              <a:t>     </a:t>
            </a:r>
            <a:r>
              <a:rPr lang="hy-AM" sz="2000" dirty="0" smtClean="0">
                <a:latin typeface="Sylfaen"/>
                <a:ea typeface="Calibri"/>
                <a:cs typeface="Times New Roman"/>
              </a:rPr>
              <a:t>կ</a:t>
            </a:r>
            <a:r>
              <a:rPr lang="en-US" sz="2000" dirty="0" err="1" smtClean="0">
                <a:latin typeface="Sylfaen"/>
                <a:ea typeface="Calibri"/>
                <a:cs typeface="Times New Roman"/>
              </a:rPr>
              <a:t>ատարված</a:t>
            </a:r>
            <a:r>
              <a:rPr lang="en-US" sz="20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հնարավոր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                                                            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հաղորդագրությունները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,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73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err="1">
                <a:latin typeface="Sylfaen"/>
                <a:ea typeface="Calibri"/>
                <a:cs typeface="Times New Roman"/>
              </a:rPr>
              <a:t>Ընթացակարգերի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կրկնօրինակումից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խուսափելու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կարևոր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վերլուծել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`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ինչ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ընթացակարգեր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արդեն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գոյություն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ունեն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քաղաքացիների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կողմից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հաղորդագրությունների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հավաքման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տեղեկատվության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կառավարման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՝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հետևյալի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.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կազմելով</a:t>
            </a:r>
            <a:r>
              <a:rPr lang="en-US" sz="2400" b="1" dirty="0">
                <a:latin typeface="Sylfaen"/>
                <a:ea typeface="Calibri"/>
                <a:cs typeface="Sylfae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հաստատությունների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ցուցակ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որոնք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կոչված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հաղորդագրություններ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ստանալու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անհապաղ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կամ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ոչ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անհետաձգելի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endParaRPr lang="en-US" sz="2400" b="1" dirty="0">
              <a:latin typeface="Sylfaen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վերացմանը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ենթակա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առկայության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մաին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,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հաղորդագրությունների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մշակման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գործընթացի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վերլուծությամբ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,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գործողությունների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վերլուծությամբ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որոնց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դիմել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են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հաղորդագրություններ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ստանալու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արդյունքում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:</a:t>
            </a:r>
            <a:endParaRPr lang="en-US" sz="2400" b="1" dirty="0">
              <a:latin typeface="Calibri"/>
              <a:ea typeface="Calibri"/>
              <a:cs typeface="Times New Roman"/>
            </a:endParaRPr>
          </a:p>
          <a:p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գ) ՀԱՂՈՐԴԱԳՐՈՒԹՅՈՒՆՆԵՐԻ  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ՀԱՎԱՔՄԱՆ   ԵՎ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2000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ՀԱՄԱԿԱՐԳԵՐԻ </a:t>
            </a: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ՎԵՐԼՈՒԾՈՒԹՅՈՒՆ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 descr="Risk Assessment: Process, Examples, &amp; Tools | SafetyCul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505200" cy="3733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1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Հավաքված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տվյալների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համակարգված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վերլուծությունը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կարևոր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և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անհրաժեշտ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`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հաղորդագրությունները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հավաքելու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մշակելու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համակարգում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անհրաժեշտ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ճշգրտումներ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մտցնելու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: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r>
              <a:rPr lang="en-US" sz="2400" b="1" dirty="0" err="1">
                <a:latin typeface="Sylfaen"/>
                <a:ea typeface="Calibri"/>
                <a:cs typeface="Times New Roman"/>
              </a:rPr>
              <a:t>Կայքի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տիպաբանության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,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աղբյուրի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և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արդյունքի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համաձայն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Sylfaen"/>
                <a:ea typeface="Calibri"/>
                <a:cs typeface="Times New Roman"/>
              </a:rPr>
              <a:t>կատարված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Sylfaen"/>
              </a:rPr>
              <a:t>գործառնական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առաջարկությունների</a:t>
            </a:r>
            <a:r>
              <a:rPr lang="en-US" sz="24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մշակում</a:t>
            </a:r>
            <a:r>
              <a:rPr lang="en-US" sz="24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`</a:t>
            </a:r>
            <a:r>
              <a:rPr lang="en-US" sz="2400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հիմնված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հաղորդագրությունների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և</a:t>
            </a:r>
            <a:endParaRPr lang="en-US" sz="2400" b="1" dirty="0" smtClean="0">
              <a:latin typeface="Sylfaen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վերոնշյալ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վերլուծության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հիման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վրա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: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դ)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ՆԱԽՈՐԴ`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ա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),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բ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և  գ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ՓՈՒԼԵՐՈՒՄ   ՀԱՎԱՔՎԱԾ   </a:t>
            </a:r>
            <a:r>
              <a:rPr lang="en-US" sz="2400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Տ</a:t>
            </a:r>
            <a:r>
              <a:rPr lang="en-US" sz="2400" b="1" i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ՎՅԱԼՆԵՐԻ   ՀԱՄԱԿԱՐԳՈՒՄԸ</a:t>
            </a:r>
            <a:r>
              <a:rPr lang="en-US" sz="2400" b="1" i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 descr="A Complete Guide to the Risk Assessment Process | Lucidchart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2672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8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ե)  ՏԵՂԱԿԱՆ   ԶԼՄ  - ՆԵՐԻ   ՀԵՏ   ՇՓՈՒՄ:</a:t>
            </a:r>
            <a:endParaRPr lang="en-US" sz="2400" b="1" i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200400" cy="151638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392680"/>
            <a:ext cx="3048001" cy="18669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228600" y="9906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Ընթացակարգերի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տվյալ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փուլում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կարևոր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կազմակերպել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հանդիպում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տարացքում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գործող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բոլոր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լրատվամիջոցների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ներկայացնելու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հավաքված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տվյալները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և 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կատարված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վերլուծությունները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, և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բացահայտելու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ՊՔՏ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Կայք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էջերի</a:t>
            </a:r>
            <a:r>
              <a:rPr lang="en-US" sz="2000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ստեղծման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ընթացքում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համագոծակցության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հնարավորությունները</a:t>
            </a:r>
            <a:r>
              <a:rPr lang="en-US" sz="20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2000" b="1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464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7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latin typeface="Sylfaen"/>
                <a:ea typeface="Calibri"/>
                <a:cs typeface="Sylfaen"/>
              </a:rPr>
              <a:t>Համաձայն</a:t>
            </a:r>
            <a:r>
              <a:rPr lang="en-US" sz="2800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2800" dirty="0" err="1">
                <a:latin typeface="Sylfaen"/>
                <a:ea typeface="Calibri"/>
                <a:cs typeface="Sylfaen"/>
              </a:rPr>
              <a:t>հավաքված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տվյալների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կատարված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վերլուծությունների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և ԶԼՄ-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հանդիպումների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ընթացքում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արտահայտված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կարծիքների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կարող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ստեղծվել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ձևի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ինչպես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նաև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կայք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կառուցվածքի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այն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կառավարման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եղանակների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նախնական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տարբերակները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զ</a:t>
            </a:r>
            <a:r>
              <a:rPr lang="en-US" sz="2400" b="1" i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)   ՆԱԽՆԱԿԱՆ   ՁԵՎԻ   ՊԱՏՐԱՍՏՈՒՄ:</a:t>
            </a:r>
            <a:endParaRPr lang="en-US" sz="2400" b="1" i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 descr="Risk Assessment Images – Browse 40,059 Stock Photos, Vector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191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0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800" dirty="0" err="1">
                <a:latin typeface="Sylfaen"/>
                <a:ea typeface="Calibri"/>
                <a:cs typeface="Sylfaen"/>
              </a:rPr>
              <a:t>Ստեղծման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ընթացակարգը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ավարտվում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հանրային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միջոցառումով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` 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ՊՔՏ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էջի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շնորհանդեսով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է) 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ՊՔՏ 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ԿԱՅՔ   ԷՋԻ    ՆԵՐԿԱՅԱՑՈՒՄ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94506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ը)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ՇՆՈՐՀԱՆԴԵՍԻՑ  </a:t>
            </a:r>
            <a:r>
              <a:rPr lang="en-US" sz="24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ՀԵՏՈ.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98729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00588"/>
            <a:ext cx="3030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3962400"/>
            <a:ext cx="1984375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1600200"/>
            <a:ext cx="8763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Sylfaen"/>
                <a:ea typeface="Calibri"/>
                <a:cs typeface="Times New Roman"/>
              </a:rPr>
              <a:t>ՊՔՏ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էջը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պաշտոնապես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գործի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գցելու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անհրաժեշտ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բոլոր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հնարավոր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միջոցներով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(ԶԼՄ-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ներ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սոցիալական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ցանցեր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)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հրապարակել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դրա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հասցեն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նպատակները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: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7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40000" lnSpcReduction="20000"/>
          </a:bodyPr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900" dirty="0" smtClean="0">
                <a:latin typeface="Sylfaen"/>
                <a:ea typeface="Calibri"/>
                <a:cs typeface="Sylfaen"/>
              </a:rPr>
              <a:t>ՊՔ</a:t>
            </a:r>
            <a:r>
              <a:rPr lang="en-US" sz="5900" dirty="0" smtClean="0">
                <a:latin typeface="Sylfaen"/>
                <a:ea typeface="Calibri"/>
                <a:cs typeface="Times New Roman"/>
              </a:rPr>
              <a:t>Տ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էջի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նպատակներն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ավելի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հասկանալի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դարձնելու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հետագայում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դրա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օգտագործումը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դյուրին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դարձնելու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***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ավելի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լավ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կլինի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եթե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ձևի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առաջին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դաշտը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պարունակի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հաղորդման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ենթակա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ռիսկային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ցանկը</a:t>
            </a:r>
            <a:r>
              <a:rPr lang="en-US" sz="59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սահմանված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որպես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 smtClean="0">
                <a:latin typeface="Sylfaen"/>
                <a:ea typeface="Calibri"/>
                <a:cs typeface="Times New Roman"/>
              </a:rPr>
              <a:t>տվյալ</a:t>
            </a:r>
            <a:r>
              <a:rPr lang="en-US" sz="59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տարածքում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իրականապես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900" dirty="0" err="1">
                <a:latin typeface="Sylfaen"/>
                <a:ea typeface="Calibri"/>
                <a:cs typeface="Times New Roman"/>
              </a:rPr>
              <a:t>կրկնվող</a:t>
            </a:r>
            <a:r>
              <a:rPr lang="en-US" sz="5900" dirty="0">
                <a:latin typeface="Sylfaen"/>
                <a:ea typeface="Calibri"/>
                <a:cs typeface="Times New Roman"/>
              </a:rPr>
              <a:t>:</a:t>
            </a:r>
            <a:endParaRPr lang="en-US" sz="59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900" dirty="0" smtClean="0">
                <a:latin typeface="Sylfaen"/>
                <a:ea typeface="Calibri"/>
                <a:cs typeface="Times New Roman"/>
              </a:rPr>
              <a:t>………………………………………………</a:t>
            </a:r>
            <a:endParaRPr lang="en-US" sz="59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 smtClean="0">
              <a:latin typeface="Sylfaen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000" dirty="0" smtClean="0">
                <a:latin typeface="Sylfaen"/>
                <a:ea typeface="Calibri"/>
                <a:cs typeface="Times New Roman"/>
              </a:rPr>
              <a:t>***) </a:t>
            </a:r>
            <a:r>
              <a:rPr lang="en-US" sz="50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Կարևոր</a:t>
            </a:r>
            <a:r>
              <a:rPr lang="en-US" sz="5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50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շեշտել</a:t>
            </a:r>
            <a:r>
              <a:rPr lang="en-US" sz="5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smtClean="0">
                <a:latin typeface="Sylfaen"/>
                <a:ea typeface="Calibri"/>
                <a:cs typeface="Times New Roman"/>
              </a:rPr>
              <a:t>ՊՔՏ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էջը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չի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փոխարինում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արտակարգ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իրավիճակներում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 (ԱԻ)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ներգրավվող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ինստիտուցիոնալ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ծառայություններին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այս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դեպքերում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անհրաժեշտ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հաղորդել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 smtClean="0">
                <a:latin typeface="Sylfaen"/>
                <a:ea typeface="Calibri"/>
                <a:cs typeface="Times New Roman"/>
              </a:rPr>
              <a:t>սպառնացող</a:t>
            </a:r>
            <a:r>
              <a:rPr lang="en-US" sz="5000" i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(</a:t>
            </a:r>
            <a:r>
              <a:rPr lang="en-US" sz="5000" i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անխուսափելի</a:t>
            </a:r>
            <a:r>
              <a:rPr lang="en-US" sz="5000" i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)</a:t>
            </a:r>
            <a:r>
              <a:rPr lang="en-US" sz="5000" i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վտանգի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`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զանգահարելով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արտակարգ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ծառայության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000" i="1" dirty="0" err="1">
                <a:latin typeface="Sylfaen"/>
                <a:ea typeface="Calibri"/>
                <a:cs typeface="Times New Roman"/>
              </a:rPr>
              <a:t>համարներով</a:t>
            </a:r>
            <a:r>
              <a:rPr lang="en-US" sz="5000" i="1" dirty="0">
                <a:latin typeface="Sylfaen"/>
                <a:ea typeface="Calibri"/>
                <a:cs typeface="Times New Roman"/>
              </a:rPr>
              <a:t> :</a:t>
            </a:r>
            <a:endParaRPr lang="en-US" sz="5000" i="1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3.  ՀԱՂՈՐԴԱԳՐՈՒԹՅԱՆ  ԿԱԶՄՄԱՆ 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ՁԵՎԸ :</a:t>
            </a:r>
            <a:r>
              <a:rPr lang="en-US" sz="32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32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Հնարավոր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ռիսկի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կապված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ամենատարածված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9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ձևի</a:t>
            </a: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9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առաջին</a:t>
            </a: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9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դաշտը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9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կարող</a:t>
            </a: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 </a:t>
            </a: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ունենալ</a:t>
            </a: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9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հետևյալ</a:t>
            </a: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9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տեսքը</a:t>
            </a:r>
            <a:r>
              <a:rPr lang="en-US" sz="9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200" b="1" dirty="0" smtClean="0">
                <a:latin typeface="Sylfaen"/>
                <a:ea typeface="Calibri"/>
                <a:cs typeface="Times New Roman"/>
              </a:rPr>
              <a:t>Ա)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Ճյուղերով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քարերով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աղբով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խցանված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սողանքներով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ծածկված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սելավատարերի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հուները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ջրանցքները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ինչը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հանգեցնել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հետագա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ջրհեղեղի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200" b="1" dirty="0" smtClean="0">
                <a:latin typeface="Sylfaen"/>
                <a:ea typeface="Calibri"/>
                <a:cs typeface="Times New Roman"/>
              </a:rPr>
              <a:t>Բ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)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Ոչ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հերմետիկ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կոյուղու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ջրագծերի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ջրանցքների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արտահոսքեր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առաջացնել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լիրերի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շենքերի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 smtClean="0">
                <a:latin typeface="Sylfaen"/>
                <a:ea typeface="Calibri"/>
                <a:cs typeface="Times New Roman"/>
              </a:rPr>
              <a:t>փլուզում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:</a:t>
            </a:r>
            <a:endParaRPr lang="en-US" sz="7200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200" b="1" dirty="0" smtClean="0">
                <a:latin typeface="Sylfaen"/>
                <a:ea typeface="Calibri"/>
                <a:cs typeface="Times New Roman"/>
              </a:rPr>
              <a:t>Գ)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Փլված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կամ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ճեղքված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պատեր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որոնք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պահում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են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դարատափներ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կամ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latin typeface="Sylfaen"/>
                <a:ea typeface="Calibri"/>
                <a:cs typeface="Times New Roman"/>
              </a:rPr>
              <a:t>լիրեր</a:t>
            </a:r>
            <a:r>
              <a:rPr lang="en-US" sz="7200" b="1" dirty="0" smtClean="0">
                <a:latin typeface="Sylfaen"/>
                <a:ea typeface="Calibri"/>
                <a:cs typeface="Times New Roman"/>
              </a:rPr>
              <a:t>,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 smtClean="0">
                <a:latin typeface="Sylfaen"/>
                <a:ea typeface="Calibri"/>
                <a:cs typeface="Times New Roman"/>
              </a:rPr>
              <a:t>որոնք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 smtClean="0">
                <a:latin typeface="Sylfaen"/>
                <a:ea typeface="Calibri"/>
                <a:cs typeface="Times New Roman"/>
              </a:rPr>
              <a:t>կարող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 smtClean="0">
                <a:latin typeface="Sylfaen"/>
                <a:ea typeface="Calibri"/>
                <a:cs typeface="Times New Roman"/>
              </a:rPr>
              <a:t>են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 smtClean="0">
                <a:latin typeface="Sylfaen"/>
                <a:ea typeface="Calibri"/>
                <a:cs typeface="Times New Roman"/>
              </a:rPr>
              <a:t>հանգեցնել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 smtClean="0">
                <a:latin typeface="Sylfaen"/>
                <a:ea typeface="Calibri"/>
                <a:cs typeface="Times New Roman"/>
              </a:rPr>
              <a:t>փլուզման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7200" dirty="0" err="1" smtClean="0">
                <a:latin typeface="Sylfaen"/>
                <a:ea typeface="Calibri"/>
                <a:cs typeface="Times New Roman"/>
              </a:rPr>
              <a:t>հետագա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 smtClean="0">
                <a:latin typeface="Sylfaen"/>
                <a:ea typeface="Calibri"/>
                <a:cs typeface="Times New Roman"/>
              </a:rPr>
              <a:t>սողանքի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200" b="1" dirty="0" smtClean="0">
                <a:latin typeface="Sylfaen"/>
                <a:ea typeface="Calibri"/>
                <a:cs typeface="Times New Roman"/>
              </a:rPr>
              <a:t>Դ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)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Ազատ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լանջեր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նոսր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ծառերով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տնկված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լանջեր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ինտենսիվորեն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կառուցվող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լանջեր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ջրահեռացման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կոյուղու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համակարգով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չապահովված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լանջեր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ինչը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հորդառատ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անձրևների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դեպքում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է 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հանգեցնել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համընդհանուր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սողանքի</a:t>
            </a:r>
            <a:r>
              <a:rPr lang="en-US" sz="7200" dirty="0" smtClean="0">
                <a:latin typeface="Sylfaen"/>
                <a:ea typeface="Calibri"/>
                <a:cs typeface="Times New Roman"/>
              </a:rPr>
              <a:t>:</a:t>
            </a:r>
            <a:endParaRPr lang="en-US" sz="72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200" b="1" dirty="0">
                <a:latin typeface="Sylfaen"/>
                <a:ea typeface="Calibri"/>
                <a:cs typeface="Times New Roman"/>
              </a:rPr>
              <a:t>Ե)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Չհատված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անտառաթփուտ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հատկապես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չոր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դյուրավառ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թփեր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.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դրանք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հեշտությամբ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առաջացնում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հրդեհներ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նպաստում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կրակի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արագ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dirty="0" err="1">
                <a:latin typeface="Sylfaen"/>
                <a:ea typeface="Calibri"/>
                <a:cs typeface="Times New Roman"/>
              </a:rPr>
              <a:t>տարածմանը</a:t>
            </a:r>
            <a:r>
              <a:rPr lang="en-US" sz="7200" dirty="0">
                <a:latin typeface="Sylfaen"/>
                <a:ea typeface="Calibri"/>
                <a:cs typeface="Times New Roman"/>
              </a:rPr>
              <a:t>:</a:t>
            </a:r>
            <a:endParaRPr lang="en-US" sz="72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7200" dirty="0" smtClean="0">
              <a:latin typeface="Sylfae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3.1 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ԻՆՉԻ   </a:t>
            </a:r>
            <a:r>
              <a:rPr lang="en-US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ՄԱՍԻՆ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ՊԵՏՔ  Է 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ՀԱՂՈՐԴԵԼ </a:t>
            </a:r>
            <a:endParaRPr lang="en-US" sz="28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14300" algn="l"/>
                <a:tab pos="171450" algn="l"/>
                <a:tab pos="342900" algn="l"/>
                <a:tab pos="400050" algn="l"/>
              </a:tabLst>
            </a:pPr>
            <a:r>
              <a:rPr lang="en-US" dirty="0">
                <a:latin typeface="Sylfaen"/>
                <a:ea typeface="Calibri"/>
                <a:cs typeface="Calibri"/>
              </a:rPr>
              <a:t>20-րդ </a:t>
            </a:r>
            <a:r>
              <a:rPr lang="en-US" dirty="0" err="1">
                <a:latin typeface="Sylfaen"/>
                <a:ea typeface="Calibri"/>
                <a:cs typeface="Calibri"/>
              </a:rPr>
              <a:t>դարի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վերջում</a:t>
            </a:r>
            <a:r>
              <a:rPr lang="en-US" dirty="0">
                <a:latin typeface="Sylfaen"/>
                <a:ea typeface="Calibri"/>
                <a:cs typeface="Calibri"/>
              </a:rPr>
              <a:t> և </a:t>
            </a:r>
            <a:r>
              <a:rPr lang="en-US" dirty="0" smtClean="0">
                <a:latin typeface="Sylfaen"/>
                <a:ea typeface="Calibri"/>
                <a:cs typeface="Calibri"/>
              </a:rPr>
              <a:t>21-րդի </a:t>
            </a:r>
            <a:r>
              <a:rPr lang="en-US" dirty="0" err="1">
                <a:latin typeface="Sylfaen"/>
                <a:ea typeface="Calibri"/>
                <a:cs typeface="Calibri"/>
              </a:rPr>
              <a:t>սկզբին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բնական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աղետները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այսպես</a:t>
            </a:r>
            <a:r>
              <a:rPr lang="en-US" dirty="0">
                <a:latin typeface="Sylfaen"/>
                <a:ea typeface="Calibri"/>
                <a:cs typeface="Calibri"/>
              </a:rPr>
              <a:t>, </a:t>
            </a:r>
            <a:r>
              <a:rPr lang="en-US" dirty="0" err="1">
                <a:latin typeface="Sylfaen"/>
                <a:ea typeface="Calibri"/>
                <a:cs typeface="Calibri"/>
              </a:rPr>
              <a:t>թե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այնպես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 smtClean="0">
                <a:latin typeface="Sylfaen"/>
                <a:ea typeface="Calibri"/>
                <a:cs typeface="Calibri"/>
              </a:rPr>
              <a:t>դիպչեցին</a:t>
            </a:r>
            <a:r>
              <a:rPr lang="en-US" dirty="0" smtClean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մեր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մոլորակի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երկու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միլիարդ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բնակիչների</a:t>
            </a:r>
            <a:r>
              <a:rPr lang="en-US" dirty="0">
                <a:latin typeface="Sylfaen"/>
                <a:ea typeface="Calibri"/>
                <a:cs typeface="Calibri"/>
              </a:rPr>
              <a:t>, </a:t>
            </a:r>
            <a:r>
              <a:rPr lang="en-US" dirty="0" err="1">
                <a:latin typeface="Sylfaen"/>
                <a:ea typeface="Calibri"/>
                <a:cs typeface="Calibri"/>
              </a:rPr>
              <a:t>մարդկության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մոտ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մեկ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երրորդին</a:t>
            </a:r>
            <a:r>
              <a:rPr lang="en-US" dirty="0">
                <a:latin typeface="Sylfaen"/>
                <a:ea typeface="Calibri"/>
                <a:cs typeface="Calibri"/>
              </a:rPr>
              <a:t>: </a:t>
            </a:r>
            <a:r>
              <a:rPr lang="en-US" dirty="0" err="1">
                <a:latin typeface="Sylfaen"/>
                <a:ea typeface="Calibri"/>
                <a:cs typeface="Calibri"/>
              </a:rPr>
              <a:t>Աղետներից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տուժածների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թիվը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այդ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ընթացքում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կազմեց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ավելի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քան</a:t>
            </a:r>
            <a:r>
              <a:rPr lang="en-US" dirty="0">
                <a:latin typeface="Sylfaen"/>
                <a:ea typeface="Calibri"/>
                <a:cs typeface="Calibri"/>
              </a:rPr>
              <a:t> 20 </a:t>
            </a:r>
            <a:r>
              <a:rPr lang="en-US" dirty="0" err="1">
                <a:latin typeface="Sylfaen"/>
                <a:ea typeface="Calibri"/>
                <a:cs typeface="Calibri"/>
              </a:rPr>
              <a:t>միլիմոն</a:t>
            </a:r>
            <a:r>
              <a:rPr lang="en-US" dirty="0">
                <a:latin typeface="Sylfaen"/>
                <a:ea typeface="Calibri"/>
                <a:cs typeface="Calibri"/>
              </a:rPr>
              <a:t> </a:t>
            </a:r>
            <a:r>
              <a:rPr lang="en-US" dirty="0" err="1">
                <a:latin typeface="Sylfaen"/>
                <a:ea typeface="Calibri"/>
                <a:cs typeface="Calibri"/>
              </a:rPr>
              <a:t>մարդ</a:t>
            </a:r>
            <a:r>
              <a:rPr lang="en-US" dirty="0" smtClean="0">
                <a:latin typeface="Sylfaen"/>
                <a:ea typeface="Calibri"/>
                <a:cs typeface="Calibri"/>
              </a:rPr>
              <a:t>: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14300" algn="l"/>
                <a:tab pos="171450" algn="l"/>
                <a:tab pos="342900" algn="l"/>
                <a:tab pos="400050" algn="l"/>
              </a:tabLst>
            </a:pPr>
            <a:endParaRPr lang="en-US" sz="2000" dirty="0"/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Բնական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աղետների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Calibri"/>
              </a:rPr>
              <a:t>դասերը</a:t>
            </a:r>
            <a:r>
              <a:rPr lang="en-US" sz="2400" dirty="0">
                <a:latin typeface="Sylfaen"/>
                <a:ea typeface="Calibri"/>
                <a:cs typeface="Calibri"/>
              </a:rPr>
              <a:t>,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ներառյալ</a:t>
            </a:r>
            <a:r>
              <a:rPr lang="en-US" sz="2400" dirty="0">
                <a:latin typeface="Sylfaen"/>
                <a:ea typeface="Calibri"/>
                <a:cs typeface="Calibri"/>
              </a:rPr>
              <a:t> 1988 թ.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դեկտեմբերի</a:t>
            </a:r>
            <a:r>
              <a:rPr lang="en-US" sz="2400" dirty="0">
                <a:latin typeface="Sylfaen"/>
                <a:ea typeface="Calibri"/>
                <a:cs typeface="Calibri"/>
              </a:rPr>
              <a:t> 7-ի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Սպիտակի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երկրաշարժը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Հայաստանում</a:t>
            </a:r>
            <a:r>
              <a:rPr lang="en-US" sz="2400" dirty="0">
                <a:latin typeface="Sylfaen"/>
                <a:ea typeface="Calibri"/>
                <a:cs typeface="Calibri"/>
              </a:rPr>
              <a:t>,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ինչպես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նաև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առաջին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դասերը</a:t>
            </a:r>
            <a:r>
              <a:rPr lang="en-US" sz="2400" dirty="0">
                <a:latin typeface="Sylfaen"/>
                <a:ea typeface="Calibri"/>
                <a:cs typeface="Calibri"/>
              </a:rPr>
              <a:t>,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որոնք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արդեն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իսկ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քաղվել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են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վերջերս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ru-RU" sz="2400" dirty="0">
                <a:latin typeface="Sylfaen"/>
                <a:ea typeface="Calibri"/>
                <a:cs typeface="Calibri"/>
              </a:rPr>
              <a:t>(2023 </a:t>
            </a:r>
            <a:r>
              <a:rPr lang="en-US" sz="2400" dirty="0">
                <a:latin typeface="Sylfaen"/>
                <a:ea typeface="Calibri"/>
                <a:cs typeface="Calibri"/>
              </a:rPr>
              <a:t>թ.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փետրվարին</a:t>
            </a:r>
            <a:r>
              <a:rPr lang="ru-RU" sz="2400" dirty="0">
                <a:latin typeface="Sylfaen"/>
                <a:ea typeface="Calibri"/>
                <a:cs typeface="Calibri"/>
              </a:rPr>
              <a:t>)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Թուրքիայում</a:t>
            </a:r>
            <a:r>
              <a:rPr lang="en-US" sz="2400" dirty="0">
                <a:latin typeface="Sylfaen"/>
                <a:ea typeface="Calibri"/>
                <a:cs typeface="Calibri"/>
              </a:rPr>
              <a:t> և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Սիրիայում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տեղի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ունեցած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երկրաշարժերի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հետևանքներից</a:t>
            </a:r>
            <a:r>
              <a:rPr lang="en-US" sz="2400" dirty="0">
                <a:latin typeface="Sylfaen"/>
                <a:ea typeface="Calibri"/>
                <a:cs typeface="Calibri"/>
              </a:rPr>
              <a:t> և 2023 թ.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ջրհեղեղներից</a:t>
            </a:r>
            <a:r>
              <a:rPr lang="en-US" sz="2400" dirty="0">
                <a:latin typeface="Sylfaen"/>
                <a:ea typeface="Calibri"/>
                <a:cs typeface="Calibri"/>
              </a:rPr>
              <a:t>,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որոնք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ջրածածքի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տակ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էին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առել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աշխարհի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շատ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երկրների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զգալի</a:t>
            </a:r>
            <a:r>
              <a:rPr lang="en-US" sz="2400" dirty="0">
                <a:latin typeface="Sylfaen"/>
                <a:ea typeface="Calibri"/>
                <a:cs typeface="Calibri"/>
              </a:rPr>
              <a:t> </a:t>
            </a:r>
            <a:r>
              <a:rPr lang="en-US" sz="2400" dirty="0" err="1">
                <a:latin typeface="Sylfaen"/>
                <a:ea typeface="Calibri"/>
                <a:cs typeface="Calibri"/>
              </a:rPr>
              <a:t>տարացքներ</a:t>
            </a:r>
            <a:r>
              <a:rPr lang="en-US" sz="2400" dirty="0">
                <a:latin typeface="Sylfaen"/>
                <a:ea typeface="Calibri"/>
                <a:cs typeface="Calibri"/>
              </a:rPr>
              <a:t>, 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>1.  ՅՈՒՐԱՔԱՆՉՅՈՒՐԻ      </a:t>
            </a:r>
            <a:r>
              <a:rPr lang="en-US" sz="27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>ՊԱՏԱՍԽԱՆԱՏՎՈՒԹՅՈՒՆԸ   </a:t>
            </a:r>
            <a:br>
              <a:rPr lang="en-US" sz="27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>  ԵՎ     ԳՈՐԾՈՒՆ      ՄԱՍՆԱԿՑՈՒԹՅՈՒՆԸ                                                                                            </a:t>
            </a:r>
            <a:b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>     ԻՐ   </a:t>
            </a:r>
            <a: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Sylfaen"/>
              </a:rPr>
              <a:t>ՏԱՐԱԾՔԻ     ՊԱՇՏՊԱՆՈՒԹՅԱՆԸ </a:t>
            </a:r>
            <a:r>
              <a:rPr lang="en-US" sz="27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latin typeface="Sylfaen"/>
                <a:ea typeface="Calibri"/>
                <a:cs typeface="Sylfaen"/>
              </a:rPr>
              <a:t> </a:t>
            </a:r>
            <a:r>
              <a:rPr lang="en-US" sz="27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ea typeface="Calibri"/>
                <a:cs typeface="Times New Roman"/>
              </a:rPr>
              <a:t/>
            </a:r>
            <a:br>
              <a:rPr lang="en-US" sz="27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ea typeface="Calibri"/>
                <a:cs typeface="Times New Roman"/>
              </a:rPr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607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latin typeface="Sylfaen"/>
                <a:ea typeface="Calibri"/>
                <a:cs typeface="Times New Roman"/>
              </a:rPr>
              <a:t>Զ)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Որպես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անկայուն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բնութագրվող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ժայռեր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կախված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պարբերաբար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երթևեկության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օգտագործվող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երթուղիների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երկարությամբ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բայց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չեն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վերահսկվում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հաստատությունների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(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շավիղներ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 smtClean="0">
                <a:latin typeface="Sylfaen"/>
                <a:ea typeface="Calibri"/>
                <a:cs typeface="Times New Roman"/>
              </a:rPr>
              <a:t>աստիճաններ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արահետներ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որոնցով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տեղափոխվում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անասուններ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):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Հորդառատ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անձրևները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երկրաշարժերը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նույնիսկ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եթե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դրանք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թույլ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առաջացնել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այդ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ժայռերի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փլուզումը</a:t>
            </a:r>
            <a:r>
              <a:rPr lang="en-US" sz="1800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Sylfaen"/>
                <a:ea typeface="Calibri"/>
                <a:cs typeface="Times New Roman"/>
              </a:rPr>
              <a:t>Է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)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ժայռոտ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լեռնաշղթաներ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շփման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մեջ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լինել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կրակի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Հրդեհների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հետևանքով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առաջացած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բարձր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ջերմաստիճանի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դեպքում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ժայռերը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ճեղքվել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փլուզվել</a:t>
            </a:r>
            <a:r>
              <a:rPr lang="en-US" sz="1800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Sylfaen"/>
                <a:ea typeface="Calibri"/>
                <a:cs typeface="Times New Roman"/>
              </a:rPr>
              <a:t>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)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Մշակութային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պատմական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արժեք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ներկայացնող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շենքեր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(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եկեղեցիներ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մատուռներ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առանձնատներ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պատմական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ջրացույց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կամուրջներ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),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հիշատակման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առարկա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հանդիսացող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օբյեկտներ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(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ճանապարհամերձ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սրբավայրեր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քարանձավներ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այլն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),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գտնվում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անմխիթար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վիճակում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վերը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նշված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վտանգներից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մեկի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սպառնալիքի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ներքո</a:t>
            </a:r>
            <a:r>
              <a:rPr lang="en-US" sz="1800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Sylfaen"/>
                <a:ea typeface="Calibri"/>
                <a:cs typeface="Times New Roman"/>
              </a:rPr>
              <a:t>Թ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Ռիսկի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այլ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իրավիճակներ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որոնց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արժե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հաղորդել</a:t>
            </a:r>
            <a:r>
              <a:rPr lang="en-US" sz="1800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r>
              <a:rPr lang="en-US" sz="2000" b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Այլ</a:t>
            </a:r>
            <a:r>
              <a:rPr lang="en-US" sz="2000" b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իրավիճակներ</a:t>
            </a:r>
            <a:r>
              <a:rPr lang="en-US" sz="2000" b="1" dirty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որոնց</a:t>
            </a:r>
            <a:r>
              <a:rPr lang="en-US" sz="2000" b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մասին</a:t>
            </a:r>
            <a:r>
              <a:rPr lang="en-US" sz="2000" b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արժե</a:t>
            </a:r>
            <a:r>
              <a:rPr lang="en-US" sz="2000" b="1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հաղորդել</a:t>
            </a:r>
            <a:r>
              <a:rPr lang="en-US" sz="2000" b="1" dirty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r>
              <a:rPr lang="en-US" sz="1800" dirty="0" smtClean="0">
                <a:solidFill>
                  <a:srgbClr val="F3A447">
                    <a:lumMod val="60000"/>
                    <a:lumOff val="40000"/>
                  </a:srgbClr>
                </a:solidFill>
                <a:latin typeface="Sylfaen"/>
                <a:ea typeface="Calibri"/>
                <a:cs typeface="Times New Roman"/>
              </a:rPr>
              <a:t> </a:t>
            </a:r>
            <a:endParaRPr lang="en-US" sz="1800" dirty="0">
              <a:solidFill>
                <a:srgbClr val="F3A447">
                  <a:lumMod val="60000"/>
                  <a:lumOff val="4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Այլ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              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3.1  ԻՆՉԻ  ՄԱՍԻՆ  ՊԵՏՔ Է  ՀԱՂՈՐԴԵԼ:</a:t>
            </a:r>
            <a:endParaRPr lang="en-US" sz="2800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8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err="1">
                <a:latin typeface="Sylfaen"/>
                <a:ea typeface="Calibri"/>
                <a:cs typeface="Times New Roman"/>
              </a:rPr>
              <a:t>Տրված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այլ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ցուցումները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`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ամենից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առաջ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պարունակում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հրահանգներ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բացատրում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հաղորդագրությունների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մեխանիզմը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: </a:t>
            </a:r>
            <a:endParaRPr lang="en-US" sz="2400" b="1" dirty="0" smtClean="0">
              <a:latin typeface="Sylfaen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Քանի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ոչ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բոլորն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ունեն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համակարգիչ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օգտագործելու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հնարավորություն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, և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այն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պատճառով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հաղորդագրությանը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պետք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անհապաղ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հետևել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որպեսզի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այն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պատշաճ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կերպով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կառավարվի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պետք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օգտագործվի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ՊՔՏ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կայք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էջում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հաղորդագրությունների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տեղադրման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առնվազն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երկու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եղանակ</a:t>
            </a:r>
            <a:r>
              <a:rPr lang="en-US" sz="2000" b="1" dirty="0">
                <a:solidFill>
                  <a:srgbClr val="FFC000"/>
                </a:solidFill>
                <a:latin typeface="Sylfaen"/>
                <a:ea typeface="Calibri"/>
                <a:cs typeface="Times New Roman"/>
              </a:rPr>
              <a:t>.</a:t>
            </a:r>
            <a:endParaRPr lang="en-US" sz="20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6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3.2   ԻՆՉՊԵՍ   ՀԱՂՈՐԴԵԼ </a:t>
            </a:r>
            <a:b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Ռ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ԻՍԿԻ  ՀԵՏ  </a:t>
            </a:r>
            <a:r>
              <a:rPr lang="en-US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ԿԱՊՎԱԾ  ԻՐԱՎԻՃԱԿԻ 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ՄԱՍԻՆ :</a:t>
            </a:r>
            <a:endParaRPr lang="en-US" sz="28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r="18111"/>
          <a:stretch>
            <a:fillRect/>
          </a:stretch>
        </p:blipFill>
        <p:spPr bwMode="auto">
          <a:xfrm>
            <a:off x="685800" y="4495800"/>
            <a:ext cx="3352800" cy="22098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4" descr="Keeping Your Students (and Yourself) Safe on Social Media: 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3528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9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ա)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ՊՔՏ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կայք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էջի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`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 err="1">
                <a:latin typeface="Sylfaen"/>
                <a:ea typeface="Calibri"/>
                <a:cs typeface="Sylfaen"/>
              </a:rPr>
              <a:t>հաղորդագրության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կազմման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էջի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տրամադրած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ձևի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b="1" dirty="0" smtClean="0">
              <a:latin typeface="Sylfaen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բ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)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կամ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WhatsApp-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ի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միջոցով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 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լուսանկար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ուղարկելով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      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հատուկ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հասցեով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՝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b="1" dirty="0" err="1" smtClean="0">
                <a:latin typeface="Sylfaen"/>
                <a:ea typeface="Calibri"/>
                <a:cs typeface="Sylfaen"/>
              </a:rPr>
              <a:t>տրամադրելով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տեղեկատվություն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b="1" dirty="0" err="1" smtClean="0">
                <a:latin typeface="Sylfaen"/>
                <a:ea typeface="Calibri"/>
                <a:cs typeface="Times New Roman"/>
              </a:rPr>
              <a:t>ա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յն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վայրի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մասին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,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որին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վերաբերում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է  </a:t>
            </a:r>
            <a:r>
              <a:rPr lang="en-US" sz="29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հաղորդագրությունը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,  և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եթե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endParaRPr lang="en-US" sz="2800" b="1" dirty="0" smtClean="0">
              <a:latin typeface="Sylfaen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ուղարկողը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ցանկանում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տեղեկություններ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ստանալ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իր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հաղորդագրությունը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ստանալուց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հետո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հաջորդող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քայլերի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,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ապա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`  </a:t>
            </a:r>
            <a:endParaRPr lang="en-US" sz="2800" b="1" dirty="0" smtClean="0">
              <a:latin typeface="Sylfaen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800" b="1" dirty="0" smtClean="0">
                <a:latin typeface="Sylfaen"/>
                <a:ea typeface="Calibri"/>
                <a:cs typeface="Times New Roman"/>
              </a:rPr>
              <a:t>Ի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ր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անունը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և 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կոնտակտային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տեղեկատվությունը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95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3.2   ԻՆՉՊԵՍ   ՀԱՂՈՐԴԵԼ </a:t>
            </a:r>
            <a:b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ՌԻՍԿԻ  ՀԵՏ  ԿԱՊՎԱԾ  ԻՐԱՎԻՃԱԿԻ  ՄԱՍԻՆ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1"/>
            <a:ext cx="3429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048000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0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err="1" smtClean="0">
                <a:solidFill>
                  <a:schemeClr val="bg1"/>
                </a:solidFill>
                <a:latin typeface="Sylfaen"/>
                <a:ea typeface="Calibri"/>
                <a:cs typeface="Sylfaen"/>
              </a:rPr>
              <a:t>Հաղորդագրությունն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ուղարկող</a:t>
            </a:r>
            <a:r>
              <a:rPr lang="en-US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անձի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գաղտնիությունը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միշտ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պետք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երաշխավորված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լինի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Հաղորդագրությունը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կարող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ուղարկվել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անանուն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կամ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հրապարակային</a:t>
            </a:r>
            <a:r>
              <a:rPr lang="en-US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ռեժիմով</a:t>
            </a:r>
            <a:r>
              <a:rPr lang="en-US" sz="2800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chemeClr val="bg1"/>
              </a:solidFill>
              <a:latin typeface="Sylfaen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solidFill>
                <a:schemeClr val="bg1"/>
              </a:solidFill>
              <a:latin typeface="Sylfaen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chemeClr val="bg1"/>
              </a:solidFill>
              <a:latin typeface="Sylfaen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b="1" dirty="0" err="1">
                <a:solidFill>
                  <a:schemeClr val="bg1"/>
                </a:solidFill>
                <a:latin typeface="Sylfaen"/>
                <a:ea typeface="Calibri"/>
                <a:cs typeface="Sylfaen"/>
              </a:rPr>
              <a:t>Հաղորդագրության</a:t>
            </a:r>
            <a:r>
              <a:rPr lang="en-US" sz="3200" b="1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ձևում</a:t>
            </a:r>
            <a:r>
              <a:rPr lang="en-US" sz="3200" b="1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կարևոր</a:t>
            </a:r>
            <a:r>
              <a:rPr lang="en-US" sz="2400" b="1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է </a:t>
            </a:r>
            <a:r>
              <a:rPr lang="en-US" sz="2400" b="1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նախատեսել</a:t>
            </a:r>
            <a:r>
              <a:rPr lang="en-US" sz="2400" b="1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hy-AM" sz="3200" b="1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հ</a:t>
            </a:r>
            <a:r>
              <a:rPr lang="en-US" sz="3200" b="1" dirty="0" err="1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ետևյալ</a:t>
            </a:r>
            <a:r>
              <a:rPr lang="en-US" sz="3200" b="1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երեք</a:t>
            </a:r>
            <a:r>
              <a:rPr lang="en-US" sz="3200" b="1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տարբերակները</a:t>
            </a:r>
            <a:r>
              <a:rPr lang="en-US" sz="3200" b="1" dirty="0">
                <a:solidFill>
                  <a:schemeClr val="bg1"/>
                </a:solidFill>
                <a:latin typeface="Sylfaen"/>
                <a:ea typeface="Calibri"/>
                <a:cs typeface="Times New Roman"/>
              </a:rPr>
              <a:t>.</a:t>
            </a:r>
            <a:endParaRPr lang="en-US" sz="32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06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3.3   Ո՞Վ  Է  ՈՒՂԱՐԿՈՒՄ  ՀԱՂՈՐԴԱԳՐՈՒԹՅՈՒՆԸ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:</a:t>
            </a:r>
            <a:endParaRPr lang="en-US" sz="3200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396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ա)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Sylfaen"/>
                <a:ea typeface="Calibri"/>
                <a:cs typeface="Times New Roman"/>
              </a:rPr>
              <a:t>հեղինակը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չի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հիշատակվում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բ)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հեղինակի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հիշատակում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չկա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սակայն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հնարավոր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տեղեկացնել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լրահաղորդին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endParaRPr lang="en-US" sz="2800" dirty="0" smtClean="0">
              <a:latin typeface="Sylfaen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latin typeface="Sylfaen"/>
                <a:ea typeface="Calibri"/>
                <a:cs typeface="Times New Roman"/>
              </a:rPr>
              <a:t>իր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Sylfaen"/>
                <a:ea typeface="Calibri"/>
                <a:cs typeface="Times New Roman"/>
              </a:rPr>
              <a:t>հետագա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այս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դեպքում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հեղինակի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ինքնությունը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հայտնի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կլինի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աշխատակազմին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բայց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ոչ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լայն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հանրությանը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այդպիսով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գաղտնիությունը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կպահպանվի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գ)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Sylfaen"/>
                <a:ea typeface="Calibri"/>
                <a:cs typeface="Times New Roman"/>
              </a:rPr>
              <a:t>հեղինակը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dirty="0" err="1">
                <a:latin typeface="Sylfaen"/>
                <a:ea typeface="Calibri"/>
                <a:cs typeface="Times New Roman"/>
              </a:rPr>
              <a:t>նշվում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է 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Times New Roman"/>
                <a:cs typeface="Helvetica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Times New Roman"/>
                <a:cs typeface="Helvetica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ՏԱՐԲԵՐԱԿՆԵՐԸ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.</a:t>
            </a:r>
            <a:r>
              <a:rPr lang="en-US" sz="28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smtClean="0">
                <a:latin typeface="Sylfaen"/>
                <a:ea typeface="Calibri"/>
                <a:cs typeface="Times New Roman"/>
              </a:rPr>
              <a:t>ՊՔՏ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էջը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գործուն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դարձնելու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կարևոր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է,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հեղինակը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էջի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օգտատերերը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տեղեկացված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լինեն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հետագա</a:t>
            </a:r>
            <a:r>
              <a:rPr lang="en-US" sz="2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Կայք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կամ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WhatsApp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կատարված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մշակման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հնարավոր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ընթացակարգը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կայանում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է 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հետևյալում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3.4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ՀԵՏԱԳԱ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ԳՈՐԾՈՂՈՒԹՅՈՒՆՆԵՐԸ</a:t>
            </a:r>
            <a:r>
              <a:rPr lang="en-US" sz="28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Sylfaen"/>
                <a:ea typeface="Calibri"/>
                <a:cs typeface="Times New Roman"/>
              </a:rPr>
              <a:t>ա)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հաղորդագրությունը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ստանալուն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պես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,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հաստատվում</a:t>
            </a:r>
            <a:r>
              <a:rPr lang="en-US" sz="16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է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դրա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հուսալիությունը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ստուգվում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է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ռիսկային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այս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այն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խմբի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մեջ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ներառելու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վտանգների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կայքում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տեղադրելու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ճշտությունը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,</a:t>
            </a:r>
            <a:endParaRPr lang="en-US" sz="1600" b="1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Sylfaen"/>
                <a:ea typeface="Calibri"/>
                <a:cs typeface="Times New Roman"/>
              </a:rPr>
              <a:t>բ)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այնուհետև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հաղորդագրությանը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տրվում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կարգավորող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որը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հաղորդվում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դրա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հեղինակին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(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եթե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նա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տվել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իր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համաձայնությունը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), և </a:t>
            </a:r>
            <a:r>
              <a:rPr lang="en-US" sz="1600" b="1" i="1" dirty="0" err="1">
                <a:latin typeface="Sylfaen"/>
                <a:ea typeface="Calibri"/>
                <a:cs typeface="Times New Roman"/>
              </a:rPr>
              <a:t>որը</a:t>
            </a:r>
            <a:r>
              <a:rPr lang="en-US" sz="16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>
                <a:latin typeface="Sylfaen"/>
                <a:ea typeface="Calibri"/>
                <a:cs typeface="Times New Roman"/>
              </a:rPr>
              <a:t>հաղորդագրությունը</a:t>
            </a:r>
            <a:r>
              <a:rPr lang="en-US" sz="16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>
                <a:latin typeface="Sylfaen"/>
                <a:ea typeface="Calibri"/>
                <a:cs typeface="Times New Roman"/>
              </a:rPr>
              <a:t>կսարքի</a:t>
            </a:r>
            <a:r>
              <a:rPr lang="en-US" sz="16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>
                <a:latin typeface="Sylfaen"/>
                <a:ea typeface="Calibri"/>
                <a:cs typeface="Times New Roman"/>
              </a:rPr>
              <a:t>դիտարկելի</a:t>
            </a:r>
            <a:r>
              <a:rPr lang="en-US" sz="16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>
                <a:latin typeface="Sylfaen"/>
                <a:ea typeface="Calibri"/>
                <a:cs typeface="Times New Roman"/>
              </a:rPr>
              <a:t>հետագայում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` 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ինչպես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տվյալ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համակարգի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այնպես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էլ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այլ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օգտատերերի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,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Sylfaen"/>
                <a:ea typeface="Calibri"/>
                <a:cs typeface="Times New Roman"/>
              </a:rPr>
              <a:t>գ)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անհրաժեշտության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դեպքում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,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հայցվում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հեղինակից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լրացուցիչ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տեղեկատվություն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(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մանրամասներ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) 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(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այդ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տվյալները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տրամադրելու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նրա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ցանկությամբ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),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Sylfaen"/>
                <a:ea typeface="Calibri"/>
                <a:cs typeface="Times New Roman"/>
              </a:rPr>
              <a:t>դ)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հաղորդագրությունն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այնուհետև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փոխանցվում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է 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հաղորդված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latin typeface="Sylfaen"/>
                <a:ea typeface="Calibri"/>
                <a:cs typeface="Times New Roman"/>
              </a:rPr>
              <a:t>իրավիճակը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կառավարելու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իրավասություն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ունեցող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հաստատություններին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 ԶԼՄ-</a:t>
            </a:r>
            <a:r>
              <a:rPr lang="en-US" sz="1600" b="1" dirty="0" err="1">
                <a:latin typeface="Sylfaen"/>
                <a:ea typeface="Calibri"/>
                <a:cs typeface="Times New Roman"/>
              </a:rPr>
              <a:t>ներին</a:t>
            </a:r>
            <a:r>
              <a:rPr lang="en-US" sz="1600" b="1" dirty="0">
                <a:latin typeface="Sylfaen"/>
                <a:ea typeface="Calibri"/>
                <a:cs typeface="Times New Roman"/>
              </a:rPr>
              <a:t>, 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Sylfaen"/>
                <a:ea typeface="Calibri"/>
                <a:cs typeface="Times New Roman"/>
              </a:rPr>
              <a:t>ե)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հաղորդագրությունը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քարտեզագրվում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գործարկվող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կայքին`իր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խումբը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ներկայացնող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կարգավորող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համարով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յուրաքանչյուր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խմբի</a:t>
            </a:r>
            <a:r>
              <a:rPr lang="en-US" sz="16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մեջ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ներառված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բոլոր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հաղորդագրությունները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դիտվել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անհատապես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,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Sylfaen"/>
                <a:ea typeface="Calibri"/>
                <a:cs typeface="Times New Roman"/>
              </a:rPr>
              <a:t>զ)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մասնակից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հաստատությունների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կողմից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հաղորդագրությունների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կառավարման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Sylfaen"/>
                <a:ea typeface="Calibri"/>
                <a:cs typeface="Times New Roman"/>
              </a:rPr>
              <a:t>ընթացքը</a:t>
            </a:r>
            <a:r>
              <a:rPr lang="en-US" sz="16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ստուգվում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յուրաքանչյուր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երեք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ամիսը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մեկ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.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Sylfaen"/>
                <a:ea typeface="Calibri"/>
                <a:cs typeface="Times New Roman"/>
              </a:rPr>
              <a:t>է)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ստուգման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հաշվետվությունը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այնուհետև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փոխանցվում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600" dirty="0" err="1">
                <a:latin typeface="Sylfaen"/>
                <a:ea typeface="Calibri"/>
                <a:cs typeface="Times New Roman"/>
              </a:rPr>
              <a:t>լրատվամիջոցներին</a:t>
            </a:r>
            <a:r>
              <a:rPr lang="en-US" sz="1600" dirty="0">
                <a:latin typeface="Sylfaen"/>
                <a:ea typeface="Calibri"/>
                <a:cs typeface="Times New Roman"/>
              </a:rPr>
              <a:t>: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158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ՀԱՂՈՐԴԱԳՐՈՒԹՅԱՆ   ՄՇԱԿՄԱՆ</a:t>
            </a:r>
            <a:b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ԸՆԹԱՑԱԿԱՐԳԸ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Sylfaen"/>
                <a:ea typeface="Calibri"/>
                <a:cs typeface="Sylfaen"/>
              </a:rPr>
              <a:t>Ուսումնասիրության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ընթացքում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կազմված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Հաշվետվության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հետևյալ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ձևը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վերաբերում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Ամալֆիի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ափին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պարբերական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աղետներին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բայց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չափանիշները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որոնց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վրա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հիմնված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դրա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տարբեր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տարածքները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ունեն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ընդհանուր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տեսք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900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Դրանք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կարող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օգտագործվել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այլ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համատեքստերում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նման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էջեր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ստեղծելու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1900" b="1" dirty="0">
              <a:latin typeface="Sylfaen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19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Sylfaen"/>
              </a:rPr>
              <a:t>4.  Հ</a:t>
            </a:r>
            <a:r>
              <a:rPr lang="en-US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ԱՂՈՐԴԱԳՐՈՒԹՅԱՆ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ՁԵՎԸ ,</a:t>
            </a:r>
            <a:r>
              <a:rPr lang="en-US" sz="24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400" b="1" dirty="0" err="1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որն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օգտագործվում</a:t>
            </a: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է   ԱՄԱԼՖԻ   ԾՈՎԱՓԻՆ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2" descr="Unesco Amalfi Coa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4267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4267200" cy="22860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50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spc="0" dirty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ՀԱՂՈՐԴԱԳՐՈՒԹՅԱՆ   ՁԵՎԸ</a:t>
            </a:r>
            <a:r>
              <a:rPr lang="en-US" sz="2800" b="1" spc="0" dirty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800" b="1" spc="0" dirty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51054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69414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1. 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Որտե՞ղ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առաջացել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ռիսկի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կապված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իրավիճակը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6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</a:t>
            </a:r>
            <a:r>
              <a:rPr lang="en-US" sz="6400" b="1" dirty="0" err="1" smtClean="0">
                <a:latin typeface="Sylfaen"/>
                <a:ea typeface="Calibri"/>
                <a:cs typeface="Times New Roman"/>
              </a:rPr>
              <a:t>Քաղաք</a:t>
            </a:r>
            <a:r>
              <a:rPr lang="en-US" sz="6400" b="1" dirty="0" smtClean="0">
                <a:latin typeface="Sylfaen"/>
                <a:ea typeface="Calibri"/>
                <a:cs typeface="Times New Roman"/>
              </a:rPr>
              <a:t> ………………………………………      </a:t>
            </a:r>
            <a:r>
              <a:rPr lang="en-US" sz="6400" b="1" dirty="0" err="1" smtClean="0">
                <a:latin typeface="Sylfaen"/>
                <a:ea typeface="Calibri"/>
                <a:cs typeface="Times New Roman"/>
              </a:rPr>
              <a:t>Գյուղ</a:t>
            </a:r>
            <a:r>
              <a:rPr lang="en-US" sz="6400" b="1" dirty="0" smtClean="0">
                <a:latin typeface="Sylfaen"/>
                <a:ea typeface="Calibri"/>
                <a:cs typeface="Times New Roman"/>
              </a:rPr>
              <a:t> ………………………..</a:t>
            </a:r>
            <a:endParaRPr lang="en-US" sz="6400" b="1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b="1" dirty="0" err="1" smtClean="0">
                <a:latin typeface="Sylfaen"/>
                <a:ea typeface="Calibri"/>
                <a:cs typeface="Times New Roman"/>
              </a:rPr>
              <a:t>Վայր</a:t>
            </a:r>
            <a:r>
              <a:rPr lang="en-US" sz="6400" b="1" dirty="0" smtClean="0">
                <a:latin typeface="Sylfaen"/>
                <a:ea typeface="Calibri"/>
                <a:cs typeface="Times New Roman"/>
              </a:rPr>
              <a:t> (</a:t>
            </a:r>
            <a:r>
              <a:rPr lang="en-US" sz="6400" b="1" dirty="0" err="1" smtClean="0">
                <a:latin typeface="Sylfaen"/>
                <a:ea typeface="Calibri"/>
                <a:cs typeface="Times New Roman"/>
              </a:rPr>
              <a:t>տեղանք</a:t>
            </a:r>
            <a:r>
              <a:rPr lang="en-US" sz="6400" b="1" dirty="0" smtClean="0">
                <a:latin typeface="Sylfaen"/>
                <a:ea typeface="Calibri"/>
                <a:cs typeface="Times New Roman"/>
              </a:rPr>
              <a:t>) 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………………………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…………………… </a:t>
            </a:r>
            <a:endParaRPr lang="en-US" sz="6400" b="1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2. 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Ո՞ր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խմբում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կարող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է 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ներառվել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ձեր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կողմից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հաղորդագրվող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ռիսկի</a:t>
            </a: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իրավիճակը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: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Sylfae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Ճյուղերով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քարակույտերով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աղբով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խցանված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սողանքներով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6400" b="1" dirty="0" err="1" smtClean="0">
                <a:latin typeface="Sylfaen"/>
                <a:ea typeface="Calibri"/>
                <a:cs typeface="Times New Roman"/>
              </a:rPr>
              <a:t>փակված</a:t>
            </a:r>
            <a:r>
              <a:rPr lang="en-US" sz="6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սելավատարերի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հուներ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ջրանցքներ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:</a:t>
            </a:r>
            <a:endParaRPr lang="en-US" sz="6400" b="1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b="1" dirty="0" err="1" smtClean="0">
                <a:latin typeface="Sylfaen"/>
                <a:ea typeface="Calibri"/>
                <a:cs typeface="Times New Roman"/>
              </a:rPr>
              <a:t>Արտահոսող</a:t>
            </a:r>
            <a:r>
              <a:rPr lang="en-US" sz="6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ջրանցքներ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ջրատարներ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:</a:t>
            </a:r>
            <a:endParaRPr lang="en-US" sz="6400" b="1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Դարատափներ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պահող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քարե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պատեր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փլուզվել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փլուզվել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:</a:t>
            </a:r>
            <a:endParaRPr lang="en-US" sz="6400" b="1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b="1" dirty="0" err="1" smtClean="0">
                <a:latin typeface="Sylfaen"/>
                <a:ea typeface="Calibri"/>
                <a:cs typeface="Times New Roman"/>
              </a:rPr>
              <a:t>Չհատված</a:t>
            </a:r>
            <a:r>
              <a:rPr lang="en-US" sz="6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անտաոաթփութներ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:</a:t>
            </a:r>
            <a:endParaRPr lang="en-US" sz="6400" b="1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Երթուղիների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երկարությամբ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կախված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անկայուն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ժայռեր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չեն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վերահսկվում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հիմնարկությունների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շավիղներ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աստիճաններ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արահետներ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որոնցով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քշում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անասուններին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ուղիներ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):</a:t>
            </a:r>
            <a:endParaRPr lang="en-US" sz="6400" b="1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Անմխիթար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վիճակում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վերոհիշյալ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վտանգներից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որևէ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մեկի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սպառնալիքի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ներքո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գտնվող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պատմական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արժեք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ունեցող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շենքեր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կառույցներ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, 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կամ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օբյեկտներ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տարրեր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),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որոնց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պետք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6400" b="1" dirty="0" err="1">
                <a:latin typeface="Sylfaen"/>
                <a:ea typeface="Calibri"/>
                <a:cs typeface="Times New Roman"/>
              </a:rPr>
              <a:t>հաղորդել</a:t>
            </a:r>
            <a:r>
              <a:rPr lang="en-US" sz="6400" b="1" dirty="0" smtClean="0">
                <a:latin typeface="Sylfaen"/>
                <a:ea typeface="Calibri"/>
                <a:cs typeface="Times New Roman"/>
              </a:rPr>
              <a:t>:</a:t>
            </a:r>
            <a:r>
              <a:rPr lang="en-US" sz="6400" b="1" dirty="0">
                <a:latin typeface="Sylfaen"/>
                <a:ea typeface="Calibri"/>
                <a:cs typeface="Times New Roman"/>
              </a:rPr>
              <a:t> </a:t>
            </a:r>
            <a:endParaRPr lang="en-US" sz="6400" b="1" dirty="0" smtClean="0">
              <a:latin typeface="Sylfae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Ռիսկի</a:t>
            </a:r>
            <a:r>
              <a:rPr lang="en-US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կապված</a:t>
            </a:r>
            <a:r>
              <a:rPr lang="en-US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այլ</a:t>
            </a:r>
            <a:r>
              <a:rPr lang="en-US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6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իրավիճակներ</a:t>
            </a:r>
            <a:r>
              <a:rPr lang="en-US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64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900" dirty="0" smtClean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9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Ա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)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ՀԱՂՈՐԴՎՈՂ  ԻՐԱՎԻՃԱԿԸ</a:t>
            </a:r>
            <a:endParaRPr lang="en-US" sz="2800" b="1" dirty="0">
              <a:solidFill>
                <a:srgbClr val="C00000"/>
              </a:solidFill>
              <a:effectLst/>
              <a:latin typeface="Sylfaen" panose="010A050205030603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36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ցուցահանում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են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, 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որ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ողբերգական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հետ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և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անքների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ծավալները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մասամբ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կանխորոշված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են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աղետների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կառավառման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ազգային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համակարգերի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անկատարելիությամբ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,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համայնքների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ոչ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բավարար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ներգրավմամբ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աղետների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ռիսկերի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կառավառմանը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,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ինչպես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նաև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մարդկանց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գիտելիքների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և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նույնական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վարքի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հմտությունների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ոչ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բավարար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մակարդակով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աղետների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սպառնալիքի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դեպքում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և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բուն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աղետների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 </a:t>
            </a:r>
            <a:r>
              <a:rPr lang="en-US" sz="2000" b="1" i="1" dirty="0" err="1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ժամանակ</a:t>
            </a:r>
            <a:r>
              <a:rPr lang="en-US" sz="2000" b="1" i="1" dirty="0">
                <a:solidFill>
                  <a:prstClr val="white"/>
                </a:solidFill>
                <a:latin typeface="Sylfaen"/>
                <a:ea typeface="Times New Roman"/>
                <a:cs typeface="Calibri"/>
              </a:rPr>
              <a:t>:</a:t>
            </a:r>
            <a:endParaRPr lang="en-US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752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>ՅՈՒՐԱՔԱՆՉՅՈՒՐԻ      ՊԱՏԱՍԽԱՆԱՏՎՈՒԹՅՈՒՆԸ   </a:t>
            </a:r>
            <a:b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>  ԵՎ       ԳՈՐԾՈՒՆ      ՄԱՍՆԱԿՑՈՒԹՅՈՒՆԸ                                                                                            </a:t>
            </a:r>
            <a:b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>ԻՐ   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092A7">
                    <a:lumMod val="75000"/>
                  </a:srgbClr>
                </a:solidFill>
                <a:effectLst/>
                <a:latin typeface="Sylfaen"/>
                <a:ea typeface="Calibri"/>
                <a:cs typeface="Sylfaen"/>
              </a:rPr>
              <a:t>ՏԱՐԱԾՔԻ    ՊԱՇՏՊԱՆՈՒԹՅԱՆԸ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latin typeface="Sylfaen"/>
                <a:ea typeface="Calibri"/>
                <a:cs typeface="Sylfaen"/>
              </a:rPr>
              <a:t> 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ea typeface="Calibri"/>
                <a:cs typeface="Times New Roman"/>
              </a:rPr>
              <a:t/>
            </a:r>
            <a:b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ea typeface="Calibri"/>
                <a:cs typeface="Times New Roman"/>
              </a:rPr>
            </a:b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/>
                <a:cs typeface="Times New Roman"/>
              </a:rPr>
              <a:t>(</a:t>
            </a:r>
            <a:r>
              <a:rPr lang="en-US" sz="2800" b="1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/>
                <a:cs typeface="Times New Roman"/>
              </a:rPr>
              <a:t>շարունակություն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/>
                <a:ea typeface="Calibri"/>
                <a:cs typeface="Times New Roman"/>
              </a:rPr>
              <a:t>)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https://gdb.rferl.org/7766EE42-C14D-413E-9E16-30FA2735961B_w1597_n_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40386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Stepan BADALYAN ALL DOCUMENTS\EU    EAST   PARTNERSHIP\PYT   REPORT\PYT REPORT\Turkey-earthquake-@tcsavunma-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1999"/>
            <a:ext cx="4191000" cy="198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2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>
                <a:latin typeface="Sylfaen"/>
                <a:ea typeface="Calibri"/>
                <a:cs typeface="Times New Roman"/>
              </a:rPr>
              <a:t>3.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Անկայունության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նմանատիպ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իրավիճակներ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արդեն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տեղի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՞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ունեցել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այս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տարածքում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մարզում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)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Ո՛չ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Այո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Ե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՞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րբ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..........................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Չգիտեմ</a:t>
            </a:r>
            <a:endParaRPr lang="en-US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06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8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31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Ա</a:t>
            </a:r>
            <a:r>
              <a:rPr lang="en-US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 </a:t>
            </a:r>
            <a:r>
              <a:rPr lang="en-US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ՀԱՂՈՐԴՎՈՂ   </a:t>
            </a:r>
            <a:r>
              <a:rPr lang="en-US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ԻՐԱՎԻՃԱԿԸ </a:t>
            </a:r>
            <a:endParaRPr lang="en-US" sz="31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962400" cy="23622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886200" cy="2441719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947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latin typeface="Sylfaen"/>
                <a:ea typeface="Calibri"/>
                <a:cs typeface="Times New Roman"/>
              </a:rPr>
              <a:t>4.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Արդյո՞ք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հաղորդվել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արդեն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ռիսկի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այդ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իրավիճակի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մասին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Sylfaen"/>
                <a:ea typeface="Calibri"/>
                <a:cs typeface="Sylfae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Sylfaen"/>
              </a:rPr>
              <a:t>Ոչ</a:t>
            </a:r>
            <a:endParaRPr lang="en-US" sz="2800" b="1" dirty="0" smtClean="0">
              <a:latin typeface="Sylfaen"/>
              <a:ea typeface="Calibri"/>
              <a:cs typeface="Sylfae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Sylfaen"/>
                <a:ea typeface="Calibri"/>
                <a:cs typeface="Sylfae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Sylfaen"/>
              </a:rPr>
              <a:t>Այո</a:t>
            </a:r>
            <a:endParaRPr lang="en-US" sz="2800" b="1" dirty="0" smtClean="0">
              <a:latin typeface="Sylfaen"/>
              <a:ea typeface="Calibri"/>
              <a:cs typeface="Sylfae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err="1" smtClean="0">
                <a:latin typeface="Sylfaen"/>
                <a:ea typeface="Calibri"/>
                <a:cs typeface="Sylfaen"/>
              </a:rPr>
              <a:t>Ե</a:t>
            </a:r>
            <a:r>
              <a:rPr lang="en-US" sz="3200" b="1" dirty="0" err="1" smtClean="0">
                <a:latin typeface="Sylfaen"/>
                <a:ea typeface="Calibri"/>
                <a:cs typeface="Times New Roman"/>
              </a:rPr>
              <a:t>՞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րբ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?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  ...................... 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Ո</a:t>
            </a:r>
            <a:r>
              <a:rPr lang="en-US" sz="3200" b="1" dirty="0" err="1" smtClean="0">
                <a:latin typeface="Sylfaen"/>
                <a:ea typeface="Calibri"/>
                <a:cs typeface="Times New Roman"/>
              </a:rPr>
              <a:t>՞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ւմ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?  </a:t>
            </a:r>
            <a:r>
              <a:rPr lang="en-US" sz="2800" dirty="0" smtClean="0">
                <a:latin typeface="Sylfaen"/>
                <a:ea typeface="Calibri"/>
                <a:cs typeface="Times New Roman"/>
              </a:rPr>
              <a:t> ...............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Ա</a:t>
            </a:r>
            <a:r>
              <a:rPr lang="en-US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  ՀԱՂՈՐԴՎՈՂ   ԻՐԱՎԻՃԱԿԸ</a:t>
            </a:r>
            <a:endParaRPr lang="en-US" sz="32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733800" cy="32004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04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latin typeface="Sylfaen"/>
                <a:ea typeface="Calibri"/>
                <a:cs typeface="Times New Roman"/>
              </a:rPr>
              <a:t>5.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Նախորդ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հաղորդագրությունների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միջոցներ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ձեռնարկվե՞լ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են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արդյոք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: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Ոչ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 err="1" smtClean="0">
                <a:latin typeface="Sylfaen"/>
                <a:ea typeface="Calibri"/>
                <a:cs typeface="Sylfaen"/>
              </a:rPr>
              <a:t>Այո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Ինչպիսի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՞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...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06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1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Ա</a:t>
            </a:r>
            <a:r>
              <a:rPr lang="en-US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   ՀԱՂՈՐԴՎՈՂ</a:t>
            </a:r>
            <a:r>
              <a:rPr lang="en-US" sz="31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 </a:t>
            </a:r>
            <a:r>
              <a:rPr lang="en-US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ԻՐԱՎԻՃԱԿԸ</a:t>
            </a:r>
            <a:endParaRPr lang="en-US" sz="3100" b="1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4343400" cy="20574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4038601" cy="20574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667000" cy="21336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484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800" b="1" dirty="0" err="1" smtClean="0">
                <a:latin typeface="Sylfaen"/>
                <a:ea typeface="Calibri"/>
                <a:cs typeface="Sylfaen"/>
              </a:rPr>
              <a:t>Ցանկանու</a:t>
            </a:r>
            <a:r>
              <a:rPr lang="en-US" sz="2800" b="1" dirty="0" err="1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՞</a:t>
            </a:r>
            <a:r>
              <a:rPr lang="en-US" sz="2800" b="1" dirty="0" err="1" smtClean="0">
                <a:latin typeface="Sylfaen"/>
                <a:ea typeface="Calibri"/>
                <a:cs typeface="Sylfaen"/>
              </a:rPr>
              <a:t>մ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եք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լուսանկար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ավելացնել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Ոչ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b="1" dirty="0" err="1">
                <a:latin typeface="Sylfaen"/>
                <a:ea typeface="Calibri"/>
                <a:cs typeface="Sylfaen"/>
              </a:rPr>
              <a:t>Այո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……………………..</a:t>
            </a:r>
            <a:endParaRPr lang="en-US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Ա) ՀԱՂՈՐԴՎՈՂ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ԻՐԱՎԻՃԱԿԸ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7" name="Picture 6" descr="https://mirrorspectator.com/wp-content/uploads/2019/09/6-1-860x548-696x4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400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5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05400"/>
          </a:xfrm>
        </p:spPr>
        <p:txBody>
          <a:bodyPr/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 smtClean="0">
                <a:latin typeface="Sylfaen"/>
                <a:ea typeface="Calibri"/>
                <a:cs typeface="Sylfaen"/>
              </a:rPr>
              <a:t>7.  </a:t>
            </a:r>
            <a:r>
              <a:rPr lang="en-US" sz="3200" b="1" dirty="0" err="1" smtClean="0">
                <a:latin typeface="Sylfaen"/>
                <a:ea typeface="Calibri"/>
                <a:cs typeface="Sylfaen"/>
              </a:rPr>
              <a:t>Ցանկանում</a:t>
            </a:r>
            <a:r>
              <a:rPr lang="en-US" sz="32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latin typeface="Sylfaen"/>
                <a:ea typeface="Calibri"/>
                <a:cs typeface="Times New Roman"/>
              </a:rPr>
              <a:t>եք</a:t>
            </a:r>
            <a:r>
              <a:rPr lang="en-US" sz="32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latin typeface="Sylfaen"/>
                <a:ea typeface="Calibri"/>
                <a:cs typeface="Times New Roman"/>
              </a:rPr>
              <a:t>մեկնաբանություն</a:t>
            </a:r>
            <a:r>
              <a:rPr lang="en-US" sz="3200" b="1" dirty="0" smtClean="0">
                <a:latin typeface="Sylfaen"/>
                <a:ea typeface="Calibri"/>
                <a:cs typeface="Times New Roman"/>
              </a:rPr>
              <a:t> 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 smtClean="0">
                <a:latin typeface="Sylfaen"/>
                <a:ea typeface="Calibri"/>
                <a:cs typeface="Times New Roman"/>
              </a:rPr>
              <a:t>     </a:t>
            </a:r>
            <a:r>
              <a:rPr lang="en-US" sz="3200" b="1" dirty="0" err="1" smtClean="0">
                <a:latin typeface="Sylfaen"/>
                <a:ea typeface="Calibri"/>
                <a:cs typeface="Times New Roman"/>
              </a:rPr>
              <a:t>ավելացնել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: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>Ա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)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>ՀԱՂՈՐԴՎՈՂ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Sylfaen"/>
              </a:rPr>
              <a:t>ԻՐԱՎԻՃԱԿԸ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4038600"/>
            <a:ext cx="2400300" cy="17145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2619375" cy="17430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90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 lnSpcReduction="10000"/>
          </a:bodyPr>
          <a:lstStyle/>
          <a:p>
            <a:pPr marL="514350" marR="0" indent="-5143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 sz="2800" b="1" i="1" dirty="0" err="1" smtClean="0">
                <a:latin typeface="Sylfaen"/>
                <a:ea typeface="Calibri"/>
                <a:cs typeface="Times New Roman"/>
              </a:rPr>
              <a:t>Հաղորդագրությունը</a:t>
            </a:r>
            <a:r>
              <a:rPr lang="en-US" sz="2800" b="1" i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կքննարկվի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կփոխանցվի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նրանց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ովքեր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իրավասու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գործողություններ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ձեռնարկել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, և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Sylfaen"/>
                <a:ea typeface="Calibri"/>
                <a:cs typeface="Times New Roman"/>
              </a:rPr>
              <a:t>լրատվամիջոցներին</a:t>
            </a:r>
            <a:r>
              <a:rPr lang="en-US" sz="2800" b="1" i="1" dirty="0">
                <a:latin typeface="Sylfaen"/>
                <a:ea typeface="Calibri"/>
                <a:cs typeface="Times New Roman"/>
              </a:rPr>
              <a:t>: </a:t>
            </a:r>
            <a:endParaRPr lang="en-US" sz="2800" b="1" i="1" dirty="0" smtClean="0">
              <a:latin typeface="Sylfaen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Դուք</a:t>
            </a:r>
            <a:r>
              <a:rPr lang="en-US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ցանկանու՞մ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եք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նշվել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որպես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հեղինակ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Ոչ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: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Ոչ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  </a:t>
            </a:r>
            <a:r>
              <a:rPr lang="en-US" sz="2400" dirty="0" err="1" smtClean="0">
                <a:latin typeface="Sylfaen"/>
                <a:ea typeface="Calibri"/>
                <a:cs typeface="Times New Roman"/>
              </a:rPr>
              <a:t>բայց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ես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կցանկանայի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տեղեկացված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լինել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իմ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           </a:t>
            </a:r>
            <a:r>
              <a:rPr lang="en-US" sz="2400" dirty="0" err="1" smtClean="0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հետագա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Sylfaen"/>
                <a:ea typeface="Calibri"/>
                <a:cs typeface="Times New Roman"/>
              </a:rPr>
              <a:t>մասին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latin typeface="Sylfaen"/>
                <a:ea typeface="Calibri"/>
                <a:cs typeface="Times New Roman"/>
              </a:rPr>
              <a:t>տես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dirty="0" err="1" smtClean="0">
                <a:latin typeface="Sylfaen"/>
                <a:ea typeface="Calibri"/>
                <a:cs typeface="Times New Roman"/>
              </a:rPr>
              <a:t>կետ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2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).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Sylfaen"/>
                <a:ea typeface="Calibri"/>
                <a:cs typeface="Sylfaen"/>
              </a:rPr>
              <a:t> 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Այո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:</a:t>
            </a:r>
            <a:r>
              <a:rPr lang="en-US" sz="2400" dirty="0">
                <a:latin typeface="Sylfaen"/>
                <a:ea typeface="Calibri"/>
                <a:cs typeface="Sylfaen"/>
              </a:rPr>
              <a:t> 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Sylfaen"/>
                <a:ea typeface="Calibri"/>
                <a:cs typeface="Times New Roman"/>
              </a:rPr>
              <a:t>Ո՞վ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է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այս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հեղինակը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:</a:t>
            </a:r>
            <a:endParaRPr lang="en-US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Բ</a:t>
            </a:r>
            <a:r>
              <a:rPr lang="en-US" sz="28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 ԼՐԱՀԱՂՈՐԴ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( </a:t>
            </a:r>
            <a:r>
              <a:rPr lang="en-US" sz="28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հեղինակ</a:t>
            </a:r>
            <a:r>
              <a:rPr lang="en-US" sz="28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</a:t>
            </a:r>
            <a:r>
              <a:rPr lang="en-US" sz="28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8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i="1" dirty="0">
                <a:latin typeface="Sylfaen"/>
                <a:ea typeface="Calibri"/>
                <a:cs typeface="Times New Roman"/>
              </a:rPr>
              <a:t>2.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Կցանկանայի՞ք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դուք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տեղեկացված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լինել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ձեր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հետագա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2400" b="1" i="1" dirty="0">
                <a:latin typeface="Sylfaen"/>
                <a:ea typeface="Calibri"/>
                <a:cs typeface="Times New Roman"/>
              </a:rPr>
              <a:t>: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Sylfaen"/>
                <a:ea typeface="Calibri"/>
                <a:cs typeface="Sylfaen"/>
              </a:rPr>
              <a:t> 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Ոչ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: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Sylfaen"/>
                <a:ea typeface="Calibri"/>
                <a:cs typeface="Sylfaen"/>
              </a:rPr>
              <a:t> 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Այո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: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latin typeface="Sylfaen"/>
                <a:ea typeface="Calibri"/>
                <a:cs typeface="Sylfaen"/>
              </a:rPr>
              <a:t>      </a:t>
            </a:r>
            <a:r>
              <a:rPr lang="en-US" sz="2400" b="1" dirty="0" err="1" smtClean="0">
                <a:latin typeface="Sylfaen"/>
                <a:ea typeface="Calibri"/>
                <a:cs typeface="Sylfaen"/>
              </a:rPr>
              <a:t>Ինչպե՞ս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: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 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Էլ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.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հասցե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……….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...        WhatsApp …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……….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latin typeface="Sylfaen"/>
                <a:ea typeface="Calibri"/>
                <a:cs typeface="Times New Roman"/>
              </a:rPr>
              <a:t>                           SMS  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(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Հաղորդագրություն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հեռախոսով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)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………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endParaRPr lang="en-US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Բ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 ԼՐԱՀԱՂՈՐԴ  (</a:t>
            </a:r>
            <a:r>
              <a:rPr lang="en-US" sz="28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հեղինակ</a:t>
            </a:r>
            <a:r>
              <a:rPr lang="en-US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</a:t>
            </a:r>
            <a:endParaRPr lang="en-US" sz="28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26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>
            <a:normAutofit fontScale="70000" lnSpcReduction="20000"/>
          </a:bodyPr>
          <a:lstStyle/>
          <a:p>
            <a:pPr marL="0" marR="114300" indent="0" algn="just">
              <a:buNone/>
            </a:pPr>
            <a:r>
              <a:rPr lang="en-US" sz="2900" b="1" dirty="0" smtClean="0">
                <a:latin typeface="Calibri"/>
                <a:ea typeface="Calibri"/>
                <a:cs typeface="Times New Roman"/>
              </a:rPr>
              <a:t>5.1 </a:t>
            </a:r>
            <a:r>
              <a:rPr lang="en-US" sz="2900" b="1" dirty="0" err="1">
                <a:latin typeface="Sylfaen"/>
                <a:ea typeface="Calibri"/>
                <a:cs typeface="Sylfaen"/>
              </a:rPr>
              <a:t>Կայք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-էջը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բացատրում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կայքի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նշանակությունը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պարունակում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</a:t>
            </a:r>
            <a:r>
              <a:rPr lang="en-US" sz="2900" i="1" dirty="0">
                <a:latin typeface="Sylfaen"/>
                <a:ea typeface="Calibri"/>
                <a:cs typeface="Times New Roman"/>
              </a:rPr>
              <a:t>   </a:t>
            </a:r>
            <a:r>
              <a:rPr lang="en-US" sz="2900" dirty="0">
                <a:latin typeface="Sylfaen"/>
                <a:ea typeface="Calibri"/>
                <a:cs typeface="Times New Roman"/>
              </a:rPr>
              <a:t>                             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«ՀԱՂՈՐԴԱԳՐՈՒԹՅԱՆ ՁԵՎԸ»,</a:t>
            </a:r>
            <a:r>
              <a:rPr lang="en-US" sz="2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մեխանիզմները</a:t>
            </a:r>
            <a:r>
              <a:rPr lang="en-US" sz="29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և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իսկ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հետագա</a:t>
            </a:r>
            <a:r>
              <a:rPr lang="en-US" sz="29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900" b="1" dirty="0" err="1">
                <a:latin typeface="Sylfaen"/>
                <a:ea typeface="Calibri"/>
                <a:cs typeface="Times New Roman"/>
              </a:rPr>
              <a:t>գործողությունները</a:t>
            </a:r>
            <a:r>
              <a:rPr lang="en-US" sz="2900" b="1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114300" indent="0" algn="just">
              <a:buNone/>
            </a:pPr>
            <a:endParaRPr lang="en-US" sz="2900" b="1" dirty="0" smtClean="0">
              <a:latin typeface="Sylfaen"/>
              <a:ea typeface="Calibri"/>
              <a:cs typeface="Times New Roman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300" b="1" dirty="0">
                <a:latin typeface="Sylfaen"/>
                <a:ea typeface="Calibri"/>
                <a:cs typeface="Times New Roman"/>
              </a:rPr>
              <a:t>ԻՆՉԻ</a:t>
            </a:r>
            <a:r>
              <a:rPr lang="ru-RU" sz="2300" b="1" dirty="0" smtClean="0">
                <a:latin typeface="Sylfaen"/>
                <a:ea typeface="Calibri"/>
                <a:cs typeface="Sylfaen"/>
              </a:rPr>
              <a:t>՞</a:t>
            </a:r>
            <a:r>
              <a:rPr lang="en-US" sz="23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ru-RU" sz="23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ՄԱՍԻՆ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ՀԱՂՈՐԴԵԼ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: 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ԻՆՉՊԵ</a:t>
            </a:r>
            <a:r>
              <a:rPr lang="ru-RU" sz="2300" b="1" dirty="0">
                <a:latin typeface="Sylfaen"/>
                <a:ea typeface="Calibri"/>
                <a:cs typeface="Sylfaen"/>
              </a:rPr>
              <a:t>՞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Ս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ՀԱՂՈՐԴԵԼ:   </a:t>
            </a:r>
            <a:r>
              <a:rPr lang="en-US" sz="23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Ո՞Վ  </a:t>
            </a:r>
            <a:r>
              <a:rPr lang="en-US" sz="23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Է </a:t>
            </a:r>
            <a:r>
              <a:rPr lang="en-US" sz="23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ՈՒՂԱՐԿՈՒՄ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                                                         </a:t>
            </a:r>
            <a:r>
              <a:rPr lang="en-US" sz="2300" b="1" dirty="0" smtClean="0">
                <a:latin typeface="Sylfaen"/>
                <a:ea typeface="Calibri"/>
                <a:cs typeface="Sylfaen"/>
              </a:rPr>
              <a:t>ՀԱՂՈՐԴԱԳՐՈՒԹՅՈՒՆԸ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;    ԻՆՉ  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Է</a:t>
            </a:r>
            <a:r>
              <a:rPr lang="ru-RU" sz="2300" b="1" dirty="0" smtClean="0">
                <a:latin typeface="Sylfaen"/>
                <a:ea typeface="Calibri"/>
                <a:cs typeface="Sylfaen"/>
              </a:rPr>
              <a:t>՞</a:t>
            </a:r>
            <a:r>
              <a:rPr lang="en-US" sz="23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ru-RU" sz="23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2300" b="1" dirty="0" smtClean="0">
                <a:latin typeface="Sylfaen"/>
                <a:ea typeface="Calibri"/>
                <a:cs typeface="Sylfaen"/>
              </a:rPr>
              <a:t>ՏԵՂԻ  </a:t>
            </a:r>
            <a:r>
              <a:rPr lang="en-US" sz="2300" b="1" dirty="0">
                <a:latin typeface="Sylfaen"/>
                <a:ea typeface="Calibri"/>
                <a:cs typeface="Sylfaen"/>
              </a:rPr>
              <a:t>ՈՒՆԵՆՈՒՄ </a:t>
            </a:r>
            <a:r>
              <a:rPr lang="en-US" sz="2300" b="1" dirty="0" smtClean="0">
                <a:latin typeface="Sylfaen"/>
                <a:ea typeface="Calibri"/>
                <a:cs typeface="Sylfaen"/>
              </a:rPr>
              <a:t> ՀԱՂՈՐԴԱԳՐՈՒԹՅԱՆ  ՀԵՏ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:</a:t>
            </a:r>
            <a:endParaRPr lang="en-US" sz="2300" b="1" dirty="0">
              <a:latin typeface="Calibri"/>
              <a:ea typeface="Calibri"/>
              <a:cs typeface="Times New Roman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300" b="1" dirty="0">
                <a:latin typeface="Sylfaen"/>
                <a:ea typeface="Calibri"/>
                <a:cs typeface="Times New Roman"/>
              </a:rPr>
              <a:t>ԼՐԱՑՈՒՑԻՉ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ՏԵՂԵԿԱՏՎՈՒԹՅՈՒՆ  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ՌԻՍԿԻ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Հ ԵՏ  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ԿԱՊՎԱԾ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ՀԱՂՈՐԴԱԳՐՎՈՂ 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ԻՐԱՎԻՃԱԿԻ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ՄԱՍԻՆ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:</a:t>
            </a:r>
            <a:endParaRPr lang="en-US" sz="2300" b="1" dirty="0"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b="1" dirty="0">
                <a:latin typeface="Sylfaen"/>
                <a:ea typeface="Calibri"/>
                <a:cs typeface="Times New Roman"/>
              </a:rPr>
              <a:t>ՀԵՏԵՎՈՒՄ ՁԵՐ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ՀԱՂՈՐԴԱԳՐՈՒԹՅԱՆ  ՍՏԱՆԱԼՈՒՆ  ՀԱՋՈՐԴՈՂ 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ԳՈՐԾՈՂՈՒԹՅՈՒՆՆԵՐԻ:</a:t>
            </a:r>
            <a:endParaRPr lang="en-US" sz="2300" b="1" dirty="0"/>
          </a:p>
          <a:p>
            <a:pPr marL="0" marR="114300" indent="0" algn="just">
              <a:buNone/>
            </a:pPr>
            <a:endParaRPr lang="en-US" sz="2000" b="1" dirty="0">
              <a:latin typeface="Sylfaen"/>
              <a:cs typeface="Times New Roman"/>
            </a:endParaRPr>
          </a:p>
          <a:p>
            <a:pPr marL="0" marR="114300" indent="0" algn="just">
              <a:buNone/>
            </a:pPr>
            <a:endParaRPr lang="en-US" sz="2000" dirty="0"/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Calibri"/>
                <a:ea typeface="Calibri"/>
                <a:cs typeface="Times New Roman"/>
              </a:rPr>
              <a:t>  WHAT </a:t>
            </a:r>
            <a:r>
              <a:rPr lang="en-US" sz="1800" b="1" dirty="0">
                <a:latin typeface="Calibri"/>
                <a:ea typeface="Calibri"/>
                <a:cs typeface="Times New Roman"/>
              </a:rPr>
              <a:t>TO REPORT</a:t>
            </a:r>
            <a:r>
              <a:rPr lang="en-US" sz="1800" b="1" dirty="0" smtClean="0">
                <a:latin typeface="Calibri"/>
                <a:ea typeface="Calibri"/>
                <a:cs typeface="Times New Roman"/>
              </a:rPr>
              <a:t>?  </a:t>
            </a:r>
            <a:r>
              <a:rPr lang="en-US" sz="1800" b="1" dirty="0">
                <a:latin typeface="Calibri"/>
                <a:ea typeface="Calibri"/>
                <a:cs typeface="Times New Roman"/>
              </a:rPr>
              <a:t>HOW TO REPORT</a:t>
            </a:r>
            <a:r>
              <a:rPr lang="en-US" sz="1800" b="1" dirty="0" smtClean="0">
                <a:latin typeface="Calibri"/>
                <a:ea typeface="Calibri"/>
                <a:cs typeface="Times New Roman"/>
              </a:rPr>
              <a:t>?   </a:t>
            </a:r>
            <a:r>
              <a:rPr lang="en-US" sz="1800" b="1" dirty="0">
                <a:latin typeface="Calibri"/>
                <a:ea typeface="Calibri"/>
                <a:cs typeface="Times New Roman"/>
              </a:rPr>
              <a:t>WHO SENDS THE MESSAGE</a:t>
            </a:r>
            <a:r>
              <a:rPr lang="en-US" sz="1800" b="1" dirty="0" smtClean="0">
                <a:latin typeface="Calibri"/>
                <a:ea typeface="Calibri"/>
                <a:cs typeface="Times New Roman"/>
              </a:rPr>
              <a:t>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800" b="1" dirty="0">
                <a:latin typeface="Calibri"/>
                <a:ea typeface="Calibri"/>
                <a:cs typeface="Times New Roman"/>
              </a:rPr>
              <a:t>WHAT IS HAPPENING TO THE MESSAGE?</a:t>
            </a:r>
          </a:p>
          <a:p>
            <a:pPr marL="1143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latin typeface="Calibri"/>
                <a:ea typeface="Calibri"/>
                <a:cs typeface="Times New Roman"/>
              </a:rPr>
              <a:t>ADDITIONAL </a:t>
            </a:r>
            <a:r>
              <a:rPr lang="en-US" sz="1800" b="1" dirty="0" smtClean="0">
                <a:latin typeface="Calibri"/>
                <a:ea typeface="Calibri"/>
                <a:cs typeface="Times New Roman"/>
              </a:rPr>
              <a:t> INFORMATION O N  THE  REPORTED  RISK  RELATED  SITUATION.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 </a:t>
            </a:r>
            <a:endParaRPr lang="en-US" sz="1600" b="1" dirty="0" smtClean="0">
              <a:latin typeface="Calibri"/>
              <a:ea typeface="Calibri"/>
              <a:cs typeface="Times New Roman"/>
            </a:endParaRPr>
          </a:p>
          <a:p>
            <a:pPr marL="1143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>
                <a:latin typeface="Calibri"/>
                <a:ea typeface="Calibri"/>
                <a:cs typeface="Times New Roman"/>
              </a:rPr>
              <a:t>TRACKING  THE 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>
                <a:latin typeface="Calibri"/>
                <a:ea typeface="Calibri"/>
                <a:cs typeface="Times New Roman"/>
              </a:rPr>
              <a:t>FOLLOW-UP </a:t>
            </a:r>
            <a:r>
              <a:rPr lang="en-US" sz="1800" b="1" dirty="0" smtClean="0">
                <a:latin typeface="Calibri"/>
                <a:ea typeface="Calibri"/>
                <a:cs typeface="Times New Roman"/>
              </a:rPr>
              <a:t> REPORT  RELATED ACTIONS</a:t>
            </a:r>
            <a:r>
              <a:rPr lang="en-US" sz="1800" b="1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b="1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95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1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5. 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ՊԱՇՏՊԱՆԻՐ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ՔՈ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ՏԱՐԱԾՔԸ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”`</a:t>
            </a:r>
            <a:b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ՄԱՐԶԱՅԻՆ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  </a:t>
            </a:r>
            <a:r>
              <a:rPr lang="en-US" sz="27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Կայք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էջի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                                                           </a:t>
            </a:r>
            <a:r>
              <a:rPr lang="en-US" sz="31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ՀԱՄԱՌՈՏ 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ԲՈՎԱՆԴԱԿՈՒԹՅՈՒՆԸ</a:t>
            </a:r>
            <a:endParaRPr lang="en-US" sz="3100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495800"/>
            <a:ext cx="4267199" cy="21336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4038600" cy="21336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659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25000" lnSpcReduction="20000"/>
          </a:bodyPr>
          <a:lstStyle/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8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5.2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Կայք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էջը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պարունակում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նաև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ճանաչողական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տեղեկատվություն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տարածքի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մարդկանց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նվազեցմանը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ապրելու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կենալու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),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ուժերի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միջոցների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գործադրման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տուրիզմի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զարգացման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տարածքի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գրավչության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բարձրացմանը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գործուն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քայլերի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: </a:t>
            </a:r>
            <a:endParaRPr lang="en-US" sz="8000" dirty="0"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600" b="1" dirty="0" smtClean="0">
                <a:latin typeface="Sylfaen"/>
                <a:ea typeface="Calibri"/>
                <a:cs typeface="Times New Roman"/>
              </a:rPr>
              <a:t>ՆՈՐՈՒԹՅՈՒՆՆԵՐ ԱՂԵՏՆԵՐԻ ՌԻՍԿԵՐԻ ՆՎԱԶԵՑՄԱՆԸ ՈՒՂՂՎԱԾ ԳՈՐԾՈՒՆ </a:t>
            </a:r>
            <a:r>
              <a:rPr lang="en-US" sz="5600" b="1" dirty="0">
                <a:latin typeface="Sylfaen"/>
                <a:ea typeface="Calibri"/>
                <a:cs typeface="Times New Roman"/>
              </a:rPr>
              <a:t>ՔԱՅԼԵՐԻ ՄԱՍԻՆ</a:t>
            </a:r>
            <a:endParaRPr lang="en-US" sz="56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600" b="1" dirty="0">
                <a:latin typeface="Sylfaen"/>
                <a:ea typeface="Calibri"/>
                <a:cs typeface="Times New Roman"/>
              </a:rPr>
              <a:t>ԶԼՄ  ՏԵՍՈՒԹՅՈՒՆ:</a:t>
            </a:r>
            <a:endParaRPr lang="en-US" sz="5600" b="1" dirty="0"/>
          </a:p>
          <a:p>
            <a:pPr marR="114300">
              <a:buFont typeface="Wingdings" panose="05000000000000000000" pitchFamily="2" charset="2"/>
              <a:buChar char="v"/>
            </a:pPr>
            <a:r>
              <a:rPr lang="en-US" sz="5600" b="1" dirty="0" smtClean="0">
                <a:latin typeface="Sylfaen"/>
                <a:ea typeface="Calibri"/>
                <a:cs typeface="Times New Roman"/>
              </a:rPr>
              <a:t>ԻՐԱԶԵԿՈՒՄ </a:t>
            </a:r>
            <a:r>
              <a:rPr lang="en-US" sz="5600" b="1" dirty="0">
                <a:latin typeface="Sylfaen"/>
                <a:ea typeface="Calibri"/>
                <a:cs typeface="Times New Roman"/>
              </a:rPr>
              <a:t>ՀԱՎԱՆԱԿԱՆ, ՏՎՅԱԼ ՏԱՐԱՑՔՈՒՄ ՀԱՃԱԽԱԿԻ ԿՐԿՆՎՈՂ ԱՂԵՏՆԵՐԻ ՌԻՍԿԵՐԻ ՄԱՍԻՆ:</a:t>
            </a:r>
            <a:endParaRPr lang="en-US" sz="56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5600" b="1" dirty="0">
                <a:latin typeface="Sylfaen"/>
                <a:ea typeface="Calibri"/>
                <a:cs typeface="Sylfaen"/>
              </a:rPr>
              <a:t>ՏԱՐԱԾՔԸ </a:t>
            </a:r>
            <a:r>
              <a:rPr lang="en-US" sz="5600" b="1" dirty="0" smtClean="0">
                <a:latin typeface="Sylfaen"/>
                <a:ea typeface="Calibri"/>
                <a:cs typeface="Sylfaen"/>
              </a:rPr>
              <a:t> ԵՎ  ՄԱՐԴԻԿ:</a:t>
            </a:r>
            <a:endParaRPr lang="en-US" sz="56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6000" b="1" dirty="0">
                <a:latin typeface="Sylfaen"/>
                <a:ea typeface="Calibri"/>
                <a:cs typeface="Times New Roman"/>
              </a:rPr>
              <a:t>ԳՈՐԾՈՒՆ ՔԱՅԼԵՐԻ ՄԱՍԻՆ`</a:t>
            </a:r>
            <a:r>
              <a:rPr lang="en-US" sz="6000" b="1" dirty="0">
                <a:latin typeface="Sylfaen"/>
                <a:ea typeface="Calibri"/>
              </a:rPr>
              <a:t> ՈՒՂՂՎԱԾ</a:t>
            </a:r>
            <a:r>
              <a:rPr lang="en-US" sz="6000" b="1" dirty="0">
                <a:latin typeface="Sylfaen"/>
                <a:ea typeface="Calibri"/>
                <a:cs typeface="Times New Roman"/>
              </a:rPr>
              <a:t>.</a:t>
            </a:r>
            <a:endParaRPr lang="en-US" sz="800" b="1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6000" b="1" dirty="0">
                <a:latin typeface="Sylfaen"/>
                <a:ea typeface="Calibri"/>
                <a:cs typeface="Sylfaen"/>
              </a:rPr>
              <a:t>ՏԱՐԱՑՔԻ</a:t>
            </a:r>
            <a:r>
              <a:rPr lang="en-US" sz="6000" b="1" dirty="0">
                <a:latin typeface="Sylfaen"/>
                <a:ea typeface="Calibri"/>
              </a:rPr>
              <a:t>  ԳՐԱՎՉՈՒԹՅԱՆ  ԲԱՐՁՐԱՑՄԱՆԸ</a:t>
            </a:r>
            <a:endParaRPr lang="en-US" sz="6000" b="1" dirty="0">
              <a:latin typeface="Times New Roman"/>
              <a:ea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6000" b="1" i="1" dirty="0">
                <a:latin typeface="Sylfaen"/>
                <a:ea typeface="Times New Roman"/>
              </a:rPr>
              <a:t>ԱՊՐԵԼՈՒ </a:t>
            </a:r>
            <a:r>
              <a:rPr lang="en-US" sz="6000" b="1" i="1" dirty="0" smtClean="0">
                <a:latin typeface="Sylfaen"/>
                <a:ea typeface="Times New Roman"/>
              </a:rPr>
              <a:t> </a:t>
            </a:r>
            <a:r>
              <a:rPr lang="en-US" sz="6000" b="1" i="1" dirty="0" smtClean="0">
                <a:latin typeface="Sylfaen"/>
                <a:ea typeface="Calibri"/>
              </a:rPr>
              <a:t>(</a:t>
            </a:r>
            <a:r>
              <a:rPr lang="en-US" sz="6000" b="1" i="1" dirty="0">
                <a:latin typeface="Sylfaen"/>
                <a:ea typeface="Calibri"/>
              </a:rPr>
              <a:t>ԿԵՆԱԼՈՒ) </a:t>
            </a:r>
            <a:r>
              <a:rPr lang="en-US" sz="6000" b="1" i="1" dirty="0" smtClean="0">
                <a:latin typeface="Sylfaen"/>
                <a:ea typeface="Calibri"/>
              </a:rPr>
              <a:t> ՀԱՄԱՐ</a:t>
            </a:r>
            <a:r>
              <a:rPr lang="en-US" sz="6000" b="1" i="1" dirty="0">
                <a:latin typeface="Sylfaen"/>
                <a:ea typeface="Calibri"/>
              </a:rPr>
              <a:t>, </a:t>
            </a:r>
            <a:endParaRPr lang="en-US" sz="6000" b="1" dirty="0">
              <a:latin typeface="Times New Roman"/>
              <a:ea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6000" b="1" i="1" dirty="0">
                <a:latin typeface="Sylfaen"/>
                <a:ea typeface="Calibri"/>
              </a:rPr>
              <a:t>ՈՒԺԵՐԻ </a:t>
            </a:r>
            <a:r>
              <a:rPr lang="en-US" sz="6000" b="1" i="1" dirty="0" smtClean="0">
                <a:latin typeface="Sylfaen"/>
                <a:ea typeface="Calibri"/>
              </a:rPr>
              <a:t> ԵՎ  ՄԻՋՈՑՆԵՐԻ  ԱՐԴՅՈՒՆԱՎԵՏ  ԳՈՐԾԱԴՐՄԱՆ  ՀԱՄԱՐ</a:t>
            </a:r>
            <a:r>
              <a:rPr lang="en-US" sz="6000" b="1" i="1" dirty="0">
                <a:latin typeface="Sylfaen"/>
                <a:ea typeface="Calibri"/>
              </a:rPr>
              <a:t>,</a:t>
            </a:r>
            <a:endParaRPr lang="en-US" sz="6000" b="1" dirty="0">
              <a:latin typeface="Times New Roman"/>
              <a:ea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6000" b="1" i="1" dirty="0" smtClean="0">
                <a:latin typeface="Sylfaen"/>
                <a:ea typeface="Calibri"/>
                <a:cs typeface="Sylfaen"/>
              </a:rPr>
              <a:t>ԻՆՉՊԵՍ </a:t>
            </a:r>
            <a:r>
              <a:rPr lang="en-US" sz="6000" b="1" i="1" dirty="0" smtClean="0">
                <a:latin typeface="Sylfaen"/>
                <a:ea typeface="Calibri"/>
              </a:rPr>
              <a:t> </a:t>
            </a:r>
            <a:r>
              <a:rPr lang="en-US" sz="6000" b="1" i="1" dirty="0">
                <a:latin typeface="Sylfaen"/>
                <a:ea typeface="Calibri"/>
              </a:rPr>
              <a:t>ՆԱԵՎ  ՏՈՒՐԻԶՄԻ  ԶԱՐԳԱՑՄԱՆԸ </a:t>
            </a:r>
            <a:r>
              <a:rPr lang="en-US" sz="6000" dirty="0">
                <a:latin typeface="Sylfaen"/>
                <a:ea typeface="Calibri"/>
              </a:rPr>
              <a:t>: </a:t>
            </a:r>
            <a:endParaRPr lang="en-US" sz="6000" dirty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6000" b="1" dirty="0">
                <a:latin typeface="Sylfaen"/>
                <a:ea typeface="Calibri"/>
                <a:cs typeface="Sylfaen"/>
              </a:rPr>
              <a:t>ՄԵՐ ՄԱՍԻՆ</a:t>
            </a:r>
            <a:r>
              <a:rPr lang="en-US" sz="6000" b="1" dirty="0" smtClean="0">
                <a:latin typeface="Sylfaen"/>
                <a:ea typeface="Calibri"/>
                <a:cs typeface="Sylfaen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6000" b="1" dirty="0" smtClean="0">
              <a:latin typeface="Sylfaen"/>
              <a:ea typeface="Calibri"/>
              <a:cs typeface="Sylfaen"/>
            </a:endParaRPr>
          </a:p>
          <a:p>
            <a:pPr marL="0" marR="1143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5.3</a:t>
            </a:r>
            <a: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8000" b="1" dirty="0" smtClean="0">
                <a:latin typeface="Sylfaen"/>
                <a:ea typeface="Calibri"/>
                <a:cs typeface="Times New Roman"/>
              </a:rPr>
              <a:t>“</a:t>
            </a:r>
            <a:r>
              <a:rPr lang="en-US" sz="8000" b="1" dirty="0" err="1" smtClean="0">
                <a:latin typeface="Sylfaen"/>
                <a:ea typeface="Calibri"/>
                <a:cs typeface="Sylfaen"/>
              </a:rPr>
              <a:t>Պաշտպանիր</a:t>
            </a:r>
            <a:r>
              <a:rPr lang="en-US" sz="8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քո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տարածքը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” (ՊՔՏ)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ունիվերսալ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տարածաշրջանային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մարզային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8000" b="1" i="1" dirty="0" err="1">
                <a:latin typeface="Sylfaen"/>
                <a:ea typeface="Calibri"/>
                <a:cs typeface="Sylfaen"/>
              </a:rPr>
              <a:t>կայք</a:t>
            </a:r>
            <a:r>
              <a:rPr lang="en-US" sz="80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latin typeface="Sylfaen"/>
                <a:ea typeface="Calibri"/>
                <a:cs typeface="Sylfaen"/>
              </a:rPr>
              <a:t>էջի</a:t>
            </a:r>
            <a:r>
              <a:rPr lang="en-US" sz="8000" b="1" i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բովանդակությանը</a:t>
            </a:r>
            <a:r>
              <a:rPr lang="en-US" sz="8000" b="1" dirty="0">
                <a:latin typeface="Sylfaen"/>
                <a:ea typeface="Calibri"/>
                <a:cs typeface="Sylfae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ինչպես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 smtClean="0">
                <a:latin typeface="Sylfaen"/>
                <a:ea typeface="Calibri"/>
                <a:cs typeface="Sylfaen"/>
              </a:rPr>
              <a:t>նաև</a:t>
            </a:r>
            <a:r>
              <a:rPr lang="en-US" sz="80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դրա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մշակման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smtClean="0">
                <a:latin typeface="Sylfaen"/>
                <a:ea typeface="Calibri"/>
                <a:cs typeface="Sylfaen"/>
              </a:rPr>
              <a:t>                       և </a:t>
            </a:r>
            <a:r>
              <a:rPr lang="en-US" sz="8000" b="1" dirty="0" err="1" smtClean="0">
                <a:latin typeface="Sylfaen"/>
                <a:ea typeface="Calibri"/>
                <a:cs typeface="Sylfaen"/>
              </a:rPr>
              <a:t>կանոնավոր</a:t>
            </a:r>
            <a:r>
              <a:rPr lang="en-US" sz="80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>
                <a:latin typeface="Sylfaen"/>
                <a:ea typeface="Calibri"/>
                <a:cs typeface="Sylfaen"/>
              </a:rPr>
              <a:t>և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արդյունավետ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գործելու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հետ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 smtClean="0">
                <a:latin typeface="Sylfaen"/>
                <a:ea typeface="Calibri"/>
                <a:cs typeface="Sylfaen"/>
              </a:rPr>
              <a:t>կապված</a:t>
            </a:r>
            <a:r>
              <a:rPr lang="en-US" sz="80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հարցերին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Հայաստանի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օրինակով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ավելի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մանրամասն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անդրադարձ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է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արվում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սույն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Sylfaen"/>
              </a:rPr>
              <a:t>աշխատության</a:t>
            </a:r>
            <a:r>
              <a:rPr lang="en-US" sz="8000" b="1" dirty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8000" b="1" dirty="0" err="1" smtClean="0">
                <a:latin typeface="Sylfaen"/>
                <a:ea typeface="Calibri"/>
                <a:cs typeface="Sylfaen"/>
              </a:rPr>
              <a:t>հաջորդ</a:t>
            </a:r>
            <a:r>
              <a:rPr lang="en-US" sz="8000" b="1" dirty="0" smtClean="0">
                <a:latin typeface="Sylfaen"/>
                <a:ea typeface="Calibri"/>
                <a:cs typeface="Sylfaen"/>
              </a:rPr>
              <a:t> ` 6-րդ  </a:t>
            </a:r>
            <a:r>
              <a:rPr lang="en-US" sz="8000" b="1" dirty="0" err="1" smtClean="0">
                <a:latin typeface="Sylfaen"/>
                <a:ea typeface="Calibri"/>
                <a:cs typeface="Sylfaen"/>
              </a:rPr>
              <a:t>բաժնում</a:t>
            </a:r>
            <a:r>
              <a:rPr lang="en-US" sz="8000" b="1" dirty="0">
                <a:latin typeface="Sylfaen"/>
                <a:ea typeface="Calibri"/>
                <a:cs typeface="Sylfaen"/>
              </a:rPr>
              <a:t>:</a:t>
            </a:r>
            <a:endParaRPr lang="en-US" sz="8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en-US" sz="80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en-US" sz="80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en-US" sz="49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en-US" sz="49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en-US" sz="49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en-US" sz="4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latin typeface="Calibri"/>
                <a:cs typeface="Times New Roman"/>
              </a:rPr>
              <a:t>………..</a:t>
            </a:r>
            <a:endParaRPr lang="en-US" sz="4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ՊԱՇՏՊԱՆԻՐ</a:t>
            </a: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ՔՈ</a:t>
            </a:r>
            <a:r>
              <a:rPr lang="en-US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 </a:t>
            </a:r>
            <a:r>
              <a:rPr lang="en-US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ՏԱՐԱԾՔԸ</a:t>
            </a: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”`</a:t>
            </a:r>
            <a:b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ՄԱՐԶԱՅԻՆ</a:t>
            </a: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  </a:t>
            </a:r>
            <a:r>
              <a:rPr lang="en-US" sz="18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Կայք</a:t>
            </a: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էջի</a:t>
            </a:r>
            <a:r>
              <a:rPr lang="en-US" sz="1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                                                         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                                             ՀԱՄԱՌՈՏ 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ԲՈՎԱՆԴԱԿՈՒԹՅՈՒՆԸ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>  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3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Calibri"/>
                <a:ea typeface="Calibri"/>
                <a:cs typeface="Times New Roman"/>
              </a:rPr>
              <a:t>6.1</a:t>
            </a:r>
            <a:r>
              <a:rPr lang="en-US" sz="20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Նպատակահարմար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է 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այստեղ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ներկայացնել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նշված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ուղղությամբ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արված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քայլերի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և </a:t>
            </a:r>
            <a:r>
              <a:rPr lang="en-US" sz="1800" b="1" i="1" dirty="0" err="1">
                <a:latin typeface="Sylfaen"/>
                <a:ea typeface="Calibri"/>
                <a:cs typeface="Sylfaen"/>
              </a:rPr>
              <a:t>արդեն</a:t>
            </a:r>
            <a:r>
              <a:rPr lang="en-US" sz="1800" b="1" i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i="1" dirty="0" err="1">
                <a:latin typeface="Sylfaen"/>
                <a:ea typeface="Calibri"/>
                <a:cs typeface="Sylfaen"/>
              </a:rPr>
              <a:t>մշակված</a:t>
            </a:r>
            <a:r>
              <a:rPr lang="en-US" sz="1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առաջնահերթ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փաստաթղթերի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հակիրճ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տեսությունը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Այնուհետև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հաջորդ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6.2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կետում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հակիրճ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քննարկվում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i="1" dirty="0" err="1">
                <a:latin typeface="Sylfaen"/>
                <a:ea typeface="Calibri"/>
                <a:cs typeface="Times New Roman"/>
              </a:rPr>
              <a:t>մասամբ</a:t>
            </a:r>
            <a:r>
              <a:rPr lang="en-US" sz="18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i="1" dirty="0" err="1">
                <a:latin typeface="Sylfaen"/>
                <a:ea typeface="Calibri"/>
                <a:cs typeface="Sylfaen"/>
              </a:rPr>
              <a:t>մշակված</a:t>
            </a:r>
            <a:r>
              <a:rPr lang="en-US" sz="1800" b="1" i="1" dirty="0">
                <a:latin typeface="Sylfaen"/>
                <a:ea typeface="Calibri"/>
                <a:cs typeface="Sylfaen"/>
              </a:rPr>
              <a:t> և </a:t>
            </a:r>
            <a:r>
              <a:rPr lang="en-US" sz="1800" b="1" i="1" dirty="0" err="1">
                <a:latin typeface="Sylfaen"/>
                <a:ea typeface="Calibri"/>
                <a:cs typeface="Sylfaen"/>
              </a:rPr>
              <a:t>մշակման</a:t>
            </a:r>
            <a:r>
              <a:rPr lang="en-US" sz="1800" b="1" i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i="1" dirty="0" err="1">
                <a:latin typeface="Sylfaen"/>
                <a:ea typeface="Calibri"/>
                <a:cs typeface="Sylfaen"/>
              </a:rPr>
              <a:t>ենթակա</a:t>
            </a:r>
            <a:r>
              <a:rPr lang="en-US" sz="1800" b="1" i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i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լրացուցիչ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փաստաթղթեր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Sylfaen"/>
                <a:ea typeface="Calibri"/>
                <a:cs typeface="Times New Roman"/>
              </a:rPr>
              <a:t>6.1.1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Հաշվի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առնելով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Հայաստանի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յուրահատկությունները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որոշված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խնդիրները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մեթոդական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բնույթի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անհրաժեշտ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փաստաթղթերը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սպասվելիք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արդյունքները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պիլոտային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տարածաշրջանը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մարզը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),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որի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պետք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մշակվի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“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Պաշտպանիր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քո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տարածքը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”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տարածաշրջանային</a:t>
            </a:r>
            <a:r>
              <a:rPr lang="en-US" sz="1800" b="1" dirty="0">
                <a:latin typeface="Sylfaen"/>
                <a:ea typeface="Calibri"/>
                <a:cs typeface="Sylfaen"/>
              </a:rPr>
              <a:t> 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մարզային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կայք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Sylfaen"/>
              </a:rPr>
              <a:t>էջը</a:t>
            </a:r>
            <a:r>
              <a:rPr lang="en-US" sz="1800" b="1" dirty="0">
                <a:latin typeface="Sylfaen"/>
                <a:ea typeface="Calibri"/>
                <a:cs typeface="Sylfaen"/>
              </a:rPr>
              <a:t>:</a:t>
            </a:r>
            <a:endParaRPr lang="en-US" sz="1800" b="1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smtClean="0">
                <a:latin typeface="Sylfaen"/>
                <a:ea typeface="Calibri"/>
                <a:cs typeface="Sylfaen"/>
              </a:rPr>
              <a:t>6.1.2 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Մշակված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երեք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բավականին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ծավալուն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փաստաթուղթ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.</a:t>
            </a: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Առաջնորդող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ցուցումներ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“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Պաշտպանիր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քո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տարածքը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” (ՊՔՏ) (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մարզային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)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Կայք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էջ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ստեղծելու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համար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” 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     </a:t>
            </a:r>
            <a:r>
              <a:rPr lang="en-US" sz="16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(</a:t>
            </a:r>
            <a:r>
              <a:rPr lang="en-US" sz="1600" b="1" i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հենց</a:t>
            </a:r>
            <a:r>
              <a:rPr lang="en-US" sz="1600" b="1" i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այս</a:t>
            </a:r>
            <a:r>
              <a:rPr lang="en-US" sz="1600" b="1" i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փաստաթուղթը</a:t>
            </a:r>
            <a:r>
              <a:rPr lang="en-US" sz="16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) 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Տեխնիկական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առաջադրանք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Հայաստանի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համար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Պաշտպանիր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քո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տարածքը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” (ՊՔՏ) 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ունիվերսալ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տարածաշրջանային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(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մարզային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) 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կայք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էջի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ստեղծման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համար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”</a:t>
            </a:r>
          </a:p>
          <a:p>
            <a:pPr marR="1143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Պաշտպանիր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քո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տարածքը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”`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մարզային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կայք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էջերի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Հայաստանի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համար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ստեղծման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և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կանոնավոր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գործելու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անհրաժեշտության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համառոտ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հիմնավորում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: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                               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600" b="1" dirty="0" smtClean="0">
              <a:latin typeface="Sylfaen"/>
              <a:ea typeface="Calibri"/>
              <a:cs typeface="Sylfae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600" b="1" dirty="0">
              <a:solidFill>
                <a:prstClr val="white"/>
              </a:solidFill>
              <a:latin typeface="Sylfaen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 smtClean="0">
              <a:latin typeface="Calibri"/>
              <a:ea typeface="Calibri"/>
              <a:cs typeface="Times New Roman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“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Brief justification of the need for creation and regular functioning of the "Protect Your Territory"  regional web-pages (sites) (the case of Armenia)”.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 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447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6.  ԿԱՐԵՎՈՐԱԳՈՒՅՆ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ՓԱՍՏԱԹՂԹԵՐ,  ՈՐՈՆՔ  ՊԵՏՔ  Է  ՄՇԱԿՎԵՆ, 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ԵՎ  ԽՆԴԻՐՆԵՐ,  ՈՐՈՆՔ  ԵՆԹԱԿԱ  ԵՆ  ԼՈՒԾՄԱՆ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                                                           </a:t>
            </a:r>
            <a:r>
              <a:rPr lang="en-US" sz="2000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Պաշտպանիր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քո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տարածքը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(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ՊՔՏ)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ՄԱՐԶԱՅԻՆ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Կայք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էջերի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 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ՍՏԵՂԾՄԱՆ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ԵՎ  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ԿԱՆՈՆԱՎՈՒ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ԳՈՐԾԵԼՈՒ  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ՀԱՄԱՐ</a:t>
            </a:r>
            <a:endParaRPr lang="en-US" sz="2000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36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334000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Երկրներին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նրանց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առանձին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մարզերին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տարացքներին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ylfaen"/>
                <a:ea typeface="Calibri"/>
                <a:cs typeface="Times New Roman"/>
              </a:rPr>
              <a:t>ներգործող</a:t>
            </a:r>
            <a:r>
              <a:rPr lang="en-US" sz="2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շատ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բնական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աղետներից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հնարավոր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կլիներ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խուսափել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եթե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դրանց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տարածքները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կանոնավոր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կերպով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պահպանվեին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նվազեցվեին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հաճախ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կրկնվող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հավանական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Sylfaen"/>
                <a:ea typeface="Calibri"/>
                <a:cs typeface="Times New Roman"/>
              </a:rPr>
              <a:t>ռիսկերը</a:t>
            </a:r>
            <a:r>
              <a:rPr lang="en-US" sz="2800" b="1" dirty="0">
                <a:latin typeface="Sylfaen"/>
                <a:ea typeface="Calibri"/>
                <a:cs typeface="Times New Roman"/>
              </a:rPr>
              <a:t>):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95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ՄԻ</a:t>
            </a:r>
            <a:r>
              <a:rPr lang="en-US" sz="28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ՔԱՆԻՍԻ 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ԳԻՏԵԼԻՔԸ  </a:t>
            </a:r>
            <a:b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ԴԱՌՆՈՒՄ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Է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ԲՈԼՈՐԻ 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ԳԻՏԵԼԻՔԸ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403350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571999"/>
            <a:ext cx="3733977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8915400" cy="4876800"/>
          </a:xfrm>
        </p:spPr>
        <p:txBody>
          <a:bodyPr>
            <a:normAutofit fontScale="47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800" b="1" dirty="0" smtClean="0">
                <a:latin typeface="Sylfaen" panose="010A0502050306030303" pitchFamily="18" charset="0"/>
                <a:ea typeface="Calibri"/>
                <a:cs typeface="Times New Roman"/>
              </a:rPr>
              <a:t>N1 </a:t>
            </a:r>
            <a:r>
              <a:rPr lang="en-US" sz="3800" b="1" dirty="0" err="1" smtClean="0">
                <a:latin typeface="Sylfaen" panose="010A0502050306030303" pitchFamily="18" charset="0"/>
                <a:ea typeface="Calibri"/>
                <a:cs typeface="Times New Roman"/>
              </a:rPr>
              <a:t>փաստաթուղթը</a:t>
            </a:r>
            <a:r>
              <a:rPr lang="en-US" sz="3800" b="1" dirty="0" smtClean="0"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latin typeface="Sylfaen" panose="010A0502050306030303" pitchFamily="18" charset="0"/>
                <a:ea typeface="Calibri"/>
                <a:cs typeface="Times New Roman"/>
              </a:rPr>
              <a:t>մշակված</a:t>
            </a:r>
            <a:r>
              <a:rPr lang="en-US" sz="3800" b="1" dirty="0" smtClean="0">
                <a:latin typeface="Sylfaen" panose="010A0502050306030303" pitchFamily="18" charset="0"/>
                <a:ea typeface="Calibri"/>
                <a:cs typeface="Times New Roman"/>
              </a:rPr>
              <a:t> է ՍԼԱՅԴՆԵՐԻ </a:t>
            </a:r>
            <a:r>
              <a:rPr lang="en-US" sz="3800" b="1" dirty="0" err="1" smtClean="0">
                <a:latin typeface="Sylfaen" panose="010A0502050306030303" pitchFamily="18" charset="0"/>
                <a:ea typeface="Calibri"/>
                <a:cs typeface="Times New Roman"/>
              </a:rPr>
              <a:t>տեսքով</a:t>
            </a:r>
            <a:r>
              <a:rPr lang="en-US" sz="3800" b="1" dirty="0" smtClean="0">
                <a:latin typeface="Sylfaen" panose="010A0502050306030303" pitchFamily="18" charset="0"/>
                <a:ea typeface="Calibri"/>
                <a:cs typeface="Times New Roman"/>
              </a:rPr>
              <a:t>, 61 </a:t>
            </a:r>
            <a:r>
              <a:rPr lang="en-US" sz="3800" b="1" dirty="0" err="1" smtClean="0">
                <a:latin typeface="Sylfaen" panose="010A0502050306030303" pitchFamily="18" charset="0"/>
                <a:ea typeface="Calibri"/>
                <a:cs typeface="Times New Roman"/>
              </a:rPr>
              <a:t>էջից</a:t>
            </a:r>
            <a:r>
              <a:rPr lang="en-US" sz="3800" b="1" dirty="0" smtClean="0">
                <a:latin typeface="Sylfaen" panose="010A0502050306030303" pitchFamily="18" charset="0"/>
                <a:ea typeface="Calibri"/>
                <a:cs typeface="Times New Roman"/>
              </a:rPr>
              <a:t> , </a:t>
            </a:r>
            <a:r>
              <a:rPr lang="en-US" sz="3800" b="1" dirty="0" err="1" smtClean="0">
                <a:latin typeface="Sylfaen" panose="010A0502050306030303" pitchFamily="18" charset="0"/>
                <a:ea typeface="Calibri"/>
                <a:cs typeface="Times New Roman"/>
              </a:rPr>
              <a:t>հայերեն</a:t>
            </a:r>
            <a:r>
              <a:rPr lang="en-US" sz="3800" b="1" dirty="0" smtClean="0">
                <a:latin typeface="Sylfaen" panose="010A0502050306030303" pitchFamily="18" charset="0"/>
                <a:ea typeface="Calibri"/>
                <a:cs typeface="Times New Roman"/>
              </a:rPr>
              <a:t> և </a:t>
            </a:r>
            <a:r>
              <a:rPr lang="en-US" sz="3800" b="1" dirty="0" err="1" smtClean="0">
                <a:latin typeface="Sylfaen" panose="010A0502050306030303" pitchFamily="18" charset="0"/>
                <a:ea typeface="Calibri"/>
                <a:cs typeface="Times New Roman"/>
              </a:rPr>
              <a:t>անգլերեն</a:t>
            </a:r>
            <a:r>
              <a:rPr lang="en-US" sz="3800" b="1" dirty="0" smtClean="0">
                <a:latin typeface="Sylfaen" panose="010A0502050306030303" pitchFamily="18" charset="0"/>
                <a:ea typeface="Calibri"/>
                <a:cs typeface="Times New Roman"/>
              </a:rPr>
              <a:t>:</a:t>
            </a:r>
          </a:p>
          <a:p>
            <a:pPr marL="0" marR="114300" indent="0" algn="just">
              <a:buNone/>
              <a:tabLst>
                <a:tab pos="0" algn="l"/>
              </a:tabLst>
            </a:pP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Փաստաթուղթը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բավական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նույնական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կերպով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լուսաբանում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և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արտացոլում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է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Հայաստանի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առանձնահատկությունները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,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ամբողջությամբ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առած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,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դրա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հետ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մեկտեղ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,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դա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իր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բնույթով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համապարփակ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(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ունիվերսալ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) է և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կարող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է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օգտագործվել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Հայաստանի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ցանկացած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տարածաշրջանի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(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մարզի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)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համար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,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հաշվի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առնելով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դրա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առանձնահատկությունները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,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ինչպես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նաև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այլ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շահագրգիռ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եկրների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համար</a:t>
            </a:r>
            <a:r>
              <a:rPr lang="en-U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Calibri"/>
                <a:cs typeface="Times New Roman"/>
              </a:rPr>
              <a:t>:</a:t>
            </a:r>
          </a:p>
          <a:p>
            <a:pPr marL="0" lvl="0" indent="0" algn="just">
              <a:spcBef>
                <a:spcPts val="0"/>
              </a:spcBef>
              <a:buClr>
                <a:srgbClr val="F3A447"/>
              </a:buClr>
              <a:buNone/>
            </a:pPr>
            <a:r>
              <a:rPr lang="en-US" sz="38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   </a:t>
            </a:r>
            <a:endParaRPr lang="en-US" sz="3800" b="1" dirty="0" smtClean="0">
              <a:solidFill>
                <a:prstClr val="white"/>
              </a:solidFill>
              <a:latin typeface="Sylfaen"/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buClr>
                <a:srgbClr val="F3A447"/>
              </a:buClr>
              <a:buNone/>
            </a:pPr>
            <a:r>
              <a:rPr lang="en-US" sz="38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N1 </a:t>
            </a:r>
            <a:r>
              <a:rPr lang="en-US" sz="42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փաստաթուղթը</a:t>
            </a:r>
            <a:r>
              <a:rPr lang="en-US" sz="42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42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պարունակում</a:t>
            </a:r>
            <a:r>
              <a:rPr lang="en-US" sz="42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է`</a:t>
            </a:r>
          </a:p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 b="1" dirty="0" err="1" smtClean="0">
                <a:latin typeface="Sylfaen"/>
                <a:ea typeface="Calibri"/>
                <a:cs typeface="Sylfaen"/>
              </a:rPr>
              <a:t>Հնարավու</a:t>
            </a:r>
            <a:r>
              <a:rPr lang="en-US" sz="3400" b="1" dirty="0" smtClean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պարզաբանումներ</a:t>
            </a:r>
            <a:r>
              <a:rPr lang="en-US" sz="3400" b="1" dirty="0">
                <a:latin typeface="Sylfaen"/>
                <a:ea typeface="Calibri"/>
                <a:cs typeface="Sylfaen"/>
              </a:rPr>
              <a:t>,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որոնք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կարող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են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պահանջվել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շահագրգիռ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կողմերի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համար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համապարփակ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ունիվերսալ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տարածաշրջանային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մարզային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) ՊՔՏ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կայք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էջի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առաջիկա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ներկայացումների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ժամանակ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“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Առաջնորդող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ցուցումների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”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տարբեր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կետերի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այդ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թվում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`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Նախագծի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էության</a:t>
            </a:r>
            <a:r>
              <a:rPr lang="en-US" sz="3400" b="1" dirty="0">
                <a:latin typeface="Sylfaen"/>
                <a:ea typeface="Calibri"/>
                <a:cs typeface="Sylfaen"/>
              </a:rPr>
              <a:t>, 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ՊՔՏ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կայք</a:t>
            </a:r>
            <a:r>
              <a:rPr lang="en-US" sz="3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էջի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ստեղծման</a:t>
            </a:r>
            <a:r>
              <a:rPr lang="en-US" sz="3400" b="1" dirty="0">
                <a:latin typeface="Sylfaen"/>
                <a:ea typeface="Calibri"/>
                <a:cs typeface="Sylfaen"/>
              </a:rPr>
              <a:t>,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կառավարման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և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օգտագործման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մեխանիզմների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3400" b="1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 b="1" dirty="0" smtClean="0">
                <a:latin typeface="Sylfaen"/>
                <a:ea typeface="Calibri"/>
              </a:rPr>
              <a:t>ՊՔՏ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կայք</a:t>
            </a:r>
            <a:r>
              <a:rPr lang="en-US" sz="3400" b="1" dirty="0">
                <a:latin typeface="Sylfaen"/>
                <a:ea typeface="Calibri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էջի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խնդիրների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լուսաբանում</a:t>
            </a:r>
            <a:r>
              <a:rPr lang="en-US" sz="3400" dirty="0" smtClean="0">
                <a:latin typeface="Sylfaen"/>
                <a:ea typeface="Calibri"/>
                <a:cs typeface="Sylfaen"/>
              </a:rPr>
              <a:t>: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400" dirty="0">
              <a:latin typeface="Times New Roman"/>
              <a:ea typeface="Times New Roman"/>
            </a:endParaRPr>
          </a:p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 b="1" dirty="0" err="1">
                <a:latin typeface="Sylfaen"/>
                <a:ea typeface="Calibri"/>
              </a:rPr>
              <a:t>Քաղաքացիների</a:t>
            </a:r>
            <a:r>
              <a:rPr lang="en-US" sz="3400" b="1" dirty="0">
                <a:latin typeface="Sylfaen"/>
                <a:ea typeface="Calibri"/>
              </a:rPr>
              <a:t>  (ՊՔՏ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կայք</a:t>
            </a:r>
            <a:r>
              <a:rPr lang="en-US" sz="3400" b="1" dirty="0">
                <a:latin typeface="Sylfaen"/>
                <a:ea typeface="Calibri"/>
              </a:rPr>
              <a:t>  </a:t>
            </a:r>
            <a:r>
              <a:rPr lang="en-US" sz="3400" b="1" dirty="0" err="1">
                <a:latin typeface="Sylfaen"/>
                <a:ea typeface="Calibri"/>
                <a:cs typeface="Sylfaen"/>
              </a:rPr>
              <a:t>էջի</a:t>
            </a:r>
            <a:r>
              <a:rPr lang="en-US" sz="3400" b="1" dirty="0">
                <a:latin typeface="Sylfaen"/>
                <a:ea typeface="Calibri"/>
                <a:cs typeface="Sylfaen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օգտատերերի</a:t>
            </a:r>
            <a:r>
              <a:rPr lang="en-US" sz="3400" b="1" dirty="0">
                <a:latin typeface="Sylfaen"/>
                <a:ea typeface="Calibri"/>
              </a:rPr>
              <a:t>) </a:t>
            </a:r>
            <a:r>
              <a:rPr lang="en-US" sz="3400" b="1" dirty="0" err="1">
                <a:latin typeface="Sylfaen"/>
                <a:ea typeface="Calibri"/>
              </a:rPr>
              <a:t>կողմից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կազմվող</a:t>
            </a:r>
            <a:r>
              <a:rPr lang="en-US" sz="3400" b="1" dirty="0">
                <a:latin typeface="Sylfaen"/>
                <a:ea typeface="Calibri"/>
              </a:rPr>
              <a:t> և </a:t>
            </a:r>
            <a:r>
              <a:rPr lang="en-US" sz="3400" b="1" dirty="0" err="1">
                <a:latin typeface="Sylfaen"/>
                <a:ea typeface="Calibri"/>
              </a:rPr>
              <a:t>ուղարկվող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հաղորդագրության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ձևի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մասին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այն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իրավիճակների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վերաբերյալ</a:t>
            </a:r>
            <a:r>
              <a:rPr lang="en-US" sz="3400" b="1" dirty="0">
                <a:latin typeface="Sylfaen"/>
                <a:ea typeface="Calibri"/>
              </a:rPr>
              <a:t>, </a:t>
            </a:r>
            <a:r>
              <a:rPr lang="en-US" sz="3400" b="1" dirty="0" err="1">
                <a:latin typeface="Sylfaen"/>
                <a:ea typeface="Calibri"/>
              </a:rPr>
              <a:t>որոնք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կապված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են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իրենց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տարացքում</a:t>
            </a:r>
            <a:r>
              <a:rPr lang="en-US" sz="3400" b="1" dirty="0">
                <a:latin typeface="Sylfaen"/>
                <a:ea typeface="Calibri"/>
              </a:rPr>
              <a:t> (</a:t>
            </a:r>
            <a:r>
              <a:rPr lang="en-US" sz="3400" b="1" dirty="0" err="1">
                <a:latin typeface="Sylfaen"/>
                <a:ea typeface="Calibri"/>
              </a:rPr>
              <a:t>գյուղում</a:t>
            </a:r>
            <a:r>
              <a:rPr lang="en-US" sz="3400" b="1" dirty="0">
                <a:latin typeface="Sylfaen"/>
                <a:ea typeface="Calibri"/>
              </a:rPr>
              <a:t>, </a:t>
            </a:r>
            <a:r>
              <a:rPr lang="en-US" sz="3400" b="1" dirty="0" err="1">
                <a:latin typeface="Sylfaen"/>
                <a:ea typeface="Calibri"/>
              </a:rPr>
              <a:t>քաղաքում</a:t>
            </a:r>
            <a:r>
              <a:rPr lang="en-US" sz="3400" b="1" dirty="0">
                <a:latin typeface="Sylfaen"/>
                <a:ea typeface="Calibri"/>
              </a:rPr>
              <a:t>, </a:t>
            </a:r>
            <a:r>
              <a:rPr lang="en-US" sz="3400" b="1" dirty="0" err="1">
                <a:latin typeface="Sylfaen"/>
                <a:ea typeface="Calibri"/>
              </a:rPr>
              <a:t>շրջանում</a:t>
            </a:r>
            <a:r>
              <a:rPr lang="en-US" sz="3400" b="1" dirty="0">
                <a:latin typeface="Sylfaen"/>
                <a:ea typeface="Calibri"/>
              </a:rPr>
              <a:t>, </a:t>
            </a:r>
            <a:r>
              <a:rPr lang="en-US" sz="3400" b="1" dirty="0" err="1">
                <a:latin typeface="Sylfaen"/>
                <a:ea typeface="Calibri"/>
              </a:rPr>
              <a:t>մարզում</a:t>
            </a:r>
            <a:r>
              <a:rPr lang="en-US" sz="3400" b="1" dirty="0">
                <a:latin typeface="Sylfaen"/>
                <a:ea typeface="Calibri"/>
              </a:rPr>
              <a:t>) </a:t>
            </a:r>
            <a:r>
              <a:rPr lang="en-US" sz="3400" b="1" dirty="0" err="1">
                <a:latin typeface="Sylfaen"/>
                <a:ea typeface="Calibri"/>
              </a:rPr>
              <a:t>իրենց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կողմից</a:t>
            </a:r>
            <a:r>
              <a:rPr lang="en-US" sz="3400" b="1" dirty="0">
                <a:latin typeface="Sylfaen"/>
                <a:ea typeface="Calibri"/>
              </a:rPr>
              <a:t>  </a:t>
            </a:r>
            <a:r>
              <a:rPr lang="en-US" sz="3400" b="1" dirty="0" err="1">
                <a:latin typeface="Sylfaen"/>
                <a:ea typeface="Calibri"/>
              </a:rPr>
              <a:t>հայտնաբերված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ռիսկերի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առկայության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հետ</a:t>
            </a:r>
            <a:r>
              <a:rPr lang="en-US" sz="3400" b="1" dirty="0" smtClean="0">
                <a:latin typeface="Sylfaen"/>
                <a:ea typeface="Calibri"/>
              </a:rPr>
              <a:t>:</a:t>
            </a:r>
          </a:p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400" b="1" dirty="0">
              <a:latin typeface="Times New Roman"/>
              <a:ea typeface="Times New Roman"/>
            </a:endParaRPr>
          </a:p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400" b="1" dirty="0" err="1" smtClean="0">
                <a:latin typeface="Sylfaen"/>
                <a:ea typeface="Calibri"/>
              </a:rPr>
              <a:t>Առաջարկություններ</a:t>
            </a:r>
            <a:r>
              <a:rPr lang="en-US" sz="3400" b="1" dirty="0" smtClean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հաղորդագրության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ձևավորման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վերաբերյալ</a:t>
            </a:r>
            <a:r>
              <a:rPr lang="en-US" sz="3400" b="1" dirty="0">
                <a:latin typeface="Sylfaen"/>
                <a:ea typeface="Calibri"/>
              </a:rPr>
              <a:t>, </a:t>
            </a:r>
            <a:r>
              <a:rPr lang="en-US" sz="3400" b="1" dirty="0" err="1">
                <a:latin typeface="Sylfaen"/>
                <a:ea typeface="Calibri"/>
              </a:rPr>
              <a:t>հաշվի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առնելով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տվյալ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Calibri"/>
              </a:rPr>
              <a:t>պիլոտային</a:t>
            </a:r>
            <a:r>
              <a:rPr lang="en-US" sz="3400" b="1" dirty="0">
                <a:latin typeface="Sylfaen"/>
                <a:ea typeface="Calibri"/>
              </a:rPr>
              <a:t> </a:t>
            </a:r>
            <a:r>
              <a:rPr lang="en-US" sz="3400" b="1" dirty="0" err="1">
                <a:latin typeface="Sylfaen"/>
                <a:ea typeface="Times New Roman"/>
              </a:rPr>
              <a:t>տարածաշրջանի</a:t>
            </a:r>
            <a:r>
              <a:rPr lang="en-US" sz="3400" b="1" dirty="0">
                <a:latin typeface="Sylfaen"/>
                <a:ea typeface="Times New Roman"/>
              </a:rPr>
              <a:t> </a:t>
            </a:r>
            <a:r>
              <a:rPr lang="en-US" sz="3400" b="1" dirty="0" err="1">
                <a:latin typeface="Sylfaen"/>
                <a:ea typeface="Times New Roman"/>
              </a:rPr>
              <a:t>բնութագրերը</a:t>
            </a:r>
            <a:r>
              <a:rPr lang="en-US" sz="3400" b="1" dirty="0">
                <a:latin typeface="Sylfaen"/>
                <a:ea typeface="Times New Roman"/>
              </a:rPr>
              <a:t>: </a:t>
            </a:r>
            <a:r>
              <a:rPr lang="en-US" sz="3400" b="1" dirty="0">
                <a:latin typeface="Sylfaen"/>
                <a:ea typeface="Calibri"/>
              </a:rPr>
              <a:t> </a:t>
            </a:r>
            <a:endParaRPr lang="en-US" sz="3400" b="1" dirty="0">
              <a:latin typeface="Times New Roman"/>
              <a:ea typeface="Times New Roman"/>
            </a:endParaRPr>
          </a:p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400" dirty="0" smtClean="0">
              <a:latin typeface="Sylfaen"/>
              <a:ea typeface="Calibri"/>
              <a:cs typeface="Times New Roman"/>
            </a:endParaRPr>
          </a:p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4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400" b="1" dirty="0" smtClean="0">
              <a:latin typeface="Calibri"/>
              <a:ea typeface="Calibri"/>
              <a:cs typeface="Times New Roman"/>
            </a:endParaRPr>
          </a:p>
          <a:p>
            <a:pPr marL="0" marR="0" indent="27051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indent="27051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indent="27051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76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7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7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ԱՌԱՋՆՈՐԴՈՂ 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ՑՈՒՑՈՒՄՆԵՐ   “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ՊԱՇՏՊԱՆԻՐ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ՔՈ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ՏԱՐԱԾՔԸ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(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ՊՔՏ)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ԿԱՅՔ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ԷՋ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ՍՏԵՂԾԵԼՈՒ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ՀԱՄԱՐ”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ՏԵՂԱԿԱՆ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ԲՆԱԿՉՈՒԹՅԱՆ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Գ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ԻՏԵԼԻՔՆԵՐԸ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,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ԴՊՐՈՑԱԿԱՆՆԵՐԻ  ԵՎ  ՈՒՍԱՆՈՂՆԵՐԻ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ԿԱՌՈՒՑՈՂԱԿԱՆ   ՏԵՂԵԿԱՏՎԱԿԱՆ   ԵՎ   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ԻՆԺԵՆԵՐԱԿԱՆ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ՏԵԽՆՈԼՈԳԻԱՆԵՐԸ  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ՈՒ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ԶԱՆԳՎԱԾԱՅԻՆ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  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ԼՐԱՏՎՈՒԹՅԱՆ   ՄԻՋՈՑՆԵՐԸ    ԱՂԵՏՆԵՐԻ   ԴԵՄ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)”:</a:t>
            </a:r>
            <a:endParaRPr lang="en-US" sz="2000" b="1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19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r>
              <a:rPr lang="en-US" sz="8000" b="1" dirty="0">
                <a:latin typeface="Sylfaen" panose="010A0502050306030303" pitchFamily="18" charset="0"/>
                <a:ea typeface="Calibri"/>
                <a:cs typeface="Times New Roman"/>
              </a:rPr>
              <a:t>N2 </a:t>
            </a:r>
            <a:r>
              <a:rPr lang="en-US" sz="8000" b="1" dirty="0" err="1">
                <a:latin typeface="Sylfaen" panose="010A0502050306030303" pitchFamily="18" charset="0"/>
                <a:ea typeface="Calibri"/>
                <a:cs typeface="Times New Roman"/>
              </a:rPr>
              <a:t>փաստաթուղթը</a:t>
            </a:r>
            <a:r>
              <a:rPr lang="en-US" sz="8000" b="1" dirty="0"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 panose="010A0502050306030303" pitchFamily="18" charset="0"/>
                <a:ea typeface="Calibri"/>
                <a:cs typeface="Times New Roman"/>
              </a:rPr>
              <a:t>մշակված</a:t>
            </a:r>
            <a:r>
              <a:rPr lang="en-US" sz="8000" b="1" dirty="0">
                <a:latin typeface="Sylfaen" panose="010A0502050306030303" pitchFamily="18" charset="0"/>
                <a:ea typeface="Calibri"/>
                <a:cs typeface="Times New Roman"/>
              </a:rPr>
              <a:t> է </a:t>
            </a:r>
            <a:r>
              <a:rPr lang="en-US" sz="8000" b="1" dirty="0" err="1">
                <a:solidFill>
                  <a:prstClr val="white"/>
                </a:solidFill>
                <a:latin typeface="Sylfaen" panose="010A0502050306030303" pitchFamily="18" charset="0"/>
                <a:ea typeface="Calibri"/>
                <a:cs typeface="Times New Roman"/>
              </a:rPr>
              <a:t>հայերեն</a:t>
            </a:r>
            <a:r>
              <a:rPr lang="en-US" sz="8000" b="1" dirty="0">
                <a:solidFill>
                  <a:prstClr val="white"/>
                </a:solidFill>
                <a:latin typeface="Sylfaen" panose="010A0502050306030303" pitchFamily="18" charset="0"/>
                <a:ea typeface="Calibri"/>
                <a:cs typeface="Times New Roman"/>
              </a:rPr>
              <a:t> և </a:t>
            </a:r>
            <a:r>
              <a:rPr lang="en-US" sz="8000" b="1" dirty="0" err="1">
                <a:solidFill>
                  <a:prstClr val="white"/>
                </a:solidFill>
                <a:latin typeface="Sylfaen" panose="010A0502050306030303" pitchFamily="18" charset="0"/>
                <a:ea typeface="Calibri"/>
                <a:cs typeface="Times New Roman"/>
              </a:rPr>
              <a:t>անգլերեն</a:t>
            </a:r>
            <a:r>
              <a:rPr lang="en-US" sz="8000" b="1" dirty="0" smtClean="0">
                <a:solidFill>
                  <a:prstClr val="white"/>
                </a:solidFill>
                <a:latin typeface="Sylfaen" panose="010A0502050306030303" pitchFamily="18" charset="0"/>
                <a:ea typeface="Calibri"/>
                <a:cs typeface="Times New Roman"/>
              </a:rPr>
              <a:t>:</a:t>
            </a:r>
            <a:endParaRPr lang="en-US" sz="8000" b="1" dirty="0">
              <a:solidFill>
                <a:prstClr val="white"/>
              </a:solidFill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0" marR="1143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latin typeface="Sylfaen"/>
                <a:ea typeface="Calibri"/>
                <a:cs typeface="Times New Roman"/>
              </a:rPr>
              <a:t>Տեխնիկական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առաջադրանքը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մշակելիս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և,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առաջին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մոտեցմամբ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i="1" dirty="0">
                <a:latin typeface="Sylfaen"/>
                <a:ea typeface="Calibri"/>
                <a:cs typeface="Times New Roman"/>
              </a:rPr>
              <a:t>ՊՔՏ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ունիվերսալ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տարածաշրջանային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մարզային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72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i="1" dirty="0" err="1">
                <a:latin typeface="Sylfaen"/>
                <a:ea typeface="Calibri"/>
                <a:cs typeface="Sylfaen"/>
              </a:rPr>
              <a:t>կայք</a:t>
            </a:r>
            <a:r>
              <a:rPr lang="en-US" sz="72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i="1" dirty="0" err="1">
                <a:latin typeface="Sylfaen"/>
                <a:ea typeface="Calibri"/>
                <a:cs typeface="Sylfaen"/>
              </a:rPr>
              <a:t>էջերը</a:t>
            </a:r>
            <a:r>
              <a:rPr lang="en-US" sz="7200" b="1" i="1" dirty="0">
                <a:latin typeface="Sylfaen"/>
                <a:ea typeface="Calibri"/>
                <a:cs typeface="Sylfaen"/>
              </a:rPr>
              <a:t> 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ստեղծելիս</a:t>
            </a:r>
            <a:r>
              <a:rPr lang="en-US" sz="7200" b="1" dirty="0">
                <a:latin typeface="Sylfaen"/>
                <a:ea typeface="Calibri"/>
                <a:cs typeface="Sylfae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մենք</a:t>
            </a:r>
            <a:r>
              <a:rPr lang="en-US" sz="7200" b="1" dirty="0">
                <a:latin typeface="Sylfaen"/>
                <a:ea typeface="Calibri"/>
                <a:cs typeface="Sylfae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այլոց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թվում</a:t>
            </a:r>
            <a:r>
              <a:rPr lang="en-US" sz="7200" b="1" dirty="0">
                <a:latin typeface="Sylfaen"/>
                <a:ea typeface="Calibri"/>
                <a:cs typeface="Sylfae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ղեկավարվել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ենք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նաև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այն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գաղափարներով</a:t>
            </a:r>
            <a:r>
              <a:rPr lang="en-US" sz="7200" b="1" dirty="0">
                <a:latin typeface="Sylfaen"/>
                <a:ea typeface="Calibri"/>
                <a:cs typeface="Sylfae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որոնք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մեզ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սիրալի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կերպով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տրամադրել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Sylfaen"/>
              </a:rPr>
              <a:t>եր</a:t>
            </a:r>
            <a:r>
              <a:rPr lang="en-US" sz="7200" b="1" dirty="0">
                <a:latin typeface="Sylfaen"/>
                <a:ea typeface="Calibri"/>
                <a:cs typeface="Sylfae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գործընկեր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`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Մշակույթային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ժառանգության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եվրոպական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համալսարանական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կենտրոնը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 (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Ռավելլո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Իտալիա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):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Եվ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թեպետ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փաստաթղթերը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իտալերենով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էին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այնուամենայնիվ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նրանք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բավական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օգտակար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7200" b="1" dirty="0" err="1">
                <a:latin typeface="Sylfaen"/>
                <a:ea typeface="Calibri"/>
                <a:cs typeface="Times New Roman"/>
              </a:rPr>
              <a:t>գտնվեցին</a:t>
            </a:r>
            <a:r>
              <a:rPr lang="en-US" sz="7200" b="1" dirty="0">
                <a:latin typeface="Sylfaen"/>
                <a:ea typeface="Calibri"/>
                <a:cs typeface="Times New Roman"/>
              </a:rPr>
              <a:t>:   </a:t>
            </a:r>
            <a:endParaRPr lang="en-US" sz="7200" b="1" dirty="0" smtClean="0">
              <a:latin typeface="Sylfaen"/>
              <a:ea typeface="Calibri"/>
              <a:cs typeface="Times New Roman"/>
            </a:endParaRPr>
          </a:p>
          <a:p>
            <a:pPr marL="68580" marR="1143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5500" b="1" dirty="0" smtClean="0">
              <a:latin typeface="Sylfaen"/>
              <a:ea typeface="Calibri"/>
              <a:cs typeface="Times New Roman"/>
            </a:endParaRPr>
          </a:p>
          <a:p>
            <a:pPr marL="0" marR="114300" lvl="0" indent="0" algn="just">
              <a:buNone/>
            </a:pPr>
            <a:r>
              <a:rPr lang="en-US" sz="8000" b="1" dirty="0" err="1">
                <a:latin typeface="Sylfaen"/>
                <a:cs typeface="Times New Roman"/>
              </a:rPr>
              <a:t>Անհրաժեշտ</a:t>
            </a:r>
            <a:r>
              <a:rPr lang="en-US" sz="8000" b="1" dirty="0">
                <a:latin typeface="Sylfaen"/>
                <a:cs typeface="Times New Roman"/>
              </a:rPr>
              <a:t> է </a:t>
            </a:r>
            <a:r>
              <a:rPr lang="en-US" sz="8000" b="1" dirty="0" err="1">
                <a:latin typeface="Sylfaen"/>
                <a:cs typeface="Times New Roman"/>
              </a:rPr>
              <a:t>նշել</a:t>
            </a:r>
            <a:r>
              <a:rPr lang="en-US" sz="8000" b="1" dirty="0">
                <a:latin typeface="Sylfaen"/>
                <a:cs typeface="Times New Roman"/>
              </a:rPr>
              <a:t>, </a:t>
            </a:r>
            <a:r>
              <a:rPr lang="en-US" sz="8000" b="1" dirty="0" err="1">
                <a:latin typeface="Sylfaen"/>
                <a:cs typeface="Times New Roman"/>
              </a:rPr>
              <a:t>որ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i="1" dirty="0">
                <a:latin typeface="Sylfaen"/>
                <a:ea typeface="Calibri"/>
              </a:rPr>
              <a:t>ՊՔՏ</a:t>
            </a:r>
            <a:r>
              <a:rPr lang="en-US" sz="8000" b="1" i="1" dirty="0">
                <a:latin typeface="Sylfaen"/>
                <a:cs typeface="Sylfaen"/>
              </a:rPr>
              <a:t> </a:t>
            </a:r>
            <a:r>
              <a:rPr lang="en-US" sz="8000" b="1" i="1" dirty="0" err="1">
                <a:latin typeface="Sylfaen"/>
                <a:cs typeface="Sylfaen"/>
              </a:rPr>
              <a:t>կայք</a:t>
            </a:r>
            <a:r>
              <a:rPr lang="en-US" sz="8000" b="1" i="1" dirty="0">
                <a:latin typeface="Sylfaen"/>
              </a:rPr>
              <a:t> </a:t>
            </a:r>
            <a:r>
              <a:rPr lang="en-US" sz="8000" b="1" i="1" dirty="0" err="1">
                <a:latin typeface="Sylfaen"/>
                <a:cs typeface="Sylfaen"/>
              </a:rPr>
              <a:t>էջի</a:t>
            </a:r>
            <a:r>
              <a:rPr lang="en-US" sz="8000" b="1" i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հիմնական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նպատակին</a:t>
            </a:r>
            <a:r>
              <a:rPr lang="en-US" sz="8000" b="1" dirty="0">
                <a:latin typeface="Sylfaen"/>
                <a:cs typeface="Sylfaen"/>
              </a:rPr>
              <a:t>, </a:t>
            </a:r>
            <a:r>
              <a:rPr lang="en-US" sz="8000" b="1" dirty="0" err="1">
                <a:latin typeface="Sylfaen"/>
                <a:cs typeface="Sylfaen"/>
              </a:rPr>
              <a:t>խնդիրներին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smtClean="0">
                <a:latin typeface="Sylfaen"/>
                <a:cs typeface="Sylfaen"/>
              </a:rPr>
              <a:t>և </a:t>
            </a:r>
            <a:r>
              <a:rPr lang="en-US" sz="8000" b="1" dirty="0" err="1" smtClean="0">
                <a:latin typeface="Sylfaen"/>
                <a:cs typeface="Sylfaen"/>
              </a:rPr>
              <a:t>կառուցման</a:t>
            </a:r>
            <a:r>
              <a:rPr lang="en-US" sz="8000" b="1" dirty="0" smtClean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տրամաբանությանը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համապատասխանող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Times New Roman"/>
              </a:rPr>
              <a:t>մինիմալ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dirty="0" err="1">
                <a:latin typeface="Sylfaen"/>
                <a:cs typeface="Times New Roman"/>
              </a:rPr>
              <a:t>պարտադիր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բաժինների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հետ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Times New Roman"/>
              </a:rPr>
              <a:t>միաժամանակ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dirty="0" err="1">
                <a:latin typeface="Sylfaen"/>
                <a:cs typeface="Times New Roman"/>
              </a:rPr>
              <a:t>մեր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dirty="0" err="1">
                <a:latin typeface="Sylfaen"/>
                <a:cs typeface="Times New Roman"/>
              </a:rPr>
              <a:t>կողմից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</a:rPr>
              <a:t>փաստաթղթի</a:t>
            </a:r>
            <a:r>
              <a:rPr lang="en-US" sz="8000" b="1" dirty="0">
                <a:latin typeface="Sylfaen"/>
                <a:ea typeface="Calibri"/>
              </a:rPr>
              <a:t> </a:t>
            </a:r>
            <a:r>
              <a:rPr lang="en-US" sz="8000" b="1" dirty="0" err="1">
                <a:latin typeface="Sylfaen"/>
                <a:ea typeface="Calibri"/>
              </a:rPr>
              <a:t>Հայաստանյան</a:t>
            </a:r>
            <a:r>
              <a:rPr lang="en-US" sz="8000" b="1" dirty="0">
                <a:latin typeface="Sylfaen"/>
                <a:ea typeface="Calibri"/>
              </a:rPr>
              <a:t> </a:t>
            </a:r>
            <a:r>
              <a:rPr lang="en-US" sz="8000" b="1" dirty="0" err="1">
                <a:latin typeface="Sylfaen"/>
                <a:ea typeface="Calibri"/>
              </a:rPr>
              <a:t>տարբերակում</a:t>
            </a:r>
            <a:r>
              <a:rPr lang="en-US" sz="8000" b="1" dirty="0">
                <a:latin typeface="Sylfaen"/>
                <a:ea typeface="Calibri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նախատեսված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են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լրացուցիչ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բաժիններ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,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որոնք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կոչված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են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բարձրացնել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տեղեկատվական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տարողությունը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և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ձգողականությունը</a:t>
            </a:r>
            <a:r>
              <a:rPr lang="en-US" sz="8000" b="1" dirty="0">
                <a:latin typeface="Sylfaen"/>
                <a:ea typeface="Calibri"/>
              </a:rPr>
              <a:t>, 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և,</a:t>
            </a:r>
            <a:r>
              <a:rPr lang="en-US" sz="8000" b="1" dirty="0">
                <a:latin typeface="Sylfaen"/>
                <a:ea typeface="Calibri"/>
              </a:rPr>
              <a:t> </a:t>
            </a:r>
            <a:r>
              <a:rPr lang="en-US" sz="8000" b="1" dirty="0" err="1">
                <a:latin typeface="Sylfaen"/>
                <a:ea typeface="Calibri"/>
              </a:rPr>
              <a:t>դրանով</a:t>
            </a:r>
            <a:r>
              <a:rPr lang="en-US" sz="8000" b="1" dirty="0">
                <a:latin typeface="Sylfaen"/>
                <a:ea typeface="Calibri"/>
              </a:rPr>
              <a:t> </a:t>
            </a:r>
            <a:r>
              <a:rPr lang="en-US" sz="8000" b="1" dirty="0" err="1">
                <a:latin typeface="Sylfaen"/>
                <a:ea typeface="Calibri"/>
              </a:rPr>
              <a:t>իսկ</a:t>
            </a:r>
            <a:r>
              <a:rPr lang="en-US" sz="8000" b="1" dirty="0">
                <a:latin typeface="Sylfaen"/>
                <a:ea typeface="Calibri"/>
              </a:rPr>
              <a:t>,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խթանել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ՊՔՏ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կայք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</a:rPr>
              <a:t> 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էջի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հաճախումը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և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օգնել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գտնել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լրացուցիչ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ֆինանսական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cs typeface="Sylfaen"/>
              </a:rPr>
              <a:t>միջոցներ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ապահովելու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համար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կայք</a:t>
            </a:r>
            <a:r>
              <a:rPr lang="en-US" sz="8000" b="1" dirty="0">
                <a:latin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էջի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կանոնավոր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 err="1">
                <a:latin typeface="Sylfaen"/>
                <a:cs typeface="Sylfaen"/>
              </a:rPr>
              <a:t>գործունեությունը</a:t>
            </a:r>
            <a:r>
              <a:rPr lang="en-US" sz="8000" b="1" dirty="0">
                <a:latin typeface="Sylfaen"/>
                <a:cs typeface="Sylfaen"/>
              </a:rPr>
              <a:t> և </a:t>
            </a:r>
            <a:r>
              <a:rPr lang="en-US" sz="8000" b="1" dirty="0" err="1">
                <a:latin typeface="Sylfaen"/>
                <a:cs typeface="Sylfaen"/>
              </a:rPr>
              <a:t>կատարելագործումը</a:t>
            </a:r>
            <a:r>
              <a:rPr lang="en-US" sz="8000" b="1" dirty="0">
                <a:latin typeface="Sylfaen"/>
                <a:cs typeface="Sylfaen"/>
              </a:rPr>
              <a:t> </a:t>
            </a:r>
            <a:r>
              <a:rPr lang="en-US" sz="8000" b="1" dirty="0">
                <a:latin typeface="Sylfaen"/>
                <a:cs typeface="Times New Roman"/>
              </a:rPr>
              <a:t>(</a:t>
            </a:r>
            <a:r>
              <a:rPr lang="en-US" sz="8000" b="1" dirty="0" err="1">
                <a:latin typeface="Sylfaen"/>
                <a:cs typeface="Times New Roman"/>
              </a:rPr>
              <a:t>տես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dirty="0" err="1">
                <a:latin typeface="Sylfaen"/>
                <a:cs typeface="Times New Roman"/>
              </a:rPr>
              <a:t>վերոշարադրյալը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dirty="0" err="1">
                <a:latin typeface="Sylfaen"/>
                <a:cs typeface="Times New Roman"/>
              </a:rPr>
              <a:t>սույն</a:t>
            </a:r>
            <a:r>
              <a:rPr lang="en-US" sz="8000" b="1" dirty="0">
                <a:latin typeface="Sylfaen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</a:rPr>
              <a:t>փաստաթղթի</a:t>
            </a:r>
            <a:r>
              <a:rPr lang="en-US" sz="8000" b="1" dirty="0">
                <a:latin typeface="Sylfaen"/>
                <a:ea typeface="Calibri"/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  <a:latin typeface="Sylfaen" panose="010A0502050306030303" pitchFamily="18" charset="0"/>
                <a:ea typeface="Calibri"/>
                <a:cs typeface="Times New Roman"/>
              </a:rPr>
              <a:t>N48 </a:t>
            </a:r>
            <a:r>
              <a:rPr lang="en-US" sz="8000" b="1" dirty="0" err="1" smtClean="0">
                <a:solidFill>
                  <a:prstClr val="white"/>
                </a:solidFill>
                <a:latin typeface="Sylfaen" panose="010A0502050306030303" pitchFamily="18" charset="0"/>
                <a:ea typeface="Calibri"/>
                <a:cs typeface="Times New Roman"/>
              </a:rPr>
              <a:t>սլայդում</a:t>
            </a:r>
            <a:r>
              <a:rPr lang="en-US" sz="8000" b="1" dirty="0" smtClean="0">
                <a:latin typeface="Sylfaen" panose="010A0502050306030303" pitchFamily="18" charset="0"/>
                <a:cs typeface="Times New Roman"/>
              </a:rPr>
              <a:t>).</a:t>
            </a:r>
            <a:endParaRPr lang="en-US" sz="8000" b="1" dirty="0">
              <a:latin typeface="Sylfaen" panose="010A0502050306030303" pitchFamily="18" charset="0"/>
            </a:endParaRPr>
          </a:p>
          <a:p>
            <a:pPr marL="0" marR="114300" indent="0" algn="just">
              <a:buNone/>
            </a:pPr>
            <a:r>
              <a:rPr lang="en-US" sz="8000" dirty="0">
                <a:solidFill>
                  <a:srgbClr val="FF0000"/>
                </a:solidFill>
                <a:latin typeface="Sylfaen" panose="010A0502050306030303" pitchFamily="18" charset="0"/>
                <a:cs typeface="Times New Roman"/>
              </a:rPr>
              <a:t> </a:t>
            </a:r>
            <a:endParaRPr lang="en-US" sz="8000" dirty="0">
              <a:latin typeface="Sylfaen" panose="010A0502050306030303" pitchFamily="18" charset="0"/>
            </a:endParaRPr>
          </a:p>
          <a:p>
            <a:pPr marL="0" marR="114300" algn="just">
              <a:spcBef>
                <a:spcPts val="0"/>
              </a:spcBef>
              <a:spcAft>
                <a:spcPts val="0"/>
              </a:spcAft>
            </a:pPr>
            <a:endParaRPr lang="en-US" sz="55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3600" b="1" dirty="0" smtClean="0">
              <a:solidFill>
                <a:prstClr val="white"/>
              </a:solidFill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3800" b="1" dirty="0">
              <a:solidFill>
                <a:prstClr val="white"/>
              </a:solidFill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b="1" dirty="0">
              <a:solidFill>
                <a:prstClr val="white"/>
              </a:solidFill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b="1" dirty="0" smtClean="0">
              <a:solidFill>
                <a:prstClr val="white"/>
              </a:solidFill>
              <a:latin typeface="Sylfaen" panose="010A0502050306030303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47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“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ՏԵԽՆԻԿԱԿԱՆ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ԱՌԱՋԱԴՐԱՆՔ   “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ՊԱՇՏՊԱՆԻՐ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ՔՈ  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ՏԱՐԱԾՔԸ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(ՊՔՏ)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ՈՒՆԻՎԵՐՍԱԼ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ՏԱՐԱԾԱՇՐՋԱՆԱՅԻՆ  </a:t>
            </a: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(</a:t>
            </a: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ՄԱՐԶԱՅԻՆ</a:t>
            </a: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ԿԱՅՔ</a:t>
            </a:r>
            <a:r>
              <a:rPr lang="en-US" sz="20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i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ԷՋԵՐԻ                  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ՍՏԵՂԾՄԱՆ  ՀԱՄԱՐ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(</a:t>
            </a: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ՀԱՅԱՍՏԱՆԻ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ՀԱՄԱՐ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) ”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447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ՊԱՇՏՊԱՆԻՐ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ՔՈ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ՏԱՐԱԾՔԸ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”`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ՄԱՐԶԱՅԻՆ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ԿԱՅՔ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ԷՋԵՐԻ</a:t>
            </a:r>
            <a:r>
              <a:rPr lang="en-US" sz="2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ՍՏԵՂԾՄԱՆ ԵՎ ԿԱՆՈՆԱՎՈՐ</a:t>
            </a:r>
            <a:r>
              <a:rPr lang="en-US" sz="2200" b="1" i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ԳՈՐԾԵԼՈՒ ԱՆՀՐԱԺԵՇՏՈՒԹՅԱՆ </a:t>
            </a:r>
            <a:r>
              <a:rPr lang="en-US" sz="2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>    "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ՀԱՄԱՌՈՏ   ՀԻՄՆԱՎՈՐՈՒՄ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:</a:t>
            </a:r>
            <a:r>
              <a:rPr lang="en-US" sz="18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18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16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(</a:t>
            </a:r>
            <a:r>
              <a:rPr lang="en-US" sz="16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ՀԱՅԱՍՏԱՆԻ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1600" b="1" dirty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ՀԱՄԱՐ</a:t>
            </a:r>
            <a:r>
              <a:rPr lang="en-US" sz="16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 )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4953000" cy="5105400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Arial LatArm"/>
                <a:ea typeface="Times New Roman"/>
                <a:cs typeface="Times New Roman"/>
              </a:rPr>
              <a:t>àì</a:t>
            </a:r>
            <a:r>
              <a:rPr lang="en-US" sz="2400" b="1" dirty="0">
                <a:latin typeface="Arial LatArm"/>
                <a:ea typeface="Times New Roman"/>
                <a:cs typeface="Times New Roman"/>
              </a:rPr>
              <a:t>  </a:t>
            </a:r>
            <a:r>
              <a:rPr lang="en-US" sz="2400" b="1" dirty="0" smtClean="0">
                <a:latin typeface="Arial LatArm"/>
                <a:ea typeface="Times New Roman"/>
                <a:cs typeface="Times New Roman"/>
              </a:rPr>
              <a:t> Æð²¼ºÎì²Ì  ¾, </a:t>
            </a: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Arial LatArm"/>
                <a:ea typeface="Times New Roman"/>
                <a:cs typeface="Times New Roman"/>
              </a:rPr>
              <a:t>Ü²   </a:t>
            </a:r>
            <a:r>
              <a:rPr lang="en-US" sz="2400" b="1" dirty="0">
                <a:latin typeface="Arial LatArm"/>
                <a:ea typeface="Times New Roman"/>
                <a:cs typeface="Times New Roman"/>
              </a:rPr>
              <a:t>ä²Þîä²Üì²Ì </a:t>
            </a:r>
            <a:r>
              <a:rPr lang="en-US" sz="2400" b="1" dirty="0" smtClean="0">
                <a:latin typeface="Arial LatArm"/>
                <a:ea typeface="Times New Roman"/>
                <a:cs typeface="Times New Roman"/>
              </a:rPr>
              <a:t> ¾</a:t>
            </a: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Arial LatArm"/>
              <a:ea typeface="Times New Roman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Arial LatArm"/>
                <a:ea typeface="Times New Roman"/>
                <a:cs typeface="Times New Roman"/>
              </a:rPr>
              <a:t>ºÂº   ¸</a:t>
            </a:r>
            <a:r>
              <a:rPr lang="en-US" sz="2400" b="1" dirty="0" err="1">
                <a:latin typeface="Arial LatArm"/>
                <a:ea typeface="Times New Roman"/>
                <a:cs typeface="Times New Roman"/>
              </a:rPr>
              <a:t>àôø</a:t>
            </a:r>
            <a:r>
              <a:rPr lang="en-US" sz="2400" b="1" dirty="0">
                <a:latin typeface="Arial LatArm"/>
                <a:ea typeface="Times New Roman"/>
                <a:cs typeface="Times New Roman"/>
              </a:rPr>
              <a:t> </a:t>
            </a:r>
            <a:r>
              <a:rPr lang="en-US" sz="2400" b="1" dirty="0" smtClean="0">
                <a:latin typeface="Arial LatArm"/>
                <a:ea typeface="Times New Roman"/>
                <a:cs typeface="Times New Roman"/>
              </a:rPr>
              <a:t>  ¶</a:t>
            </a:r>
            <a:r>
              <a:rPr lang="en-US" sz="2400" b="1" dirty="0" err="1">
                <a:latin typeface="Arial LatArm"/>
                <a:ea typeface="Times New Roman"/>
                <a:cs typeface="Times New Roman"/>
              </a:rPr>
              <a:t>Æîºø</a:t>
            </a:r>
            <a:r>
              <a:rPr lang="en-US" sz="2400" b="1" dirty="0">
                <a:latin typeface="Arial LatArm"/>
                <a:ea typeface="Times New Roman"/>
                <a:cs typeface="Times New Roman"/>
              </a:rPr>
              <a:t>ª </a:t>
            </a: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Arial LatArm"/>
                <a:ea typeface="Times New Roman"/>
                <a:cs typeface="Times New Roman"/>
              </a:rPr>
              <a:t>ÆÜâ</a:t>
            </a:r>
            <a:r>
              <a:rPr lang="en-US" sz="2400" b="1" dirty="0" smtClean="0">
                <a:latin typeface="Arial LatArm"/>
                <a:ea typeface="Times New Roman"/>
                <a:cs typeface="Times New Roman"/>
              </a:rPr>
              <a:t>   ²ÜºÈ  ²ÔºîÆ</a:t>
            </a:r>
            <a:r>
              <a:rPr lang="en-US" sz="2400" b="1" dirty="0">
                <a:solidFill>
                  <a:prstClr val="white"/>
                </a:solidFill>
                <a:latin typeface="Arial LatArm"/>
                <a:ea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Arial LatArm"/>
                <a:ea typeface="Times New Roman"/>
                <a:cs typeface="Times New Roman"/>
              </a:rPr>
              <a:t> ¸</a:t>
            </a:r>
            <a:r>
              <a:rPr lang="en-US" sz="2400" b="1" dirty="0" smtClean="0">
                <a:latin typeface="Arial LatArm"/>
                <a:ea typeface="Times New Roman"/>
                <a:cs typeface="Times New Roman"/>
              </a:rPr>
              <a:t>º</a:t>
            </a:r>
            <a:r>
              <a:rPr lang="en-US" sz="2400" b="1" dirty="0" err="1" smtClean="0">
                <a:latin typeface="Arial LatArm"/>
                <a:ea typeface="Times New Roman"/>
                <a:cs typeface="Times New Roman"/>
              </a:rPr>
              <a:t>äøàôØ</a:t>
            </a:r>
            <a:endParaRPr lang="en-US" sz="2400" b="1" dirty="0" smtClean="0">
              <a:latin typeface="Arial LatArm"/>
              <a:ea typeface="Times New Roman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00FF"/>
                </a:solidFill>
                <a:latin typeface="Arial LatArm"/>
                <a:ea typeface="Times New Roman"/>
                <a:cs typeface="Times New Roman"/>
              </a:rPr>
              <a:t>,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 LatArm" panose="020B0604020202020204" pitchFamily="34" charset="0"/>
                <a:ea typeface="Times New Roman"/>
                <a:cs typeface="Times New Roman"/>
              </a:rPr>
              <a:t>¸</a:t>
            </a:r>
            <a:r>
              <a:rPr lang="en-US" sz="2400" b="1" dirty="0" err="1">
                <a:latin typeface="Arial LatArm" panose="020B0604020202020204" pitchFamily="34" charset="0"/>
                <a:ea typeface="Times New Roman"/>
                <a:cs typeface="Times New Roman"/>
              </a:rPr>
              <a:t>àôø</a:t>
            </a:r>
            <a:r>
              <a:rPr lang="en-US" sz="2400" b="1" dirty="0">
                <a:latin typeface="Arial LatArm" panose="020B0604020202020204" pitchFamily="34" charset="0"/>
                <a:ea typeface="Times New Roman"/>
                <a:cs typeface="Times New Roman"/>
              </a:rPr>
              <a:t> </a:t>
            </a:r>
            <a:r>
              <a:rPr lang="en-US" sz="2400" b="1" dirty="0" smtClean="0">
                <a:latin typeface="Arial LatArm" panose="020B0604020202020204" pitchFamily="34" charset="0"/>
                <a:ea typeface="Times New Roman"/>
                <a:cs typeface="Times New Roman"/>
              </a:rPr>
              <a:t>  Îä²Ðä²Üºø   </a:t>
            </a:r>
            <a:r>
              <a:rPr lang="en-US" sz="2400" b="1" dirty="0" err="1" smtClean="0">
                <a:latin typeface="Arial LatArm" panose="020B0604020202020204" pitchFamily="34" charset="0"/>
                <a:ea typeface="Times New Roman"/>
                <a:cs typeface="Times New Roman"/>
              </a:rPr>
              <a:t>Òºð</a:t>
            </a:r>
            <a:r>
              <a:rPr lang="en-US" sz="2400" b="1" dirty="0" smtClean="0">
                <a:latin typeface="Arial LatArm" panose="020B0604020202020204" pitchFamily="34" charset="0"/>
                <a:ea typeface="Times New Roman"/>
                <a:cs typeface="Times New Roman"/>
              </a:rPr>
              <a:t>  ºì</a:t>
            </a:r>
            <a:endParaRPr lang="en-US" sz="2400" b="1" dirty="0">
              <a:latin typeface="Arial LatArm" panose="020B0604020202020204" pitchFamily="34" charset="0"/>
              <a:ea typeface="Calibri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Arial LatArm" panose="020B0604020202020204" pitchFamily="34" charset="0"/>
                <a:ea typeface="Times New Roman"/>
                <a:cs typeface="Times New Roman"/>
              </a:rPr>
              <a:t>Òºð</a:t>
            </a:r>
            <a:r>
              <a:rPr lang="en-US" sz="2400" b="1" dirty="0" smtClean="0">
                <a:latin typeface="Arial LatArm" panose="020B0604020202020204" pitchFamily="34" charset="0"/>
                <a:ea typeface="Times New Roman"/>
                <a:cs typeface="Times New Roman"/>
              </a:rPr>
              <a:t>  ՄԵՐՁԱՎՈՐՆԵՐԻ</a:t>
            </a:r>
            <a:endParaRPr lang="en-US" sz="2400" b="1" dirty="0" smtClean="0">
              <a:solidFill>
                <a:srgbClr val="FFC000"/>
              </a:solidFill>
              <a:latin typeface="Arial LatArm" panose="020B0604020202020204" pitchFamily="34" charset="0"/>
              <a:ea typeface="Times New Roman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Arial LatArm" panose="020B0604020202020204" pitchFamily="34" charset="0"/>
                <a:ea typeface="Times New Roman"/>
                <a:cs typeface="Times New Roman"/>
              </a:rPr>
              <a:t> </a:t>
            </a:r>
            <a:r>
              <a:rPr lang="en-US" sz="2400" b="1" dirty="0">
                <a:latin typeface="Arial LatArm" panose="020B0604020202020204" pitchFamily="34" charset="0"/>
                <a:ea typeface="Times New Roman"/>
                <a:cs typeface="Times New Roman"/>
              </a:rPr>
              <a:t>ÎÚ²ÜøÀ</a:t>
            </a:r>
            <a:endParaRPr lang="en-US" sz="2400" b="1" dirty="0">
              <a:latin typeface="Arial LatArm" panose="020B0604020202020204" pitchFamily="34" charset="0"/>
              <a:ea typeface="Calibri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latin typeface="Calibri"/>
              <a:ea typeface="Calibri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581025" algn="l"/>
              </a:tabLst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  <a:tabLst>
                <a:tab pos="581025" algn="l"/>
              </a:tabLst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1332"/>
            <a:ext cx="3352800" cy="478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2833452"/>
            <a:ext cx="8686800" cy="458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b="1" dirty="0" smtClean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 smtClean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 smtClean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 smtClean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b="1" dirty="0" smtClean="0">
              <a:solidFill>
                <a:prstClr val="white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endParaRPr lang="en-US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ՍՊԻՏԱԿԻ 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ԵՐԿՐԱՇԱՐԺ, ՀԱՅԱՍՏԱՆ  </a:t>
            </a:r>
          </a:p>
          <a:p>
            <a:pPr>
              <a:lnSpc>
                <a:spcPct val="115000"/>
              </a:lnSpc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        7  ԴԵԿՏԵՄԲԵՐԻ,  1988</a:t>
            </a: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342900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Times New Roman"/>
                <a:cs typeface="Calibri"/>
              </a:rPr>
              <a:t> 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390" y="1417320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Clr>
                <a:srgbClr val="F3A447"/>
              </a:buClr>
              <a:buSzPct val="85000"/>
              <a:tabLst>
                <a:tab pos="581025" algn="l"/>
              </a:tabLst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ltica"/>
                <a:ea typeface="Times New Roman"/>
                <a:cs typeface="Times New Roman"/>
              </a:rPr>
              <a:t>“ARMENIAN MADONNA”</a:t>
            </a:r>
          </a:p>
        </p:txBody>
      </p:sp>
    </p:spTree>
    <p:extLst>
      <p:ext uri="{BB962C8B-B14F-4D97-AF65-F5344CB8AC3E}">
        <p14:creationId xmlns:p14="http://schemas.microsoft.com/office/powerpoint/2010/main" val="4745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>
            <a:normAutofit fontScale="32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500" b="1" dirty="0" smtClean="0">
                <a:latin typeface="Calibri"/>
                <a:ea typeface="Calibri"/>
                <a:cs typeface="Times New Roman"/>
              </a:rPr>
              <a:t>6.2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Սույն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փաստաթղթի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smtClean="0">
                <a:latin typeface="Sylfaen"/>
                <a:ea typeface="Calibri"/>
                <a:cs typeface="Times New Roman"/>
              </a:rPr>
              <a:t>6.1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կետում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բերվում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է ՊՔՏ </a:t>
            </a:r>
            <a:r>
              <a:rPr lang="en-US" sz="5500" b="1" dirty="0" err="1">
                <a:latin typeface="Sylfaen"/>
                <a:ea typeface="Calibri"/>
                <a:cs typeface="Times New Roman"/>
              </a:rPr>
              <a:t>ունիվերսալ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տարածաշրջանային</a:t>
            </a:r>
            <a:r>
              <a:rPr lang="en-US" sz="5500" b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մարզային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)</a:t>
            </a:r>
            <a:r>
              <a:rPr lang="en-US" sz="55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i="1" dirty="0" err="1" smtClean="0">
                <a:latin typeface="Sylfaen"/>
                <a:ea typeface="Calibri"/>
                <a:cs typeface="Sylfaen"/>
              </a:rPr>
              <a:t>Կայք</a:t>
            </a:r>
            <a:r>
              <a:rPr lang="en-US" sz="5500" b="1" i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i="1" dirty="0" err="1">
                <a:latin typeface="Sylfaen"/>
                <a:ea typeface="Calibri"/>
                <a:cs typeface="Sylfaen"/>
              </a:rPr>
              <a:t>էջի</a:t>
            </a:r>
            <a:r>
              <a:rPr lang="en-US" sz="5500" b="1" i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մշակման</a:t>
            </a:r>
            <a:r>
              <a:rPr lang="en-US" sz="5500" b="1" dirty="0">
                <a:latin typeface="Sylfaen"/>
                <a:ea typeface="Calibri"/>
                <a:cs typeface="Sylfaen"/>
              </a:rPr>
              <a:t> և 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հետագա</a:t>
            </a:r>
            <a:r>
              <a:rPr lang="en-US" sz="5500" b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կատարելագործման</a:t>
            </a:r>
            <a:r>
              <a:rPr lang="en-US" sz="5500" b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համար</a:t>
            </a:r>
            <a:r>
              <a:rPr lang="en-US" sz="5500" b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անհրաժեշտ</a:t>
            </a:r>
            <a:r>
              <a:rPr lang="en-US" sz="5500" b="1" dirty="0" smtClean="0">
                <a:latin typeface="Sylfaen"/>
                <a:ea typeface="Calibri"/>
                <a:cs typeface="Sylfaen"/>
              </a:rPr>
              <a:t>, 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մեր</a:t>
            </a:r>
            <a:r>
              <a:rPr lang="en-US" sz="5500" b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dirty="0" err="1">
                <a:latin typeface="Sylfaen"/>
                <a:ea typeface="Calibri"/>
                <a:cs typeface="Sylfaen"/>
              </a:rPr>
              <a:t>կողմից</a:t>
            </a:r>
            <a:r>
              <a:rPr lang="en-US" sz="5500" b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i="1" dirty="0" err="1">
                <a:latin typeface="Sylfaen"/>
                <a:ea typeface="Calibri"/>
                <a:cs typeface="Sylfaen"/>
              </a:rPr>
              <a:t>արդեն</a:t>
            </a:r>
            <a:r>
              <a:rPr lang="en-US" sz="5500" b="1" i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i="1" dirty="0" err="1">
                <a:latin typeface="Sylfaen"/>
                <a:ea typeface="Calibri"/>
                <a:cs typeface="Sylfaen"/>
              </a:rPr>
              <a:t>մշակված</a:t>
            </a:r>
            <a:r>
              <a:rPr lang="en-US" sz="5500" b="1" i="1" dirty="0">
                <a:latin typeface="Sylfaen"/>
                <a:ea typeface="Calibri"/>
                <a:cs typeface="Sylfaen"/>
              </a:rPr>
              <a:t> </a:t>
            </a:r>
            <a:r>
              <a:rPr lang="en-US" sz="5500" b="1" i="1" dirty="0" err="1">
                <a:latin typeface="Sylfaen"/>
                <a:ea typeface="Calibri"/>
                <a:cs typeface="Sylfaen"/>
              </a:rPr>
              <a:t>առաջնահերթ</a:t>
            </a:r>
            <a:r>
              <a:rPr lang="en-US" sz="55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i="1" dirty="0" err="1">
                <a:latin typeface="Sylfaen"/>
                <a:ea typeface="Calibri"/>
                <a:cs typeface="Times New Roman"/>
              </a:rPr>
              <a:t>փաստաթղթերի</a:t>
            </a:r>
            <a:r>
              <a:rPr lang="en-US" sz="55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i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 smtClean="0">
                <a:latin typeface="Sylfaen"/>
                <a:ea typeface="Calibri"/>
                <a:cs typeface="Times New Roman"/>
              </a:rPr>
              <a:t>հակիրճ</a:t>
            </a:r>
            <a:r>
              <a:rPr lang="en-US" sz="55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 smtClean="0">
                <a:latin typeface="Sylfaen"/>
                <a:ea typeface="Calibri"/>
                <a:cs typeface="Times New Roman"/>
              </a:rPr>
              <a:t>տեսությունը</a:t>
            </a:r>
            <a:endParaRPr lang="en-US" sz="55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6172200" algn="l"/>
              </a:tabLst>
            </a:pPr>
            <a:r>
              <a:rPr lang="en-US" sz="5500" dirty="0" err="1">
                <a:latin typeface="Sylfaen"/>
                <a:ea typeface="Calibri"/>
                <a:cs typeface="Times New Roman"/>
              </a:rPr>
              <a:t>Իսկ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այստեղ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`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կետ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smtClean="0">
                <a:latin typeface="Sylfaen"/>
                <a:ea typeface="Calibri"/>
                <a:cs typeface="Times New Roman"/>
              </a:rPr>
              <a:t>6.2 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–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հակիրճ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դիտարկվում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latin typeface="Sylfaen"/>
                <a:ea typeface="Calibri"/>
                <a:cs typeface="Times New Roman"/>
              </a:rPr>
              <a:t>մասամբ</a:t>
            </a:r>
            <a:r>
              <a:rPr lang="en-US" sz="55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latin typeface="Sylfaen"/>
                <a:ea typeface="Calibri"/>
                <a:cs typeface="Times New Roman"/>
              </a:rPr>
              <a:t>մշակված</a:t>
            </a:r>
            <a:r>
              <a:rPr lang="en-US" sz="5500" i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5500" i="1" dirty="0" err="1">
                <a:latin typeface="Sylfaen"/>
                <a:ea typeface="Calibri"/>
                <a:cs typeface="Times New Roman"/>
              </a:rPr>
              <a:t>մշակման</a:t>
            </a:r>
            <a:r>
              <a:rPr lang="en-US" sz="55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latin typeface="Sylfaen"/>
                <a:ea typeface="Calibri"/>
                <a:cs typeface="Times New Roman"/>
              </a:rPr>
              <a:t>ենթակա</a:t>
            </a:r>
            <a:r>
              <a:rPr lang="en-US" sz="5500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լրացուցիչ</a:t>
            </a:r>
            <a:r>
              <a:rPr lang="en-US" sz="55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փաստաթղթեր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անհրաժեշտ</a:t>
            </a:r>
            <a:r>
              <a:rPr lang="en-US" sz="5500" dirty="0">
                <a:latin typeface="Sylfaen"/>
                <a:ea typeface="Calibri"/>
                <a:cs typeface="Sylfaen"/>
              </a:rPr>
              <a:t>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են</a:t>
            </a:r>
            <a:r>
              <a:rPr lang="en-US" sz="5500" dirty="0">
                <a:latin typeface="Sylfaen"/>
                <a:ea typeface="Calibri"/>
                <a:cs typeface="Sylfaen"/>
              </a:rPr>
              <a:t> 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ՊՔՏ (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Պաշտպանիր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Քո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Տարացքը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)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>
                <a:latin typeface="Sylfaen"/>
                <a:ea typeface="Calibri"/>
                <a:cs typeface="Sylfaen"/>
              </a:rPr>
              <a:t>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հիմնական</a:t>
            </a:r>
            <a:r>
              <a:rPr lang="en-US" sz="5500" dirty="0">
                <a:latin typeface="Sylfaen"/>
                <a:ea typeface="Calibri"/>
                <a:cs typeface="Sylfaen"/>
              </a:rPr>
              <a:t>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խաղացողների</a:t>
            </a:r>
            <a:r>
              <a:rPr lang="en-US" sz="5500" dirty="0">
                <a:latin typeface="Sylfaen"/>
                <a:ea typeface="Calibri"/>
                <a:cs typeface="Sylfaen"/>
              </a:rPr>
              <a:t>  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(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կողմերի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)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մոտիվացիայի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(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շարժառիթների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)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նշանակալից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ուժեղացմանը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գործողութունների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կոնկրետացմանը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(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հստակեցմանը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)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նպատակաուղղված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նախագծերի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իրականացման</a:t>
            </a:r>
            <a:r>
              <a:rPr lang="en-US" sz="5500" dirty="0">
                <a:latin typeface="Sylfaen"/>
                <a:ea typeface="Calibri"/>
                <a:cs typeface="Sylfaen"/>
              </a:rPr>
              <a:t>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համար</a:t>
            </a:r>
            <a:r>
              <a:rPr lang="en-US" sz="5500" dirty="0">
                <a:latin typeface="Sylfaen"/>
                <a:ea typeface="Calibri"/>
                <a:cs typeface="Sylfaen"/>
              </a:rPr>
              <a:t>: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endParaRPr lang="en-US" sz="55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 smtClean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500" b="1" dirty="0" smtClean="0">
                <a:latin typeface="Sylfaen"/>
                <a:ea typeface="Calibri"/>
                <a:cs typeface="Times New Roman"/>
              </a:rPr>
              <a:t>6.2.1  </a:t>
            </a:r>
            <a:r>
              <a:rPr lang="en-US" sz="5500" dirty="0" err="1" smtClean="0">
                <a:latin typeface="Sylfaen"/>
                <a:ea typeface="Calibri"/>
                <a:cs typeface="Times New Roman"/>
              </a:rPr>
              <a:t>Ինչպես</a:t>
            </a:r>
            <a:r>
              <a:rPr lang="en-US" sz="55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հետևում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է «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Պաշտպանիր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Քո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Տարածքը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»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(ՊՔՏ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նախագիծ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տրամաբանությունից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բովանդակությունից</a:t>
            </a:r>
            <a:r>
              <a:rPr lang="en-US" sz="5500" dirty="0">
                <a:latin typeface="Sylfaen"/>
                <a:ea typeface="Calibri"/>
                <a:cs typeface="Sylfaen"/>
              </a:rPr>
              <a:t>` </a:t>
            </a:r>
            <a:r>
              <a:rPr lang="en-US" sz="6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Նախագծի</a:t>
            </a:r>
            <a:r>
              <a:rPr lang="en-US" sz="6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6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հիմնական</a:t>
            </a:r>
            <a:r>
              <a:rPr lang="en-US" sz="6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6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խաղացողներ</a:t>
            </a:r>
            <a:r>
              <a:rPr lang="en-US" sz="6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6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(</a:t>
            </a:r>
            <a:r>
              <a:rPr lang="en-US" sz="6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կողմեր</a:t>
            </a:r>
            <a:r>
              <a:rPr lang="en-US" sz="6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) </a:t>
            </a:r>
            <a:r>
              <a:rPr lang="en-US" sz="6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6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հանդիսանում`</a:t>
            </a:r>
            <a:r>
              <a:rPr lang="en-US" sz="5500" b="1" i="1" dirty="0" err="1">
                <a:latin typeface="Sylfaen"/>
                <a:ea typeface="Calibri"/>
                <a:cs typeface="Times New Roman"/>
              </a:rPr>
              <a:t>մի</a:t>
            </a:r>
            <a:r>
              <a:rPr lang="en-US" sz="55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i="1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5500" i="1" dirty="0">
                <a:latin typeface="Sylfaen"/>
                <a:ea typeface="Calibri"/>
                <a:cs typeface="Times New Roman"/>
              </a:rPr>
              <a:t>.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քաղաքացիական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պաշտպանության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կառույցները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համայնքը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բնակչությունը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,  </a:t>
            </a:r>
            <a:r>
              <a:rPr lang="en-US" sz="5500" b="1" i="1" dirty="0" err="1">
                <a:latin typeface="Sylfaen"/>
                <a:ea typeface="Calibri"/>
                <a:cs typeface="Times New Roman"/>
              </a:rPr>
              <a:t>մյուս</a:t>
            </a:r>
            <a:r>
              <a:rPr lang="en-US" sz="5500" b="1" i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b="1" i="1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5500" b="1" i="1" dirty="0">
                <a:latin typeface="Sylfaen"/>
                <a:ea typeface="Calibri"/>
                <a:cs typeface="Times New Roman"/>
              </a:rPr>
              <a:t>. 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դպրոցները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(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ավագ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դասարանների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աշակերտները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ուսուցիչները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),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`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զանգվածային</a:t>
            </a:r>
            <a:r>
              <a:rPr lang="en-US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լրատվության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միջոցները</a:t>
            </a:r>
            <a:r>
              <a:rPr lang="en-US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(ԶԼՄ)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:</a:t>
            </a:r>
            <a:endParaRPr lang="en-US" sz="55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55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5500" b="1" dirty="0" smtClean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5500" b="1" dirty="0" smtClean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1143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617220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ՊՔՏ   ՆԱԽԱԳԾԻ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ՀԻՄՆԱԿԱՆ   ԽԱՂԱՑՈՂՆԵՐԻ</a:t>
            </a:r>
            <a:r>
              <a:rPr lang="en-US" sz="2000" b="1" dirty="0" smtClean="0">
                <a:effectLst/>
                <a:latin typeface="Sylfaen"/>
                <a:ea typeface="Calibri"/>
                <a:cs typeface="Sylfaen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ՄՈՏԻՎԱՑԻԱՅԻ   ՈՒԺԵՂԱՑՄԱՆԸ</a:t>
            </a:r>
            <a: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ԵՎ</a:t>
            </a:r>
            <a:r>
              <a:rPr lang="en-US" sz="2000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ԳՈՐԾՈՂՈՒԹՈՒՆՆԵՐԻ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ԿՈՆԿՐԵՏԱՑՄԱՆԸ</a:t>
            </a:r>
            <a:r>
              <a:rPr lang="en-US" sz="2000" b="1" dirty="0" smtClean="0"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spc="0" dirty="0" smtClean="0">
                <a:ln>
                  <a:noFill/>
                </a:ln>
                <a:solidFill>
                  <a:prstClr val="white"/>
                </a:solidFill>
                <a:effectLst/>
                <a:ea typeface="Calibri"/>
                <a:cs typeface="Times New Roman"/>
              </a:rPr>
              <a:t>. </a:t>
            </a:r>
            <a: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ՆՊԱՏԱԿԱՈՒՂՂՎԱԾ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ԼՐԱՑՈՒՑԻՉ  </a:t>
            </a:r>
            <a:r>
              <a:rPr lang="en-US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ՓԱՍՏԱԹՂԹԵՐ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fontScale="32500" lnSpcReduction="20000"/>
          </a:bodyPr>
          <a:lstStyle/>
          <a:p>
            <a:pPr marL="0" marR="114300" indent="0" algn="just">
              <a:buNone/>
              <a:tabLst>
                <a:tab pos="6172200" algn="l"/>
              </a:tabLst>
            </a:pPr>
            <a:r>
              <a:rPr lang="en-US" sz="5500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սովորական</a:t>
            </a:r>
            <a:r>
              <a:rPr lang="en-US" sz="5500" dirty="0">
                <a:solidFill>
                  <a:srgbClr val="FF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(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առօրյա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)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պայմաններում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այնպես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էլ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արտակարգ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իրավիճակներում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երբ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Նախագծի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վերոնշյալ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5500" dirty="0" err="1">
                <a:latin typeface="Sylfaen"/>
                <a:ea typeface="Calibri"/>
                <a:cs typeface="Sylfaen"/>
              </a:rPr>
              <a:t>խաղացողները</a:t>
            </a:r>
            <a:r>
              <a:rPr lang="en-US" sz="5500" dirty="0">
                <a:latin typeface="Sylfaen"/>
                <a:ea typeface="Calibri"/>
                <a:cs typeface="Sylfaen"/>
              </a:rPr>
              <a:t> 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(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կողմերը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)</a:t>
            </a:r>
            <a:r>
              <a:rPr lang="en-US" sz="55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բախվում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ամենօրյա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կյանքում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տեսանելի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ապագայում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մարդկային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գործունեության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բոլոր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բնագավառներում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բազմաթիվ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խնդիրների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լուծման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անհրաժեշտության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5500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55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պահանջվում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իրենց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շարժառիթների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(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մոտիվացիայի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)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նշանակալից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ուժեղացում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գործողութունների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կոնկրետացում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  </a:t>
            </a:r>
            <a:endParaRPr lang="en-US" sz="5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55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5500" dirty="0">
                <a:latin typeface="Sylfaen"/>
                <a:ea typeface="Calibri"/>
              </a:rPr>
              <a:t>Պ</a:t>
            </a:r>
            <a:r>
              <a:rPr lang="en-US" sz="5500" dirty="0">
                <a:latin typeface="Sylfaen"/>
                <a:ea typeface="Times New Roman"/>
              </a:rPr>
              <a:t>Ք</a:t>
            </a:r>
            <a:r>
              <a:rPr lang="en-US" sz="5500" dirty="0">
                <a:latin typeface="Sylfaen"/>
                <a:ea typeface="Calibri"/>
              </a:rPr>
              <a:t>Տ </a:t>
            </a:r>
            <a:r>
              <a:rPr lang="en-US" sz="5500" dirty="0" err="1">
                <a:latin typeface="Sylfaen"/>
                <a:ea typeface="Calibri"/>
              </a:rPr>
              <a:t>նախագծի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իրականացմանը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դպրոցների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ներգրավման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համար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 err="1">
                <a:latin typeface="Sylfaen"/>
                <a:ea typeface="Calibri"/>
              </a:rPr>
              <a:t>իբրև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առաջին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քայլ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լավագույն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շարժառիթ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է (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մոտիվացիա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է) 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հանդիսանում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`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կոնկրետ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դպրոցի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վարչակազմի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 err="1">
                <a:latin typeface="Sylfaen"/>
                <a:ea typeface="Calibri"/>
              </a:rPr>
              <a:t>ուսուցիչների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 err="1">
                <a:latin typeface="Sylfaen"/>
                <a:ea typeface="Calibri"/>
              </a:rPr>
              <a:t>աշակերտների</a:t>
            </a:r>
            <a:r>
              <a:rPr lang="en-US" sz="5500" dirty="0">
                <a:latin typeface="Sylfaen"/>
                <a:ea typeface="Calibri"/>
              </a:rPr>
              <a:t> և </a:t>
            </a:r>
            <a:r>
              <a:rPr lang="en-US" sz="5500" dirty="0" err="1">
                <a:latin typeface="Sylfaen"/>
                <a:ea typeface="Calibri"/>
              </a:rPr>
              <a:t>նրանց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ծնողների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ներգրավումը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իրենց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դպրոցի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անվտանգության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հետ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կապված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յուրահատուկ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Պիլոտային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Նախագծի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համատեղ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իրականացմանը</a:t>
            </a:r>
            <a:r>
              <a:rPr lang="en-US" sz="5500" dirty="0">
                <a:latin typeface="Sylfaen"/>
                <a:ea typeface="Calibri"/>
              </a:rPr>
              <a:t>:</a:t>
            </a:r>
            <a:endParaRPr lang="en-US" sz="5500" dirty="0">
              <a:latin typeface="Times New Roman"/>
              <a:ea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4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5500" dirty="0" err="1">
                <a:latin typeface="Sylfaen"/>
                <a:ea typeface="Calibri"/>
              </a:rPr>
              <a:t>Հաշվի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առնելով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 err="1">
                <a:latin typeface="Sylfaen"/>
                <a:ea typeface="Calibri"/>
              </a:rPr>
              <a:t>որ</a:t>
            </a:r>
            <a:r>
              <a:rPr lang="en-US" sz="5500" dirty="0">
                <a:latin typeface="Sylfaen"/>
                <a:ea typeface="Calibri"/>
              </a:rPr>
              <a:t>  </a:t>
            </a:r>
            <a:r>
              <a:rPr lang="en-US" sz="5500" dirty="0" err="1">
                <a:latin typeface="Sylfaen"/>
                <a:ea typeface="Calibri"/>
              </a:rPr>
              <a:t>դպրոցները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առավելապես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տեղավորված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են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համայնքների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տարացքներում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 err="1">
                <a:latin typeface="Sylfaen"/>
                <a:ea typeface="Calibri"/>
              </a:rPr>
              <a:t>բնակելի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թաղամասերին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սերտ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մոտալուտության</a:t>
            </a:r>
            <a:r>
              <a:rPr lang="en-US" sz="5500" u="sng" dirty="0">
                <a:latin typeface="Sylfaen"/>
                <a:ea typeface="Calibri"/>
              </a:rPr>
              <a:t>,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որտեղ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 err="1">
                <a:latin typeface="Sylfaen"/>
                <a:ea typeface="Calibri"/>
              </a:rPr>
              <a:t>գլխավորապես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 err="1">
                <a:latin typeface="Sylfaen"/>
                <a:ea typeface="Calibri"/>
              </a:rPr>
              <a:t>բնակվում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են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աշակերտների</a:t>
            </a:r>
            <a:r>
              <a:rPr lang="en-US" sz="5500" dirty="0">
                <a:latin typeface="Sylfaen"/>
                <a:ea typeface="Calibri"/>
              </a:rPr>
              <a:t>  </a:t>
            </a:r>
            <a:r>
              <a:rPr lang="en-US" sz="5500" dirty="0" err="1">
                <a:latin typeface="Sylfaen"/>
                <a:ea typeface="Calibri"/>
              </a:rPr>
              <a:t>ծնողները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Պ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</a:rPr>
              <a:t>Ք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Տ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նախագծի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հաջող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իրականացման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կարևոր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բաղադրամաս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է </a:t>
            </a:r>
            <a:r>
              <a:rPr lang="en-US" sz="5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դառնում</a:t>
            </a:r>
            <a:r>
              <a:rPr lang="en-US" sz="55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`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բնակչության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լայն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զանգվածների</a:t>
            </a:r>
            <a:r>
              <a:rPr lang="en-US" sz="5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55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ներգրավումը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իբրև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աղետների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ռիսկերի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նվազեցման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գործընթացների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ակտիվ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մասնակիցների</a:t>
            </a:r>
            <a:r>
              <a:rPr lang="en-US" sz="5500" dirty="0">
                <a:latin typeface="Sylfaen"/>
                <a:ea typeface="Calibri"/>
              </a:rPr>
              <a:t>, </a:t>
            </a:r>
            <a:r>
              <a:rPr lang="en-US" sz="5500" dirty="0" err="1">
                <a:latin typeface="Sylfaen"/>
                <a:ea typeface="Calibri"/>
              </a:rPr>
              <a:t>ներառյալ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b="1" dirty="0" err="1">
                <a:latin typeface="Sylfaen"/>
                <a:ea typeface="Calibri"/>
              </a:rPr>
              <a:t>ըստ</a:t>
            </a:r>
            <a:r>
              <a:rPr lang="en-US" sz="5500" b="1" dirty="0">
                <a:latin typeface="Sylfaen"/>
                <a:ea typeface="Calibri"/>
              </a:rPr>
              <a:t> </a:t>
            </a:r>
            <a:r>
              <a:rPr lang="en-US" sz="5500" b="1" dirty="0" err="1">
                <a:latin typeface="Sylfaen"/>
                <a:ea typeface="Calibri"/>
              </a:rPr>
              <a:t>իրենց</a:t>
            </a:r>
            <a:r>
              <a:rPr lang="en-US" sz="5500" b="1" dirty="0">
                <a:latin typeface="Sylfaen"/>
                <a:ea typeface="Calibri"/>
              </a:rPr>
              <a:t>  </a:t>
            </a:r>
            <a:r>
              <a:rPr lang="en-US" sz="5500" b="1" dirty="0" err="1">
                <a:latin typeface="Sylfaen"/>
                <a:ea typeface="Calibri"/>
              </a:rPr>
              <a:t>բնակվելու</a:t>
            </a:r>
            <a:r>
              <a:rPr lang="en-US" sz="5500" b="1" dirty="0">
                <a:latin typeface="Sylfaen"/>
                <a:ea typeface="Calibri"/>
              </a:rPr>
              <a:t> </a:t>
            </a:r>
            <a:r>
              <a:rPr lang="en-US" sz="5500" b="1" dirty="0" err="1">
                <a:latin typeface="Sylfaen"/>
                <a:ea typeface="Calibri"/>
              </a:rPr>
              <a:t>վայրի</a:t>
            </a:r>
            <a:r>
              <a:rPr lang="en-US" sz="5500" b="1" dirty="0">
                <a:latin typeface="Sylfaen"/>
                <a:ea typeface="Calibri"/>
              </a:rPr>
              <a:t> </a:t>
            </a:r>
            <a:r>
              <a:rPr lang="en-US" sz="5500" b="1" dirty="0" err="1">
                <a:latin typeface="Sylfaen"/>
                <a:ea typeface="Calibri"/>
              </a:rPr>
              <a:t>տարացքային</a:t>
            </a:r>
            <a:r>
              <a:rPr lang="en-US" sz="5500" b="1" dirty="0">
                <a:latin typeface="Sylfaen"/>
                <a:ea typeface="Calibri"/>
              </a:rPr>
              <a:t> </a:t>
            </a:r>
            <a:r>
              <a:rPr lang="en-US" sz="5500" b="1" dirty="0" err="1">
                <a:latin typeface="Sylfaen"/>
                <a:ea typeface="Calibri"/>
              </a:rPr>
              <a:t>համայնքներում</a:t>
            </a:r>
            <a:r>
              <a:rPr lang="en-US" sz="5500" dirty="0">
                <a:latin typeface="Sylfaen"/>
                <a:ea typeface="Calibri"/>
              </a:rPr>
              <a:t>,   և, </a:t>
            </a:r>
            <a:r>
              <a:rPr lang="en-US" sz="5500" dirty="0" err="1">
                <a:latin typeface="Sylfaen"/>
                <a:ea typeface="Calibri"/>
              </a:rPr>
              <a:t>ինչպես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վերը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նշված</a:t>
            </a:r>
            <a:r>
              <a:rPr lang="en-US" sz="5500" dirty="0">
                <a:latin typeface="Sylfaen"/>
                <a:ea typeface="Calibri"/>
              </a:rPr>
              <a:t> է` </a:t>
            </a:r>
            <a:r>
              <a:rPr lang="en-US" sz="5500" dirty="0" err="1">
                <a:latin typeface="Sylfaen"/>
                <a:ea typeface="Calibri"/>
              </a:rPr>
              <a:t>աշակերտների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ծնողների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ներգրավումը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իրենց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կոնկրետ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դպրոցի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անվտանգության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հետ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կապված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յուրահատուկ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Պիլոտային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Նախագծի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համատեղ</a:t>
            </a:r>
            <a:r>
              <a:rPr lang="en-US" sz="5500" dirty="0">
                <a:latin typeface="Sylfaen"/>
                <a:ea typeface="Calibri"/>
              </a:rPr>
              <a:t> </a:t>
            </a:r>
            <a:r>
              <a:rPr lang="en-US" sz="5500" dirty="0" err="1">
                <a:latin typeface="Sylfaen"/>
                <a:ea typeface="Calibri"/>
              </a:rPr>
              <a:t>իրականացմանը</a:t>
            </a:r>
            <a:r>
              <a:rPr lang="en-US" sz="5500" dirty="0">
                <a:latin typeface="Sylfaen"/>
                <a:ea typeface="Calibri"/>
              </a:rPr>
              <a:t>:</a:t>
            </a:r>
            <a:endParaRPr lang="en-US" sz="5500" dirty="0">
              <a:latin typeface="Times New Roman"/>
              <a:ea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1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1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68580" marR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Calibri"/>
              <a:ea typeface="Calibri"/>
              <a:cs typeface="Times New Roman"/>
            </a:endParaRPr>
          </a:p>
          <a:p>
            <a:pPr marL="68580" marR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b="1" dirty="0" smtClean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b="1" dirty="0" smtClean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1600" b="1" dirty="0" smtClean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16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1600" b="1" dirty="0" smtClean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16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1600" b="1" dirty="0" smtClean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16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1600" b="1" dirty="0" smtClean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ՊՔՏ   ՆԱԽԱԳԾԻ 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ԻՐԱԿԱՆԱՑՄԱՆԸ </a:t>
            </a:r>
            <a:r>
              <a:rPr lang="en-US" sz="22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 </a:t>
            </a:r>
            <a:br>
              <a:rPr lang="en-US" sz="22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ԴՊՐՈՑՆԵՐԻ   </a:t>
            </a:r>
            <a:r>
              <a:rPr lang="en-US" sz="22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ԵՎ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ՏԵՂԱԿԱՆ    ԲՆԱԿՉՈՒԹՅԱՆ  </a:t>
            </a:r>
            <a:r>
              <a:rPr lang="en-US" sz="2200" b="1" dirty="0" smtClean="0"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ՆԵՐԳՐԱՎՄԱՆ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                             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ԼԱՎԱԳՈՒՅՆ   ՇԱՐԺԱՌԻԹ   (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ՄՈՏԻՎԱՑԻԱ) </a:t>
            </a:r>
            <a:r>
              <a:rPr lang="en-US" sz="2400" b="1" i="1" spc="0" dirty="0" smtClean="0">
                <a:ln>
                  <a:noFill/>
                </a:ln>
                <a:solidFill>
                  <a:srgbClr val="F3A447">
                    <a:lumMod val="60000"/>
                    <a:lumOff val="40000"/>
                  </a:srgbClr>
                </a:solidFill>
                <a:effectLst/>
                <a:ea typeface="Calibri"/>
                <a:cs typeface="Times New Roman"/>
              </a:rPr>
              <a:t>NG schools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62500" lnSpcReduction="20000"/>
          </a:bodyPr>
          <a:lstStyle/>
          <a:p>
            <a:pPr marR="11430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900" b="1" dirty="0">
                <a:latin typeface="Sylfaen"/>
                <a:ea typeface="Calibri"/>
              </a:rPr>
              <a:t>Պ</a:t>
            </a:r>
            <a:r>
              <a:rPr lang="en-US" sz="2900" b="1" dirty="0">
                <a:latin typeface="Sylfaen"/>
                <a:ea typeface="Times New Roman"/>
              </a:rPr>
              <a:t>Ք</a:t>
            </a:r>
            <a:r>
              <a:rPr lang="en-US" sz="2900" b="1" dirty="0">
                <a:latin typeface="Sylfaen"/>
                <a:ea typeface="Calibri"/>
              </a:rPr>
              <a:t>Տ </a:t>
            </a:r>
            <a:r>
              <a:rPr lang="en-US" sz="2900" b="1" dirty="0" err="1">
                <a:latin typeface="Sylfaen"/>
                <a:ea typeface="Calibri"/>
              </a:rPr>
              <a:t>նախագծի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խնդիրներից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մեկը</a:t>
            </a:r>
            <a:r>
              <a:rPr lang="en-US" sz="2900" b="1" dirty="0">
                <a:latin typeface="Sylfaen"/>
                <a:ea typeface="Calibri"/>
              </a:rPr>
              <a:t>, </a:t>
            </a:r>
            <a:r>
              <a:rPr lang="en-US" sz="2900" b="1" dirty="0" err="1">
                <a:latin typeface="Sylfaen"/>
                <a:ea typeface="Calibri"/>
              </a:rPr>
              <a:t>որը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նպատակաուղղված</a:t>
            </a:r>
            <a:r>
              <a:rPr lang="en-US" sz="2900" b="1" dirty="0">
                <a:latin typeface="Sylfaen"/>
                <a:ea typeface="Calibri"/>
              </a:rPr>
              <a:t> է «</a:t>
            </a:r>
            <a:r>
              <a:rPr lang="en-US" sz="2900" b="1" dirty="0" err="1">
                <a:latin typeface="Sylfaen"/>
                <a:ea typeface="Calibri"/>
              </a:rPr>
              <a:t>Պաշտպանիր</a:t>
            </a:r>
            <a:r>
              <a:rPr lang="en-US" sz="2900" b="1" dirty="0">
                <a:latin typeface="Sylfaen"/>
                <a:ea typeface="Times New Roman"/>
              </a:rPr>
              <a:t> </a:t>
            </a:r>
            <a:r>
              <a:rPr lang="en-US" sz="2900" b="1" dirty="0" err="1">
                <a:latin typeface="Sylfaen"/>
                <a:ea typeface="Times New Roman"/>
              </a:rPr>
              <a:t>Քո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Տարածքը</a:t>
            </a:r>
            <a:r>
              <a:rPr lang="en-US" sz="2900" b="1" dirty="0">
                <a:latin typeface="Sylfaen"/>
                <a:ea typeface="Calibri"/>
              </a:rPr>
              <a:t>» (ՊՔՏ) </a:t>
            </a:r>
            <a:r>
              <a:rPr lang="en-US" sz="2900" b="1" dirty="0" err="1">
                <a:latin typeface="Sylfaen"/>
                <a:ea typeface="Calibri"/>
              </a:rPr>
              <a:t>տարածաշրջանային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Կայք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էջի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գործողության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օպտիմիզացմանը</a:t>
            </a:r>
            <a:r>
              <a:rPr lang="en-US" sz="2900" b="1" dirty="0">
                <a:latin typeface="Sylfaen"/>
                <a:ea typeface="Calibri"/>
              </a:rPr>
              <a:t>, </a:t>
            </a:r>
            <a:r>
              <a:rPr lang="en-US" sz="2900" b="1" dirty="0" err="1">
                <a:latin typeface="Sylfaen"/>
                <a:ea typeface="Calibri"/>
              </a:rPr>
              <a:t>հանդիսանում</a:t>
            </a:r>
            <a:r>
              <a:rPr lang="en-US" sz="2900" b="1" dirty="0">
                <a:latin typeface="Sylfaen"/>
                <a:ea typeface="Calibri"/>
              </a:rPr>
              <a:t> է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տեղական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Sylfaen"/>
              </a:rPr>
              <a:t>զանգվածային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Sylfaen"/>
              </a:rPr>
              <a:t>լրատվության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Sylfaen"/>
              </a:rPr>
              <a:t>միջոցների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</a:rPr>
              <a:t> 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(ԶԼՄ)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դրդումը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`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առավել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արդյունավետ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օգտագործել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 ՊՔՏ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Կայք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էջը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,</a:t>
            </a:r>
            <a:r>
              <a:rPr lang="en-US" sz="2900" b="1" i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առավել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ևս</a:t>
            </a:r>
            <a:r>
              <a:rPr lang="en-US" sz="2900" b="1" dirty="0">
                <a:latin typeface="Sylfaen"/>
                <a:ea typeface="Calibri"/>
              </a:rPr>
              <a:t>, </a:t>
            </a:r>
            <a:r>
              <a:rPr lang="en-US" sz="2900" b="1" dirty="0" err="1">
                <a:latin typeface="Sylfaen"/>
                <a:ea typeface="Calibri"/>
              </a:rPr>
              <a:t>որ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աշխարհի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վերջին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տասնամյակների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փորձը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ցույց</a:t>
            </a:r>
            <a:r>
              <a:rPr lang="en-US" sz="2900" b="1" dirty="0">
                <a:latin typeface="Sylfaen"/>
                <a:ea typeface="Calibri"/>
              </a:rPr>
              <a:t> է </a:t>
            </a:r>
            <a:r>
              <a:rPr lang="en-US" sz="2900" b="1" dirty="0" err="1">
                <a:latin typeface="Sylfaen"/>
                <a:ea typeface="Calibri"/>
              </a:rPr>
              <a:t>տալիս</a:t>
            </a:r>
            <a:r>
              <a:rPr lang="en-US" sz="2900" b="1" dirty="0">
                <a:latin typeface="Sylfaen"/>
                <a:ea typeface="Calibri"/>
              </a:rPr>
              <a:t>, </a:t>
            </a:r>
            <a:r>
              <a:rPr lang="en-US" sz="2900" b="1" dirty="0" err="1">
                <a:latin typeface="Sylfaen"/>
                <a:ea typeface="Calibri"/>
              </a:rPr>
              <a:t>որ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շատ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երկրներում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անհրաժեշտ</a:t>
            </a:r>
            <a:r>
              <a:rPr lang="en-US" sz="2900" b="1" dirty="0">
                <a:latin typeface="Sylfaen"/>
                <a:ea typeface="Calibri"/>
              </a:rPr>
              <a:t> է </a:t>
            </a:r>
            <a:r>
              <a:rPr lang="en-US" sz="2900" b="1" dirty="0" err="1">
                <a:latin typeface="Sylfaen"/>
                <a:ea typeface="Calibri"/>
              </a:rPr>
              <a:t>նշանակալի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կատարելագործել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հակազդեցությունը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խոշոր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արտակարգ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իրավիճակներին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բոլոր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երեք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փուլերում</a:t>
            </a:r>
            <a:r>
              <a:rPr lang="en-US" sz="2900" b="1" dirty="0">
                <a:latin typeface="Sylfaen"/>
                <a:ea typeface="Calibri"/>
              </a:rPr>
              <a:t>. </a:t>
            </a:r>
            <a:r>
              <a:rPr lang="en-US" sz="2900" b="1" dirty="0" err="1">
                <a:latin typeface="Sylfaen"/>
                <a:ea typeface="Calibri"/>
              </a:rPr>
              <a:t>կանխարգելիչ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միջոցառումների</a:t>
            </a:r>
            <a:r>
              <a:rPr lang="en-US" sz="2900" b="1" dirty="0">
                <a:latin typeface="Sylfaen"/>
                <a:ea typeface="Calibri"/>
              </a:rPr>
              <a:t>, </a:t>
            </a:r>
            <a:r>
              <a:rPr lang="en-US" sz="2900" b="1" dirty="0" err="1">
                <a:latin typeface="Sylfaen"/>
                <a:ea typeface="Calibri"/>
              </a:rPr>
              <a:t>օպերատիվ</a:t>
            </a:r>
            <a:r>
              <a:rPr lang="en-US" sz="2900" b="1" dirty="0">
                <a:latin typeface="Sylfaen"/>
                <a:ea typeface="Calibri"/>
              </a:rPr>
              <a:t> </a:t>
            </a:r>
            <a:r>
              <a:rPr lang="en-US" sz="2900" b="1" dirty="0" err="1">
                <a:latin typeface="Sylfaen"/>
                <a:ea typeface="Calibri"/>
              </a:rPr>
              <a:t>դիմակայման</a:t>
            </a:r>
            <a:r>
              <a:rPr lang="en-US" sz="2900" b="1" dirty="0">
                <a:latin typeface="Sylfaen"/>
                <a:ea typeface="Calibri"/>
              </a:rPr>
              <a:t> և </a:t>
            </a:r>
            <a:r>
              <a:rPr lang="en-US" sz="2900" b="1" dirty="0" err="1">
                <a:latin typeface="Sylfaen"/>
                <a:ea typeface="Calibri"/>
              </a:rPr>
              <a:t>վերականգնման</a:t>
            </a:r>
            <a:r>
              <a:rPr lang="en-US" sz="2900" b="1" dirty="0">
                <a:latin typeface="Sylfaen"/>
                <a:ea typeface="Calibri"/>
              </a:rPr>
              <a:t>`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իշխանությունների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, ԶԼՄ-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ների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և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քաղաքացիների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միջև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համագործակցության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ուժեղացման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 </a:t>
            </a:r>
            <a:r>
              <a:rPr lang="en-US" sz="2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միջոցով</a:t>
            </a:r>
            <a:r>
              <a:rPr lang="en-US" sz="2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</a:rPr>
              <a:t>:    </a:t>
            </a:r>
            <a:endParaRPr lang="en-US" sz="29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6.2.2  </a:t>
            </a:r>
            <a:r>
              <a:rPr lang="en-US" sz="3200" b="1" dirty="0" err="1" smtClean="0">
                <a:latin typeface="Sylfaen"/>
                <a:ea typeface="Calibri"/>
                <a:cs typeface="Times New Roman"/>
              </a:rPr>
              <a:t>Հիմնվելով</a:t>
            </a:r>
            <a:r>
              <a:rPr lang="en-US" sz="3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u="sng" dirty="0" err="1" smtClean="0">
                <a:latin typeface="Sylfaen"/>
                <a:ea typeface="Calibri"/>
                <a:cs typeface="Times New Roman"/>
              </a:rPr>
              <a:t>վերոշարադրվածի</a:t>
            </a:r>
            <a:r>
              <a:rPr lang="en-US" sz="32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վրա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մենք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, ՊՔՏ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շրջանակներում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սկսել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ենք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մշակել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առաջին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մոտեցմամբ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երեք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ներքոնշյալ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լրացուցիչ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պիլոտային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նախագծերը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որոնք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բարձրացնելու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մոտիվացիան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շարժառիթները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) և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կոնկրետացնելու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գործողությունները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ՊՔՏ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երեք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Sylfaen"/>
              </a:rPr>
              <a:t>հիմնական</a:t>
            </a:r>
            <a:r>
              <a:rPr lang="en-US" sz="3200" b="1" dirty="0">
                <a:latin typeface="Sylfaen"/>
                <a:ea typeface="Calibri"/>
                <a:cs typeface="Sylfae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Sylfaen"/>
              </a:rPr>
              <a:t>խաղացողների</a:t>
            </a:r>
            <a:r>
              <a:rPr lang="en-US" sz="3200" b="1" dirty="0">
                <a:latin typeface="Sylfaen"/>
                <a:ea typeface="Calibri"/>
                <a:cs typeface="Sylfaen"/>
              </a:rPr>
              <a:t>  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կողմերի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).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դպրոցների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դպրոցի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վարչակազմի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ուսուցիչների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աշակերտների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նրանց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ծնողների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); 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բնակչության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լայն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զանգվածների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ներառյալ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ըստ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իրենց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բնակվելու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վայրի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3200" b="1" dirty="0" err="1">
                <a:latin typeface="Sylfaen"/>
                <a:ea typeface="Calibri"/>
                <a:cs typeface="Times New Roman"/>
              </a:rPr>
              <a:t>համայնքներում</a:t>
            </a:r>
            <a:r>
              <a:rPr lang="en-US" sz="3200" b="1" dirty="0">
                <a:latin typeface="Sylfaen"/>
                <a:ea typeface="Calibri"/>
                <a:cs typeface="Times New Roman"/>
              </a:rPr>
              <a:t>;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զանգվածային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լրատվության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միջոցների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(ԶԼՄ</a:t>
            </a:r>
            <a:r>
              <a:rPr lang="en-US" sz="3200" b="1" i="1" dirty="0">
                <a:latin typeface="Sylfaen"/>
                <a:ea typeface="Calibri"/>
                <a:cs typeface="Times New Roman"/>
              </a:rPr>
              <a:t>):</a:t>
            </a:r>
            <a:endParaRPr lang="en-US" sz="32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ՏԵՂԱԿԱՆ  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 ԶԼՄ 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- </a:t>
            </a:r>
            <a:r>
              <a:rPr lang="en-US" sz="3100" b="1" dirty="0" err="1" smtClean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երի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 </a:t>
            </a:r>
            <a:r>
              <a:rPr lang="en-US" sz="31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  </a:t>
            </a:r>
            <a:r>
              <a:rPr lang="en-US" sz="3100" b="1" dirty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ԴՐԴՈՒՄԸ </a:t>
            </a:r>
            <a:r>
              <a:rPr lang="en-US" sz="31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 </a:t>
            </a:r>
            <a:br>
              <a:rPr lang="en-US" sz="31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ԱՌԱՎԵԼ  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ԱՐԴՅՈՒՆԱՎԵՏ    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ՕԳՏԱԳՈՐԾԵԼ </a:t>
            </a:r>
            <a:r>
              <a:rPr lang="en-US" sz="2700" b="1" i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700" b="1" i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ՊՔՏ  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 ԿԱՅՔ   ԷՋԸ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+mn-cs"/>
              </a:rPr>
              <a:t>:</a:t>
            </a:r>
            <a:endParaRPr lang="en-US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>
            <a:normAutofit/>
          </a:bodyPr>
          <a:lstStyle/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Հատուկ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տեստեր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դպրոցի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վարչակազմի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ուսուցիչների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աշակերտների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նրանց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ծնողների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բնական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տեխնածին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այլ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բնույթի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արտակարգ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իրավիճակներից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դպրոցների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այլ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կրթական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հաստատությունների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անվտանգության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գնահատմանը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”:</a:t>
            </a: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en-US" sz="1800" dirty="0" err="1" smtClean="0">
                <a:latin typeface="Sylfaen"/>
                <a:ea typeface="Calibri"/>
                <a:cs typeface="Times New Roman"/>
              </a:rPr>
              <a:t>Նախագծի</a:t>
            </a:r>
            <a:r>
              <a:rPr lang="en-US" sz="1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արդյունքները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հիմք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ծառայել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մշակելու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հիմնական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հանձնարարությունները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դպրոցների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խոցելիության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նվազեցմանը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դպրոցի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անձնակազմի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աշակերտների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նրանց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ծնողների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պատրաստման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բարձրացմանը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արտակարգ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իրավիճակներում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նույնական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 smtClean="0">
                <a:latin typeface="Sylfaen"/>
                <a:ea typeface="Calibri"/>
                <a:cs typeface="Times New Roman"/>
              </a:rPr>
              <a:t>կոնկրետ</a:t>
            </a:r>
            <a:endParaRPr lang="en-US" sz="1800" dirty="0" smtClean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en-US" sz="1800" dirty="0" err="1" smtClean="0">
                <a:latin typeface="Sylfaen"/>
                <a:ea typeface="Calibri"/>
                <a:cs typeface="Times New Roman"/>
              </a:rPr>
              <a:t>աղետներին</a:t>
            </a:r>
            <a:r>
              <a:rPr lang="en-US" sz="1800" dirty="0" smtClean="0">
                <a:latin typeface="Sylfaen"/>
                <a:ea typeface="Calibri"/>
                <a:cs typeface="Times New Roman"/>
              </a:rPr>
              <a:t> </a:t>
            </a: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en-US" sz="1800" dirty="0" err="1" smtClean="0">
                <a:latin typeface="Sylfaen"/>
                <a:ea typeface="Calibri"/>
                <a:cs typeface="Times New Roman"/>
              </a:rPr>
              <a:t>նախապատրաստվելու</a:t>
            </a:r>
            <a:r>
              <a:rPr lang="en-US" sz="1800" dirty="0" smtClean="0">
                <a:latin typeface="Sylfaen"/>
                <a:ea typeface="Calibri"/>
                <a:cs typeface="Times New Roman"/>
              </a:rPr>
              <a:t> </a:t>
            </a: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en-US" sz="1800" dirty="0" err="1" smtClean="0">
                <a:latin typeface="Sylfaen"/>
                <a:ea typeface="Calibri"/>
                <a:cs typeface="Times New Roman"/>
              </a:rPr>
              <a:t>պլանների</a:t>
            </a:r>
            <a:r>
              <a:rPr lang="en-US" sz="18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Sylfaen"/>
                <a:ea typeface="Calibri"/>
                <a:cs typeface="Times New Roman"/>
              </a:rPr>
              <a:t>վերանայմանը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endParaRPr lang="en-US" sz="1800" dirty="0" smtClean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en-US" sz="1800" dirty="0" smtClean="0">
                <a:latin typeface="Sylfaen"/>
                <a:ea typeface="Calibri"/>
                <a:cs typeface="Times New Roman"/>
              </a:rPr>
              <a:t>և  </a:t>
            </a:r>
            <a:r>
              <a:rPr lang="en-US" sz="1800" dirty="0" err="1" smtClean="0">
                <a:latin typeface="Sylfaen"/>
                <a:ea typeface="Calibri"/>
                <a:cs typeface="Times New Roman"/>
              </a:rPr>
              <a:t>կատարելագործմանը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ylfaen"/>
                <a:ea typeface="Calibri"/>
                <a:cs typeface="Times New Roman"/>
              </a:rPr>
              <a:t> 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8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172200" algn="l"/>
              </a:tabLst>
            </a:pPr>
            <a:r>
              <a:rPr lang="en-US" sz="22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“ՀԱՏՈՒԿ  ՏԵՍՏԵՐ  </a:t>
            </a:r>
            <a:r>
              <a:rPr lang="en-US" sz="2200" b="1" dirty="0" smtClean="0">
                <a:effectLst/>
                <a:ea typeface="Calibri"/>
                <a:cs typeface="Times New Roman"/>
              </a:rPr>
              <a:t/>
            </a:r>
            <a:br>
              <a:rPr lang="en-US" sz="2200" b="1" dirty="0" smtClean="0">
                <a:effectLst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ԴՊՐՈՑԻ  ՎԱՐՉԱԿԱԶՄԻ,  ՈՒՍՈՒՑԻՉՆԵՐԻ,  ԱՇԱԿԵՐՏՆԵՐԻ  </a:t>
            </a:r>
            <a:r>
              <a:rPr lang="en-US" sz="1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ԵՎ  ՆՐԱՆՑ   ԾՆՈՂՆԵՐԻ   ՀԱՄԱՐ,  ՈՒՂՂՎԱԾ  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ԲՆԱԿԱՆ ,</a:t>
            </a:r>
            <a:r>
              <a:rPr lang="en-US" sz="1800" b="1" dirty="0" smtClean="0">
                <a:solidFill>
                  <a:srgbClr val="FF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ՏԵԽՆԱԾԻՆ  ԵՎ  ԱՅԼ  ԲՆՈՒՅԹԻ   ԱՐՏԱԿԱՐԳ  ԻՐԱՎԻՃԱԿՆԵՐԻՑ   ԴՊՐՈՑՆԵՐԻ   ԵՎ  ԱՅԼ  ԿՐԹԱԿԱՆ   ՀԱՍՏԱՏՈՒԹՅՈՒՆՆԵՐԻ </a:t>
            </a:r>
            <a:r>
              <a:rPr lang="en-US" sz="18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ԱՆՎՏԱՆԳՈՒԹՅԱՆ   ԳՆԱՀԱՏՄԱՆԸ ” </a:t>
            </a:r>
            <a:r>
              <a:rPr lang="en-US" sz="1800" b="1" dirty="0" smtClean="0">
                <a:effectLst/>
                <a:latin typeface="Sylfaen"/>
                <a:ea typeface="Calibri"/>
                <a:cs typeface="Times New Roman"/>
              </a:rPr>
              <a:t>”:</a:t>
            </a:r>
            <a:endParaRPr lang="en-US" sz="1800" b="1" dirty="0">
              <a:effectLst/>
              <a:ea typeface="Calibri"/>
              <a:cs typeface="Times New Roman"/>
            </a:endParaRPr>
          </a:p>
        </p:txBody>
      </p:sp>
      <p:pic>
        <p:nvPicPr>
          <p:cNvPr id="4" name="Picture 3" descr="Accounting team, Accounting team, Cropped shot of diverse coworkers working together in the boardroom, brainstorming, discussing, and analyzing business strategy. risk assessment stock pictures, royalty-free photos &amp;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34290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2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</p:spPr>
        <p:txBody>
          <a:bodyPr>
            <a:normAutofit fontScale="77500" lnSpcReduction="20000"/>
          </a:bodyPr>
          <a:lstStyle/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Բնական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այլ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բնույթի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արտակարգ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դեպքում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բնակչության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առաջնահերթ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գործողությունները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ըստ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իրենց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բնակվելու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վայրի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համայնքներում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”:</a:t>
            </a:r>
          </a:p>
          <a:p>
            <a:pPr marL="68580" marR="1143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Նախագիծը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առաջարկում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աղետներին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նախապատրաստվելու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դրանց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արձագանքելու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բնակիչների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ռեզիդենտների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շահագրգռվածության</a:t>
            </a:r>
            <a:r>
              <a:rPr lang="en-US" sz="2300" b="1" dirty="0">
                <a:solidFill>
                  <a:srgbClr val="FF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բարձրացմանը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նոր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գաղափարներ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առաջարկում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հաձնարարականներ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իրենց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նեգրավմանը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համայնքներում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նվազեցման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գործընթացներին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`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աղետներին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կայունության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բարձրացմանը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նպատակաուղղված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համայնքների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բնակիչների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կազմակերպությունների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ստեղծման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միջոցով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Իրենց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համագործակթությունը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և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ինքնակառավարման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,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կառավարման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մարմինների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 և 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կենտրոնական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կառավարության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300" b="1" dirty="0" err="1" smtClean="0">
                <a:latin typeface="Sylfaen"/>
                <a:ea typeface="Calibri"/>
                <a:cs typeface="Times New Roman"/>
              </a:rPr>
              <a:t>օգնությունը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:   </a:t>
            </a: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 b="1" dirty="0" err="1">
                <a:latin typeface="Sylfaen"/>
                <a:ea typeface="Calibri"/>
                <a:cs typeface="Times New Roman"/>
              </a:rPr>
              <a:t>Բնակիչների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նախապատրաստությունը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հակազդելու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աղետներին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. “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ինքնօգնություն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”  և  “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փոխօգնություն</a:t>
            </a:r>
            <a:r>
              <a:rPr lang="en-US" sz="2300" b="1" dirty="0" smtClean="0">
                <a:latin typeface="Sylfaen"/>
                <a:ea typeface="Calibri"/>
                <a:cs typeface="Times New Roman"/>
              </a:rPr>
              <a:t>”: 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Որոշ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մոտեցումներ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հիմնահարցի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300" b="1" dirty="0" err="1">
                <a:latin typeface="Sylfaen"/>
                <a:ea typeface="Calibri"/>
                <a:cs typeface="Times New Roman"/>
              </a:rPr>
              <a:t>լուծմանը</a:t>
            </a:r>
            <a:r>
              <a:rPr lang="en-US" sz="2300" b="1" dirty="0">
                <a:latin typeface="Sylfaen"/>
                <a:ea typeface="Calibri"/>
                <a:cs typeface="Times New Roman"/>
              </a:rPr>
              <a:t>): </a:t>
            </a:r>
            <a:endParaRPr lang="en-US" sz="2300" b="1" dirty="0"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300" dirty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300" dirty="0" smtClean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300" dirty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 smtClean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95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ՏԵՂԱԿԱՆ    </a:t>
            </a:r>
            <a:r>
              <a:rPr lang="en-US" sz="2700" b="1" dirty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ԲՆԱԿՉՈՒԹՅԱՆ  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</a:br>
            <a: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ԱՌԱՋՆԱՀԵՐԹ   </a:t>
            </a:r>
            <a:r>
              <a:rPr lang="en-US" sz="2700" b="1" dirty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ԳՈՐԾՈՂՈՒԹՅՈՒՆՆԵՐԸ 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Times New Roman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Times New Roman"/>
              </a:rPr>
            </a:br>
            <a:r>
              <a:rPr lang="en-US" sz="27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Times New Roman"/>
              </a:rPr>
              <a:t>ԸՍՏ   </a:t>
            </a:r>
            <a:r>
              <a:rPr lang="en-US" sz="27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</a:rPr>
              <a:t>ԻՐԵՆՑ  </a:t>
            </a:r>
            <a: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</a:rPr>
              <a:t> ԲՆԱԿՎԵԼՈՒ   ՎԱՅՐԻ</a:t>
            </a:r>
            <a:endParaRPr lang="en-US" sz="27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/>
          </a:bodyPr>
          <a:lstStyle/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72200" algn="l"/>
              </a:tabLst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“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Արտակարգ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իրավիճակներում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իշխանությունների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զանգվածային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լրատվության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միջոցների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(ԶԼՄ)  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և 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քաղաքացիների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միջև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հաղորդակցական-տեղեկատվական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համագործակցության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վերլուծությանը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ուժեղացմանը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նպատակաուղղված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հանձնարարականներ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”:  </a:t>
            </a: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R="114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172200" algn="l"/>
              </a:tabLst>
            </a:pP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Ճգնաժամային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(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տագնապալից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հանգամանքներում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հասարակայնության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հետ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հաղորդակցական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աշխատանքի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վիճակի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վերլուծություն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 </a:t>
            </a:r>
            <a:endParaRPr lang="en-US" sz="1800" b="1" dirty="0" smtClean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Որոշ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հաձնարարականներ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արտակարգ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իրավիճակներում</a:t>
            </a:r>
            <a:r>
              <a:rPr lang="en-US" sz="18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հասարակայնության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հաղորդակցական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աշխատանքի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բարելավման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</a:t>
            </a:r>
            <a:r>
              <a:rPr lang="en-US" sz="1800" b="1" dirty="0">
                <a:latin typeface="Calibri"/>
                <a:ea typeface="Calibri"/>
                <a:cs typeface="Times New Roman"/>
              </a:rPr>
              <a:t>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ԱՐՏԱԿԱՐԳ   ԻՐԱՎԻՃԱԿՆԵՐՈՒՄ  </a:t>
            </a:r>
            <a: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ԻՇԽԱՆՈՒԹՅՈՒՆՆԵՐԻ,    ԶԼՄ –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ԵՐԻ  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ԵՎ   ՔԱՂԱՔԱՑԻՆԵՐԻ   ՄԻՋԵՎ 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ՀԱՂՈՐԴԱԿՑԱԿԱՆ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- ՏԵՂԵԿԱՏՎԱԿԱՆ   ՀԱՄԱԳՈՐԾԱԿՑՈՒԹՅԱՆ   ՈՒԺԵՂԱՑՈՒՄ</a:t>
            </a:r>
            <a:r>
              <a:rPr lang="en-US" sz="2400" b="1" dirty="0" smtClean="0">
                <a:effectLst/>
                <a:latin typeface="Sylfaen"/>
                <a:ea typeface="Calibri"/>
                <a:cs typeface="Times New Roman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 descr="22,062 Public Administration Images, Stock Photos, 3D objects, &amp; Vectors |  Shutter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" y="4540983"/>
            <a:ext cx="2807677" cy="211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ss Media Images - Free Download on Freepi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3" y="4540983"/>
            <a:ext cx="2784230" cy="208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ow To Engage In Healthy Debate At Work: Top Do's And Don'ts - Insperi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23398"/>
            <a:ext cx="2872152" cy="2137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7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791200"/>
          </a:xfrm>
        </p:spPr>
        <p:txBody>
          <a:bodyPr>
            <a:normAutofit fontScale="92500"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Sylfaen"/>
                <a:ea typeface="Calibri"/>
                <a:cs typeface="Times New Roman"/>
              </a:rPr>
              <a:t>«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Պաշտպանիր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Times New Roman"/>
              </a:rPr>
              <a:t>Քո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Տարածքը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»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(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ՊՔՏ) 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Sylfaen"/>
                <a:ea typeface="Calibri"/>
                <a:cs typeface="Sylfaen"/>
              </a:rPr>
              <a:t>Կայք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err="1" smtClean="0">
                <a:latin typeface="Sylfaen"/>
                <a:ea typeface="Calibri"/>
                <a:cs typeface="Sylfaen"/>
              </a:rPr>
              <a:t>էջի</a:t>
            </a:r>
            <a:r>
              <a:rPr lang="en-US" sz="2400" b="1" dirty="0" smtClean="0">
                <a:latin typeface="Sylfaen"/>
                <a:ea typeface="Calibri"/>
                <a:cs typeface="Times New Roman"/>
              </a:rPr>
              <a:t>  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նպատակն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է` 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1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Հավաքել</a:t>
            </a:r>
            <a:r>
              <a:rPr lang="en-US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1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հաղորդագրություններ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1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քաղաքացիներից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21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օգտատերերից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`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վտանգների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առկայության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հայտնաբերվել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իրենց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տարածքում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գյուղում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քաղաքում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շրջանում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մարզում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), և </a:t>
            </a:r>
            <a:r>
              <a:rPr lang="en-US" sz="21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փոխանցել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դրանք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իրավասու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մարմիններին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`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վտանգների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վերացմանը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նվազեցմանը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գործողություններ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իրականացնելու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և </a:t>
            </a:r>
            <a:r>
              <a:rPr lang="en-US" sz="21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ԶԼՄ–</a:t>
            </a:r>
            <a:r>
              <a:rPr lang="en-US" sz="21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րին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`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հետագա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գործողությունները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դիտարկելու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հսկելու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)  </a:t>
            </a:r>
            <a:r>
              <a:rPr lang="en-US" sz="21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2100" b="1" dirty="0">
                <a:latin typeface="Sylfaen"/>
                <a:ea typeface="Calibri"/>
                <a:cs typeface="Times New Roman"/>
              </a:rPr>
              <a:t>:</a:t>
            </a:r>
            <a:r>
              <a:rPr lang="en-US" sz="2100" b="1" dirty="0">
                <a:latin typeface="Calibri"/>
                <a:ea typeface="Calibri"/>
                <a:cs typeface="Times New Roman"/>
              </a:rPr>
              <a:t> </a:t>
            </a:r>
            <a:endParaRPr lang="en-US" sz="2100" b="1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err="1">
                <a:latin typeface="Sylfaen"/>
                <a:ea typeface="Calibri"/>
                <a:cs typeface="Times New Roman"/>
              </a:rPr>
              <a:t>Դրա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մեկտեղ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հեղինակին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տրամադրվում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մեխանիզմ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հետևելու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հետագա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ձեռնարկվող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գործողություններին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b="1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վերը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նշված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է, 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ՊՔՏ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Կայք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էջերը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կանխարգելման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գործիք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դարձնելու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կարևոր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հասարակությանը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համայնքին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և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հատկապես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երիտսարդներին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որոնք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տիրապետում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հմտությունների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հաջողությամբ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գործում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տեխնոլոգիաների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ոլորտում</a:t>
            </a:r>
            <a:r>
              <a:rPr lang="en-US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ներգրավել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ոչ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միայն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դրանց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latin typeface="Sylfaen"/>
                <a:ea typeface="Calibri"/>
                <a:cs typeface="Times New Roman"/>
              </a:rPr>
              <a:t>օգտագործմանը</a:t>
            </a:r>
            <a:r>
              <a:rPr lang="en-US" sz="19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այլև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դրանց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ստեղծմանը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գործելու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ապահովմանը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19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ԱՄՓՈՓԵԼՈՎ  ԵՎՍ  ՄԵԿ ԱՆԳԱՄ  ՆՇԵՆՔ,   </a:t>
            </a:r>
            <a:b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ՈՐ  </a:t>
            </a:r>
            <a:endParaRPr lang="en-US" sz="28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267200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latin typeface="Sylfaen"/>
                <a:ea typeface="Calibri"/>
                <a:cs typeface="Sylfaen"/>
              </a:rPr>
              <a:t>Այդ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տարածքներում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ապրող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շատ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մարդիկ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տեղյակ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էին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այն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որոնց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latin typeface="Sylfaen"/>
                <a:ea typeface="Calibri"/>
                <a:cs typeface="Times New Roman"/>
              </a:rPr>
              <a:t>իրենք</a:t>
            </a:r>
            <a:r>
              <a:rPr lang="en-US" sz="18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ենթարկվում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էին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քանի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այդ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ռիսկերը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ակնհայտ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էին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շատ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հաճախ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կրկնվող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Հետազոտությունները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ցույց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տվել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մարդիկ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հաճախ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ռիսկային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իրավիճակի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հաղորդում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էին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իրավասու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մարմիններին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բայց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latin typeface="Sylfaen"/>
                <a:ea typeface="Calibri"/>
                <a:cs typeface="Times New Roman"/>
              </a:rPr>
              <a:t>անարդյունք</a:t>
            </a:r>
            <a:r>
              <a:rPr lang="en-US" sz="1800" b="1" dirty="0">
                <a:latin typeface="Sylfaen"/>
                <a:ea typeface="Calibri"/>
                <a:cs typeface="Times New Roman"/>
              </a:rPr>
              <a:t>:</a:t>
            </a:r>
            <a:endParaRPr lang="en-US" sz="1800" b="1" dirty="0">
              <a:latin typeface="Calibri"/>
              <a:ea typeface="Calibri"/>
              <a:cs typeface="Times New Roman"/>
            </a:endParaRPr>
          </a:p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Ռ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իսկերի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կապված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մասին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մարդկանց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իրազեկությունը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այնուամենայնիվ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հազվադեպ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հանգեցնում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դրանց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վերացմանը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օգտակար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(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միջամտության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): 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1143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Մի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կողմից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քանի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տարածքների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պահպանմանը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հավանական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2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նվազեցմանը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կանխարգելիչ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գործողությունները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բավարար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չեն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լուսաբանվում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զանգվածային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լրատվության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միջոցների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(ԶԼՄ-</a:t>
            </a:r>
            <a:r>
              <a:rPr lang="en-US" sz="2000" b="1" dirty="0" err="1">
                <a:latin typeface="Sylfaen"/>
                <a:ea typeface="Calibri"/>
                <a:cs typeface="Times New Roman"/>
              </a:rPr>
              <a:t>ների</a:t>
            </a:r>
            <a:r>
              <a:rPr lang="en-US" sz="2000" b="1" dirty="0">
                <a:latin typeface="Sylfaen"/>
                <a:ea typeface="Calibri"/>
                <a:cs typeface="Times New Roman"/>
              </a:rPr>
              <a:t>)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: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Ավելին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քանի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դեռ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տեղի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չի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ունեցել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աղետը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, ԶԼՄ-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ներին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ընդհանուր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առմամբ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չեն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հետաքրքրում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“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Բնակչության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Գիտելիքները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”,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“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նորություն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”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դառնում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միայն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աղետից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Sylfaen"/>
                <a:ea typeface="Calibri"/>
                <a:cs typeface="Times New Roman"/>
              </a:rPr>
              <a:t>հետո</a:t>
            </a:r>
            <a:r>
              <a:rPr lang="en-US" sz="2000" dirty="0">
                <a:latin typeface="Sylfae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371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ՀԱՃԱԽ 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ԱՂԵՏՆԵՐԻ   ՎԱՅՐԵՐԻՑ  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ԶԼՄ-ՆԵՐԻ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ԼՈՒՐԵՐԻ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ՄԵՋ ՀԱՂՈՐԴՎՈՒՄ  Է, 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ՈՐ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`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</a:b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 fontScale="55000" lnSpcReduction="20000"/>
          </a:bodyPr>
          <a:lstStyle/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300" dirty="0">
                <a:latin typeface="Sylfaen"/>
                <a:ea typeface="Calibri"/>
                <a:cs typeface="Times New Roman"/>
              </a:rPr>
              <a:t>ՊՔՏ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էջի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գործունեությունը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առավել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կդարձնեն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կխթանեն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մամուլի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դրա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ընդունումը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՝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մի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Քաղացիական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պաշտպանության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 smtClean="0">
                <a:latin typeface="Sylfaen"/>
                <a:ea typeface="Calibri"/>
                <a:cs typeface="Times New Roman"/>
              </a:rPr>
              <a:t>հետ</a:t>
            </a:r>
            <a:r>
              <a:rPr lang="en-US" sz="33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 smtClean="0">
                <a:latin typeface="Sylfaen"/>
                <a:ea typeface="Calibri"/>
                <a:cs typeface="Times New Roman"/>
              </a:rPr>
              <a:t>համագործակցության</a:t>
            </a:r>
            <a:r>
              <a:rPr lang="en-US" sz="33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սահմանումը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արժանահավատության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հաստատման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մյուս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դպրոցների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smtClean="0">
                <a:latin typeface="Sylfaen"/>
                <a:ea typeface="Calibri"/>
                <a:cs typeface="Times New Roman"/>
              </a:rPr>
              <a:t>    </a:t>
            </a:r>
            <a:r>
              <a:rPr lang="en-US" sz="3300" dirty="0" err="1" smtClean="0">
                <a:latin typeface="Sylfaen"/>
                <a:ea typeface="Calibri"/>
                <a:cs typeface="Times New Roman"/>
              </a:rPr>
              <a:t>հետ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՝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չափանիշների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 smtClean="0">
                <a:latin typeface="Sylfaen"/>
                <a:ea typeface="Calibri"/>
                <a:cs typeface="Times New Roman"/>
              </a:rPr>
              <a:t>տարածման</a:t>
            </a:r>
            <a:r>
              <a:rPr lang="en-US" sz="3300" dirty="0" smtClean="0">
                <a:latin typeface="Sylfaen"/>
                <a:ea typeface="Calibri"/>
                <a:cs typeface="Times New Roman"/>
              </a:rPr>
              <a:t> 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:</a:t>
            </a:r>
            <a:endParaRPr lang="en-US" sz="3300" dirty="0">
              <a:latin typeface="Calibri"/>
              <a:ea typeface="Calibri"/>
              <a:cs typeface="Times New Roman"/>
            </a:endParaRPr>
          </a:p>
          <a:p>
            <a:pPr marL="0" marR="114300" indent="0" algn="just">
              <a:buNone/>
            </a:pPr>
            <a:r>
              <a:rPr lang="en-US" sz="3300" b="1" dirty="0">
                <a:latin typeface="Sylfaen"/>
                <a:ea typeface="Calibri"/>
                <a:cs typeface="Times New Roman"/>
              </a:rPr>
              <a:t>ՊՔՏ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էջը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նկարագրում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ըստ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տիպերի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տվյալ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տարացքին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բնորոշ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առավել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հաճախ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առաջացող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իրավիճակները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,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որոնք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կապված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են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առաջացող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վտանգների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և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հավանական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ռիսկերի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հետ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,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որոնք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իրենց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հերթին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կարող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են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ներգրավել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վտանգների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հետ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կապված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այն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իրավիճակները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,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որոնց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մասին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հաղորդագրություն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են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ուղարկում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Calibri"/>
                <a:ea typeface="Calibri"/>
                <a:cs typeface="Times New Roman"/>
              </a:rPr>
              <a:t>քաղաքացիները</a:t>
            </a:r>
            <a:r>
              <a:rPr lang="en-US" sz="3300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(ՊՔՏ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էջի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օգտատերերը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), </a:t>
            </a:r>
            <a:endParaRPr lang="en-US" sz="3300" b="1" dirty="0" smtClean="0"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buNone/>
            </a:pPr>
            <a:endParaRPr lang="en-US" sz="3300" dirty="0"/>
          </a:p>
          <a:p>
            <a:pPr marL="0" marR="114300" indent="0" algn="just">
              <a:buNone/>
            </a:pPr>
            <a:r>
              <a:rPr lang="en-US" sz="3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պարունակում</a:t>
            </a:r>
            <a:r>
              <a:rPr lang="en-US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</a:t>
            </a: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«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Ձևը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»,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որը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կազմում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ուղարկում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 smtClean="0">
                <a:latin typeface="Sylfaen"/>
                <a:ea typeface="Calibri"/>
                <a:cs typeface="Times New Roman"/>
              </a:rPr>
              <a:t>քաղաքացին</a:t>
            </a:r>
            <a:r>
              <a:rPr lang="en-US" sz="33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smtClean="0">
                <a:latin typeface="Sylfaen"/>
                <a:ea typeface="Calibri"/>
                <a:cs typeface="Times New Roman"/>
              </a:rPr>
              <a:t>(</a:t>
            </a:r>
            <a:r>
              <a:rPr lang="en-US" sz="3300" dirty="0" err="1" smtClean="0">
                <a:latin typeface="Sylfaen"/>
                <a:ea typeface="Calibri"/>
                <a:cs typeface="Times New Roman"/>
              </a:rPr>
              <a:t>օգտատերերը</a:t>
            </a:r>
            <a:r>
              <a:rPr lang="en-US" sz="3300" dirty="0" smtClean="0">
                <a:latin typeface="Sylfaen"/>
                <a:ea typeface="Calibri"/>
                <a:cs typeface="Times New Roman"/>
              </a:rPr>
              <a:t>)</a:t>
            </a:r>
            <a:r>
              <a:rPr lang="en-US" sz="33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այն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նրանց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կողմից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իրենց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տարացքում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(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գյուղում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քաղաքում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ծրջանում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մարզում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)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բացահայտաց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վտանգների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առկայության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3300" b="1" dirty="0">
                <a:latin typeface="Sylfaen"/>
                <a:ea typeface="Calibri"/>
                <a:cs typeface="Times New Roman"/>
              </a:rPr>
              <a:t>,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մեխանիզմները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իսկ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կապված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հետագա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33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գործողությունները</a:t>
            </a:r>
            <a:r>
              <a:rPr lang="en-US" sz="3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3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marR="114300" indent="0" algn="just">
              <a:buNone/>
            </a:pPr>
            <a:endParaRPr lang="en-US" sz="3300" dirty="0"/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r>
              <a:rPr lang="en-US" sz="3300" dirty="0" smtClean="0">
                <a:latin typeface="Sylfaen"/>
                <a:ea typeface="Calibri"/>
                <a:cs typeface="Times New Roman"/>
              </a:rPr>
              <a:t>ՊՔՏ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էջը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իմացական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տեղեկատվություն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պարունակում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տարացքի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մարդկանց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տվյալ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տարացքում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հավանական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հաճախ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կրկնվող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այն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քայլերի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ուղղված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նվազեցմանը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տարացքում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ապրելու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գրավչության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բարձրացմանը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ջանքերի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միջոցների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ներդրմանը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տուրիզմի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3300" dirty="0" err="1">
                <a:latin typeface="Sylfaen"/>
                <a:ea typeface="Calibri"/>
                <a:cs typeface="Times New Roman"/>
              </a:rPr>
              <a:t>զարգացմանը</a:t>
            </a:r>
            <a:r>
              <a:rPr lang="en-US" sz="3300" dirty="0">
                <a:latin typeface="Sylfaen"/>
                <a:ea typeface="Calibri"/>
                <a:cs typeface="Times New Roman"/>
              </a:rPr>
              <a:t>:</a:t>
            </a:r>
            <a:endParaRPr lang="en-US" sz="33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33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1800" b="1" dirty="0" smtClean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8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7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ԱՅՍՏԵՂ  </a:t>
            </a:r>
            <a:r>
              <a:rPr lang="en-US" sz="27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ՆՊԱՏԱԿԱՀԱՐՄԱՐ Է  ԵՎՍ  ՄԵԿ  ԱՆԳԱՄ  ՆՇԵԼ,  ՈՐ՝  </a:t>
            </a:r>
            <a:endParaRPr lang="en-US" sz="2700" b="1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7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2209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ՊՔՏ </a:t>
            </a:r>
            <a:r>
              <a:rPr lang="en-US" sz="2400" b="1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ԿԱՅՔ  ԷՋԸ  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ՆԱԵՎ   </a:t>
            </a:r>
            <a:r>
              <a:rPr lang="en-US" sz="24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ԻՄԱՑԱԿԱՆ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ՏԵՂԵԿԱՏՎՈՒԹՅՈՒՆ  Է </a:t>
            </a: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ՊԱՐՈՒՆԱԿՈՒՄ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 ՏԱՐԱՑՔԻ   ԵՎ   ՄԱՐԴԿԱՆՑ   ՄԱՍԻՆ</a:t>
            </a:r>
            <a:r>
              <a:rPr lang="en-US" sz="2000" b="1" dirty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,</a:t>
            </a:r>
            <a: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ԱՅՆ   ԱՐԴՅՈՒՆԱՎԵՏ   ՔԱՅԼԵՐԻ   ՄԱՍԻՆ,   ՈՐՈՆՔ   ՈՒՂՂՎԱԾ   ԵՆ</a:t>
            </a:r>
            <a: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ՏԱՐԱՑՔՈՒՄ   ԱՊՐԵԼՈՒ   ՀԱՄԱՐ   ԳՐԱՎՉՈՒԹՅԱՆ   ԲԱՐՁՐԱՑՄԱՆԸ,</a:t>
            </a:r>
            <a: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000" b="1" spc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ՋԱՆՔԵՐԻ   ԵՎ   ՄԻՋՈՑՆԵՐԻ   ՆԵՐԴՐՄԱՆԸ 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,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ea typeface="Calibri"/>
                <a:cs typeface="Times New Roman"/>
              </a:rPr>
              <a:t/>
            </a:r>
            <a:b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/>
                <a:ea typeface="Calibri"/>
                <a:cs typeface="Times New Roman"/>
              </a:rPr>
            </a:b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 panose="010A0502050306030303" pitchFamily="18" charset="0"/>
                <a:ea typeface="Calibri"/>
                <a:cs typeface="Times New Roman"/>
              </a:rPr>
              <a:t> ՏՈՒՐԻԶՄԻ   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ԶԱՐԳԱՑՄԱՆԸ : 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Content Placeholder 3" descr="https://en.armradio.am/wp-content/uploads/2023/12/Wings_of_Tatev_photo2-1024x68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667000" cy="186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2356183"/>
            <a:ext cx="2743200" cy="1847246"/>
          </a:xfrm>
          <a:prstGeom prst="rect">
            <a:avLst/>
          </a:prstGeom>
          <a:noFill/>
        </p:spPr>
      </p:pic>
      <p:pic>
        <p:nvPicPr>
          <p:cNvPr id="6" name="Picture 5" descr="Armenia Tatev Monastery on a sunny spring da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200400" cy="1862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4224686"/>
            <a:ext cx="9052560" cy="324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125"/>
              </a:spcAft>
            </a:pPr>
            <a:r>
              <a:rPr lang="en-US" sz="1400" b="1" kern="1800" dirty="0" err="1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Հայաստանի</a:t>
            </a:r>
            <a:r>
              <a:rPr lang="en-US" sz="1400" b="1" kern="1800" dirty="0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 “</a:t>
            </a:r>
            <a:r>
              <a:rPr lang="en-US" sz="1400" b="1" kern="1800" dirty="0" err="1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Տաթևի</a:t>
            </a:r>
            <a:r>
              <a:rPr lang="en-US" sz="1400" b="1" kern="1800" dirty="0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 </a:t>
            </a:r>
            <a:r>
              <a:rPr lang="en-US" sz="1400" b="1" kern="1800" dirty="0" err="1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թևերը</a:t>
            </a:r>
            <a:r>
              <a:rPr lang="en-US" sz="1400" b="1" kern="1800" dirty="0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” </a:t>
            </a:r>
            <a:r>
              <a:rPr lang="en-US" sz="1400" b="1" kern="1800" dirty="0" err="1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ճանաչվել</a:t>
            </a:r>
            <a:r>
              <a:rPr lang="en-US" sz="1400" b="1" kern="1800" dirty="0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 </a:t>
            </a:r>
            <a:r>
              <a:rPr lang="en-US" sz="1400" b="1" kern="1800" dirty="0" err="1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են</a:t>
            </a:r>
            <a:r>
              <a:rPr lang="en-US" sz="1400" b="1" kern="1800" dirty="0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 2023 </a:t>
            </a:r>
            <a:r>
              <a:rPr lang="en-US" sz="1400" b="1" kern="1800" dirty="0" err="1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Աշխարհի</a:t>
            </a:r>
            <a:r>
              <a:rPr lang="en-US" sz="1400" b="1" kern="1800" dirty="0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 </a:t>
            </a:r>
            <a:r>
              <a:rPr lang="en-US" sz="1400" b="1" kern="1800" dirty="0" err="1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ամենաերկար</a:t>
            </a:r>
            <a:r>
              <a:rPr lang="en-US" sz="1400" b="1" kern="1800" dirty="0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 </a:t>
            </a:r>
            <a:r>
              <a:rPr lang="en-US" sz="1400" b="1" kern="1800" dirty="0" err="1" smtClean="0">
                <a:solidFill>
                  <a:prstClr val="white"/>
                </a:solidFill>
                <a:latin typeface="Montserrat"/>
                <a:ea typeface="Times New Roman"/>
                <a:cs typeface="Times New Roman"/>
              </a:rPr>
              <a:t>ճոպանուղին</a:t>
            </a:r>
            <a:endParaRPr lang="en-US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17" descr="Smbataberd fortres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4343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Shaki waterfal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648200"/>
            <a:ext cx="43815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8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marR="11430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Sylfaen"/>
                <a:ea typeface="Calibri"/>
                <a:cs typeface="Times New Roman"/>
              </a:rPr>
              <a:t> </a:t>
            </a:r>
            <a:r>
              <a:rPr lang="en-US" sz="3200" dirty="0">
                <a:effectLst/>
                <a:ea typeface="Calibri"/>
                <a:cs typeface="Times New Roman"/>
              </a:rPr>
              <a:t/>
            </a:r>
            <a:br>
              <a:rPr lang="en-US" sz="3200" dirty="0">
                <a:effectLst/>
                <a:ea typeface="Calibri"/>
                <a:cs typeface="Times New Roman"/>
              </a:rPr>
            </a:b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Իրենց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>  </a:t>
            </a: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Տարածքի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Պաշտպանությանն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  </a:t>
            </a: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Sylfaen"/>
              </a:rPr>
              <a:t>ՈՒղղված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>  </a:t>
            </a: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Քաղաքացիների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(</a:t>
            </a:r>
            <a:r>
              <a:rPr lang="en-US" sz="20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cs typeface="Times New Roman"/>
              </a:rPr>
              <a:t>Լրահաղորդների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)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cs typeface="Times New Roman"/>
              </a:rPr>
              <a:t> </a:t>
            </a:r>
            <a:r>
              <a:rPr lang="en-US" sz="2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ՀԱՂՈՐԴԱԳՐՈՒԹՅԱՆ   ՇԱՐԺՄԱՆ   ԼՐԻՎ   ՊՏՈՒՅՏԸ!</a:t>
            </a:r>
            <a: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476792"/>
              </p:ext>
            </p:extLst>
          </p:nvPr>
        </p:nvGraphicFramePr>
        <p:xfrm>
          <a:off x="-1371600" y="1371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562600" y="1524000"/>
            <a:ext cx="3429000" cy="518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spc="-50" dirty="0" smtClean="0">
                <a:solidFill>
                  <a:srgbClr val="C00000"/>
                </a:solidFill>
                <a:latin typeface="+mj-lt"/>
                <a:ea typeface="Calibri"/>
              </a:rPr>
              <a:t>ՑԻԿԼԸ </a:t>
            </a:r>
            <a:r>
              <a:rPr lang="en-US" b="1" dirty="0" smtClean="0">
                <a:solidFill>
                  <a:srgbClr val="C00000"/>
                </a:solidFill>
                <a:latin typeface="+mj-lt"/>
                <a:ea typeface="Times New Roman"/>
              </a:rPr>
              <a:t>(</a:t>
            </a:r>
            <a:r>
              <a:rPr lang="en-US" b="1" i="1" spc="-50" dirty="0" smtClean="0">
                <a:solidFill>
                  <a:srgbClr val="C00000"/>
                </a:solidFill>
                <a:latin typeface="+mj-lt"/>
                <a:ea typeface="Calibri"/>
              </a:rPr>
              <a:t>ԲՈԼՈՐԱՊՏՈՒՅՏԸ</a:t>
            </a:r>
            <a:r>
              <a:rPr lang="en-US" b="1" spc="-50" dirty="0" smtClean="0">
                <a:solidFill>
                  <a:srgbClr val="C00000"/>
                </a:solidFill>
                <a:latin typeface="+mj-lt"/>
                <a:ea typeface="Calibri"/>
              </a:rPr>
              <a:t>) ՆԵՐԱՌՆՈՒՄ Է`</a:t>
            </a:r>
            <a:endParaRPr lang="en-US" b="1" dirty="0" smtClean="0">
              <a:solidFill>
                <a:srgbClr val="C00000"/>
              </a:solidFill>
              <a:latin typeface="+mj-lt"/>
              <a:ea typeface="Times New Roman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b="1" dirty="0" err="1" smtClean="0">
                <a:solidFill>
                  <a:srgbClr val="C00000"/>
                </a:solidFill>
                <a:latin typeface="Sylfaen"/>
                <a:ea typeface="Calibri"/>
                <a:cs typeface="Sylfaen"/>
              </a:rPr>
              <a:t>Լ</a:t>
            </a:r>
            <a:r>
              <a:rPr lang="en-US" sz="1600" b="1" dirty="0" err="1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րահաղորդի</a:t>
            </a:r>
            <a:r>
              <a:rPr lang="en-US" sz="16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կողմից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ուղարկումը</a:t>
            </a:r>
            <a:r>
              <a:rPr lang="en-US" sz="16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ՊՔՏ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կայք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էջի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օպերատորի</a:t>
            </a:r>
            <a:r>
              <a:rPr lang="en-US" sz="16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կողմից</a:t>
            </a:r>
            <a:r>
              <a:rPr lang="en-US" sz="16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ընդունումը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դրա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ստուգումը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ԱԻ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մարզային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ծառայության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կողմից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1600" b="1" dirty="0">
              <a:solidFill>
                <a:srgbClr val="C00000"/>
              </a:solidFill>
            </a:endParaRPr>
          </a:p>
          <a:p>
            <a:pPr marL="171450" lvl="0" indent="-171450">
              <a:lnSpc>
                <a:spcPct val="115000"/>
              </a:lnSpc>
              <a:buClr>
                <a:srgbClr val="F3A447"/>
              </a:buClr>
              <a:buSzPct val="85000"/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փոխանցումը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կառավարման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իրավասու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մարմիններին</a:t>
            </a:r>
            <a:r>
              <a:rPr lang="en-US" sz="1600" b="1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b="1" dirty="0" err="1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16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ուղարկումը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ԶԼՄ-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ներին</a:t>
            </a:r>
            <a:r>
              <a:rPr lang="en-US" sz="16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:</a:t>
            </a:r>
          </a:p>
          <a:p>
            <a:pPr lvl="0"/>
            <a:endParaRPr lang="en-US" sz="1600" b="1" dirty="0">
              <a:solidFill>
                <a:srgbClr val="C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Հաջորդող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գործողությունների</a:t>
            </a:r>
            <a:r>
              <a:rPr lang="en-US" sz="2000" b="1" i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ձեռնարկում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:</a:t>
            </a:r>
            <a:endParaRPr lang="en-US" sz="1600" b="1" dirty="0">
              <a:solidFill>
                <a:srgbClr val="C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Պատասխանի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ուղարկում</a:t>
            </a:r>
            <a:r>
              <a:rPr lang="en-US" sz="1600" b="1" dirty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Sylfaen"/>
              </a:rPr>
              <a:t>լ</a:t>
            </a:r>
            <a:r>
              <a:rPr lang="en-US" sz="1600" b="1" dirty="0" err="1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րահաղորդին</a:t>
            </a:r>
            <a:r>
              <a:rPr lang="en-US" sz="1600" b="1" dirty="0" smtClean="0">
                <a:solidFill>
                  <a:srgbClr val="C00000"/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16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3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 fontScale="92500" lnSpcReduction="10000"/>
          </a:bodyPr>
          <a:lstStyle/>
          <a:p>
            <a:pPr marL="0" marR="11430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r>
              <a:rPr lang="en-US" sz="22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Որպես</a:t>
            </a: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հետևանք</a:t>
            </a: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՝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եթե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չկա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լուսաբանում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ԶԼՄ-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ների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կողմից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“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Բնակչության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Գիտելիքները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”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առկա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մասին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դուրս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մնում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կանխարգելիչ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գործողություններ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իրականացնելու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որոշումներ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ընդունելու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պատասխանատու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քաղաքական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գործիչների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ուշադրության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տեսադաշտից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, և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որոշում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ընդունողները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առաջնություն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չեն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տալիս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տարացքի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աջակցությանը</a:t>
            </a:r>
            <a:r>
              <a:rPr lang="en-US" sz="2000" b="1" dirty="0">
                <a:solidFill>
                  <a:prstClr val="white"/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20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marR="1143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Մյուս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կողմից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քանի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չկա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տեղեկատվության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ավտոմատ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համակարգ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 </a:t>
            </a:r>
            <a:r>
              <a:rPr lang="en-US" sz="2400" dirty="0" err="1" smtClean="0">
                <a:latin typeface="Sylfaen"/>
                <a:ea typeface="Calibri"/>
                <a:cs typeface="Times New Roman"/>
              </a:rPr>
              <a:t>այն</a:t>
            </a:r>
            <a:r>
              <a:rPr lang="en-US" sz="24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անձից</a:t>
            </a:r>
            <a:r>
              <a:rPr lang="ru-RU" sz="24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որը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տեղյակ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է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վտանգների</a:t>
            </a:r>
            <a:r>
              <a:rPr lang="en-US" sz="24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ru-RU" sz="24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Sylfaen"/>
                <a:ea typeface="Calibri"/>
                <a:cs typeface="Times New Roman"/>
              </a:rPr>
              <a:t>նրան</a:t>
            </a:r>
            <a:r>
              <a:rPr lang="ru-RU" sz="24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ով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պատասխանատու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է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դրանց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վերացման</a:t>
            </a:r>
            <a:r>
              <a:rPr lang="en-US" sz="24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ru-RU" sz="2400" b="1" dirty="0">
                <a:latin typeface="Sylfaen"/>
                <a:ea typeface="Calibri"/>
                <a:cs typeface="Times New Roman"/>
              </a:rPr>
              <a:t>: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marR="1143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Times New Roman"/>
              </a:rPr>
              <a:t>Եվ</a:t>
            </a: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Times New Roman"/>
              </a:rPr>
              <a:t>  </a:t>
            </a:r>
            <a:r>
              <a:rPr lang="en-US" sz="2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Times New Roman"/>
              </a:rPr>
              <a:t>երրորդ</a:t>
            </a: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Times New Roman"/>
                <a:cs typeface="Times New Roman"/>
              </a:rPr>
              <a:t>՝   </a:t>
            </a:r>
            <a:r>
              <a:rPr lang="en-US" sz="2200" b="1" dirty="0" err="1">
                <a:latin typeface="Sylfaen"/>
                <a:ea typeface="Calibri"/>
                <a:cs typeface="Times New Roman"/>
              </a:rPr>
              <a:t>քանի</a:t>
            </a:r>
            <a:r>
              <a:rPr lang="en-US" sz="22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Times New Roman"/>
              </a:rPr>
              <a:t>որ</a:t>
            </a:r>
            <a:r>
              <a:rPr lang="en-US" sz="2200" b="1" i="1" dirty="0">
                <a:latin typeface="Sylfaen"/>
                <a:ea typeface="Times New Roman"/>
                <a:cs typeface="Times New Roman"/>
              </a:rPr>
              <a:t> </a:t>
            </a:r>
            <a:r>
              <a:rPr lang="en-US" sz="2200" b="1" i="1" dirty="0">
                <a:latin typeface="Calibri"/>
                <a:ea typeface="Times New Roman"/>
                <a:cs typeface="Times New Roman"/>
              </a:rPr>
              <a:t>  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դպրոցականները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և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երիտասարդությունը</a:t>
            </a:r>
            <a:r>
              <a:rPr lang="en-US" sz="2200" b="1" dirty="0">
                <a:latin typeface="Sylfaen"/>
                <a:ea typeface="Calibri"/>
                <a:cs typeface="Sylfaen"/>
              </a:rPr>
              <a:t>,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ամբողջությամբ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առած</a:t>
            </a:r>
            <a:r>
              <a:rPr lang="en-US" sz="2200" b="1" dirty="0">
                <a:latin typeface="Sylfaen"/>
                <a:ea typeface="Calibri"/>
                <a:cs typeface="Sylfaen"/>
              </a:rPr>
              <a:t>,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համարյա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չեն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ներգրավված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>
                <a:latin typeface="Sylfaen"/>
                <a:ea typeface="Times New Roman"/>
                <a:cs typeface="Times New Roman"/>
              </a:rPr>
              <a:t>(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կամ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թերի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են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ներգրավված</a:t>
            </a:r>
            <a:r>
              <a:rPr lang="en-US" sz="2200" b="1" dirty="0">
                <a:latin typeface="Sylfaen"/>
                <a:ea typeface="Times New Roman"/>
                <a:cs typeface="Times New Roman"/>
              </a:rPr>
              <a:t>)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տեղական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վտանգների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նույնականացման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գործընթացներում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և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դրանց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վերաբերյալ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տեղեկատվության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ավտոմատ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փոխանցման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համակարգերի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գործունեությանը</a:t>
            </a:r>
            <a:r>
              <a:rPr lang="en-US" sz="2200" b="1" i="1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b="1" dirty="0">
                <a:latin typeface="Sylfaen"/>
                <a:ea typeface="Times New Roman"/>
                <a:cs typeface="Times New Roman"/>
              </a:rPr>
              <a:t>(</a:t>
            </a:r>
            <a:r>
              <a:rPr lang="en-US" sz="2200" b="1" dirty="0" err="1">
                <a:latin typeface="Sylfaen"/>
                <a:ea typeface="Times New Roman"/>
                <a:cs typeface="Times New Roman"/>
              </a:rPr>
              <a:t>եթե</a:t>
            </a:r>
            <a:r>
              <a:rPr lang="en-US" sz="2200" b="1" dirty="0">
                <a:latin typeface="Sylfae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latin typeface="Sylfaen"/>
                <a:ea typeface="Times New Roman"/>
                <a:cs typeface="Times New Roman"/>
              </a:rPr>
              <a:t>այդպիսի</a:t>
            </a:r>
            <a:r>
              <a:rPr lang="en-US" sz="2200" b="1" dirty="0">
                <a:latin typeface="Sylfaen"/>
                <a:ea typeface="Times New Roman"/>
                <a:cs typeface="Times New Roma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համակարգեր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ստեղծված</a:t>
            </a:r>
            <a:r>
              <a:rPr lang="en-US" sz="2200" b="1" dirty="0">
                <a:latin typeface="Sylfaen"/>
                <a:ea typeface="Calibri"/>
                <a:cs typeface="Sylfaen"/>
              </a:rPr>
              <a:t> </a:t>
            </a:r>
            <a:r>
              <a:rPr lang="en-US" sz="2200" b="1" dirty="0" err="1">
                <a:latin typeface="Sylfaen"/>
                <a:ea typeface="Calibri"/>
                <a:cs typeface="Sylfaen"/>
              </a:rPr>
              <a:t>են</a:t>
            </a:r>
            <a:r>
              <a:rPr lang="en-US" sz="2200" dirty="0">
                <a:latin typeface="Sylfaen"/>
                <a:ea typeface="Times New Roman"/>
                <a:cs typeface="Times New Roman"/>
              </a:rPr>
              <a:t>):     </a:t>
            </a:r>
            <a:r>
              <a:rPr lang="en-US" sz="2200" b="1" i="1" dirty="0">
                <a:latin typeface="Calibri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2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3A447"/>
              </a:buClr>
              <a:buNone/>
            </a:pPr>
            <a:endParaRPr lang="en-US" sz="22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ՈՐՊԵՍ  ՀԵՏԵՎԱՆՔ՝  ԵԹԵ  ՉԿԱ  ԼՈՒՍԱԲԱՆՈՒՄ  </a:t>
            </a:r>
            <a:br>
              <a:rPr lang="en-US" sz="28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8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ԶԼՄ-ՆԵՐԻ ԿՈՂՄԻՑ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25000" lnSpcReduction="20000"/>
          </a:bodyPr>
          <a:lstStyle/>
          <a:p>
            <a:pPr marL="0" marR="1143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Դրա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մեկտեղ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ժամանակակից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պայմաններում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երիտսարդները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տիրապետում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համապատասխան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հմտությունների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հաջողությամբ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գործում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տեղեկատվական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ինժեներական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տեխնոլոգիաների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ոլորտում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այն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պայմաններում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եթե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նրանք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ձեռք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բերեն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անհրաժեշտ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գիտելիքներ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նվազեցման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բնագավառում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կարող</a:t>
            </a:r>
            <a:r>
              <a:rPr lang="en-US" sz="8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են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կառուցողական</a:t>
            </a:r>
            <a:r>
              <a:rPr lang="en-US" sz="8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ներգրավվեն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endParaRPr lang="en-US" sz="8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Sylfaen"/>
              <a:ea typeface="Calibri"/>
              <a:cs typeface="Times New Roman"/>
            </a:endParaRPr>
          </a:p>
          <a:p>
            <a:pPr marL="0" marR="11430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8000" dirty="0" err="1" smtClean="0">
                <a:latin typeface="Sylfaen"/>
                <a:ea typeface="Calibri"/>
                <a:cs typeface="Times New Roman"/>
              </a:rPr>
              <a:t>տեղեկատվության</a:t>
            </a:r>
            <a:r>
              <a:rPr lang="en-US" sz="8000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ժամանակակից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տարացքային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  (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մարզային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համայնքային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)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համակարգերի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մշակման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արդյունավետ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գործունեության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ապահովման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գործընթացներում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՝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վտանգների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մասին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հաղորդման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աղետների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կանխարգելման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այնպես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էլ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յուրաքանչյուրի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՝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իր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տարացքի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պաշտպանությանը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դրա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կայուն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զարգացման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ապահովմանը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ակտիվ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մասնակցության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համար</a:t>
            </a:r>
            <a:r>
              <a:rPr lang="en-US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ինչպես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նաև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իրենց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համայնքի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 (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մարզի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, 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երկրի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dirty="0" err="1">
                <a:latin typeface="Sylfaen"/>
                <a:ea typeface="Calibri"/>
                <a:cs typeface="Sylfaen"/>
              </a:rPr>
              <a:t>ամբողջությամբ</a:t>
            </a:r>
            <a:r>
              <a:rPr lang="en-US" sz="8000" dirty="0">
                <a:latin typeface="Sylfaen"/>
                <a:ea typeface="Calibri"/>
                <a:cs typeface="Sylfaen"/>
              </a:rPr>
              <a:t> </a:t>
            </a:r>
            <a:r>
              <a:rPr lang="en-US" sz="8000" dirty="0" err="1">
                <a:latin typeface="Sylfaen"/>
                <a:ea typeface="Calibri"/>
                <a:cs typeface="Sylfaen"/>
              </a:rPr>
              <a:t>առած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)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գործունեության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տարբեր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բնագավառներում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հաջող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գործունեության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իրականացման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անհրաժեշտ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առաջնորդի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հմտությունների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ձեռքբերման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ամրապնդման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8000" dirty="0">
                <a:latin typeface="Sylfaen"/>
                <a:ea typeface="Calibri"/>
                <a:cs typeface="Times New Roman"/>
              </a:rPr>
              <a:t>: </a:t>
            </a:r>
            <a:endParaRPr lang="en-US" sz="8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  <a:t> </a:t>
            </a:r>
            <a:br>
              <a:rPr lang="en-US" sz="24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400" b="1" spc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ԵՐԻՏՍԱՐԴՆԵՐԻ </a:t>
            </a:r>
            <a:r>
              <a:rPr lang="en-US" sz="2400" b="1" spc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 </a:t>
            </a:r>
            <a:r>
              <a:rPr lang="en-US" sz="2400" b="1" spc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ԿԱՌՈՒՑՈՂԱԿԱՆ</a:t>
            </a:r>
            <a:br>
              <a:rPr lang="en-US" sz="2400" b="1" spc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en-US" sz="2400" b="1" spc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ՏԵՂԵԿԱՏՎԱԿԱՆ </a:t>
            </a:r>
            <a:r>
              <a:rPr lang="en-US" sz="2400" b="1" spc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 ԵՎ  ԻՆԺԵՆԵՐԱԿԱՆ  ՏԵԽՆՈԼՈԳԻԱՆԵՐԸ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</a:b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ԱՂԵՏՆԵՐԻ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  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ylfaen" panose="010A0502050306030303" pitchFamily="18" charset="0"/>
              </a:rPr>
              <a:t>ԴԵՄ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5029200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8000" b="1" dirty="0" err="1">
                <a:latin typeface="Sylfaen"/>
                <a:ea typeface="Calibri"/>
                <a:cs typeface="Sylfaen"/>
              </a:rPr>
              <a:t>Օգտագործելով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ՅՈՒՆԵՍԿՕ-ի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կայքէջը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`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Մշակութային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ժառանգության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պաշտպանության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եվրոպական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համալսարանական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կենտրոնը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Ռավելո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Իտալիա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ստեղծել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է «</a:t>
            </a:r>
            <a:r>
              <a:rPr lang="en-US" sz="8000" b="1" dirty="0" err="1" smtClean="0">
                <a:latin typeface="Sylfaen"/>
                <a:ea typeface="Calibri"/>
                <a:cs typeface="Times New Roman"/>
              </a:rPr>
              <a:t>Պաշտպանիր</a:t>
            </a:r>
            <a:r>
              <a:rPr lang="en-US" sz="8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 smtClean="0">
                <a:latin typeface="Sylfaen"/>
                <a:ea typeface="Calibri"/>
                <a:cs typeface="Times New Roman"/>
              </a:rPr>
              <a:t>Քո</a:t>
            </a:r>
            <a:r>
              <a:rPr lang="en-US" sz="8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Տարածքը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» (</a:t>
            </a:r>
            <a:r>
              <a:rPr lang="en-US" sz="8000" b="1" dirty="0" smtClean="0">
                <a:latin typeface="Sylfaen"/>
                <a:ea typeface="Calibri"/>
                <a:cs typeface="Times New Roman"/>
              </a:rPr>
              <a:t>ՊՔՏ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)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ինտերնետային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կայք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որի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նպատակն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է`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հավաքել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հաղորդագրություններ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քաղաքացիներից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և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օգտատերերից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`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ռիսկերի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առկայության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հետ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կապված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իրավիճակների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վերաբերյալ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որոնք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կարող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են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 smtClean="0">
                <a:latin typeface="Sylfaen"/>
                <a:ea typeface="Calibri"/>
                <a:cs typeface="Times New Roman"/>
              </a:rPr>
              <a:t>հայտնաբերվել</a:t>
            </a:r>
            <a:r>
              <a:rPr lang="en-US" sz="8000" b="1" dirty="0" smtClean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իրենց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տարածքում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(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թաղամասում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շրջանում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մարզում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), և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փոխանցել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դրանք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իրավասու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 smtClean="0">
                <a:latin typeface="Sylfaen"/>
                <a:ea typeface="Calibri"/>
                <a:cs typeface="Times New Roman"/>
              </a:rPr>
              <a:t>մարմիններին</a:t>
            </a:r>
            <a:r>
              <a:rPr lang="en-US" sz="8000" b="1" dirty="0" smtClean="0">
                <a:latin typeface="Sylfaen"/>
                <a:ea typeface="Calibri"/>
                <a:cs typeface="Times New Roman"/>
              </a:rPr>
              <a:t>`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հետագա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գործողություններ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իրականացնելու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, և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տեղական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լրատվամիջոցներին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՝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այդ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գործողությունները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դիտարկելու</a:t>
            </a:r>
            <a:r>
              <a:rPr lang="en-US" sz="8000" b="1" dirty="0">
                <a:latin typeface="Sylfaen"/>
                <a:ea typeface="Calibri"/>
                <a:cs typeface="Times New Roman"/>
              </a:rPr>
              <a:t> </a:t>
            </a:r>
            <a:r>
              <a:rPr lang="en-US" sz="8000" b="1" dirty="0" err="1">
                <a:latin typeface="Sylfaen"/>
                <a:ea typeface="Calibri"/>
                <a:cs typeface="Times New Roman"/>
              </a:rPr>
              <a:t>համար</a:t>
            </a:r>
            <a:r>
              <a:rPr lang="en-US" sz="8000" b="1" dirty="0" smtClean="0">
                <a:latin typeface="Sylfaen"/>
                <a:ea typeface="Calibri"/>
                <a:cs typeface="Times New Roman"/>
              </a:rPr>
              <a:t>: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8000" b="1" dirty="0">
              <a:latin typeface="Sylfaen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Կայք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Sylfae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էջում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բացատրվում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կայքի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նպատակը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,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էջը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պարունակում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է «ՀԱՂՈՐԴԱԳՐՈՒԹՅԱՆ ՁԵՎԸ»,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փոխանցման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մեխանիզմները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և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իսկ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հաղորդագրության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կապված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հետագա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  </a:t>
            </a:r>
            <a:r>
              <a:rPr lang="en-US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գործողությունները</a:t>
            </a: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lfaen"/>
                <a:ea typeface="Calibri"/>
                <a:cs typeface="Times New Roman"/>
              </a:rPr>
              <a:t>:</a:t>
            </a:r>
            <a:endParaRPr lang="en-US" sz="96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sz="5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Sylfaen"/>
                <a:ea typeface="Calibri"/>
                <a:cs typeface="Sylfaen"/>
              </a:rPr>
              <a:t>ն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ea typeface="Calibri"/>
                <a:cs typeface="Times New Roman"/>
              </a:rPr>
            </a:b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52400" y="152400"/>
            <a:ext cx="8763000" cy="1524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effectLst/>
              <a:latin typeface="Sylfae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solidFill>
                <a:schemeClr val="accent2">
                  <a:lumMod val="50000"/>
                </a:schemeClr>
              </a:solidFill>
              <a:effectLst/>
              <a:latin typeface="Sylfae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Sylfaen"/>
                <a:ea typeface="Calibri"/>
                <a:cs typeface="Times New Roman"/>
              </a:rPr>
              <a:t>CUEBC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/>
                <a:cs typeface="Times New Roman"/>
              </a:rPr>
            </a:b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Sylfaen"/>
                <a:ea typeface="Calibri"/>
                <a:cs typeface="Sylfaen"/>
              </a:rPr>
              <a:t>ՄՇԱԿՈՒԹԱՅԻՆ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Sylfaen"/>
                <a:ea typeface="Calibri"/>
                <a:cs typeface="Sylfaen"/>
              </a:rPr>
              <a:t>ԺԱՌԱՆԳՈՒԹՅԱՆ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 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Sylfaen"/>
                <a:ea typeface="Calibri"/>
                <a:cs typeface="Sylfaen"/>
              </a:rPr>
              <a:t>ՊԱՇՏՊԱՆՈՒԹՅԱՆ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</a:b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Sylfaen"/>
                <a:ea typeface="Calibri"/>
                <a:cs typeface="Sylfaen"/>
              </a:rPr>
              <a:t>ԵՎՐՈՊԱԿԱՆ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Sylfaen"/>
                <a:ea typeface="Calibri"/>
                <a:cs typeface="Sylfaen"/>
              </a:rPr>
              <a:t>ՀԱՄԱԼՍԱՐԱՆԱԿԱՆ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Sylfaen"/>
                <a:ea typeface="Calibri"/>
                <a:cs typeface="Sylfaen"/>
              </a:rPr>
              <a:t> 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> </a:t>
            </a:r>
            <a:r>
              <a:rPr lang="hy-AM" sz="20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Sylfaen"/>
                <a:ea typeface="Calibri"/>
                <a:cs typeface="Sylfaen"/>
              </a:rPr>
              <a:t>ԿԵՆՏՐՈՆ</a:t>
            </a:r>
            <a:r>
              <a:rPr lang="hy-AM" sz="2000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hy-AM" sz="2000" dirty="0" smtClean="0">
                <a:solidFill>
                  <a:schemeClr val="tx2">
                    <a:lumMod val="90000"/>
                  </a:schemeClr>
                </a:solidFill>
                <a:effectLst/>
                <a:ea typeface="Calibri"/>
                <a:cs typeface="Times New Roman"/>
              </a:rPr>
            </a:br>
            <a:r>
              <a:rPr lang="en-US" sz="2000" spc="0" dirty="0" smtClean="0">
                <a:ln>
                  <a:noFill/>
                </a:ln>
                <a:solidFill>
                  <a:srgbClr val="E7BC29">
                    <a:lumMod val="60000"/>
                    <a:lumOff val="40000"/>
                  </a:srgbClr>
                </a:solidFill>
                <a:effectLst/>
                <a:latin typeface="Sylfaen"/>
                <a:ea typeface="Calibri"/>
                <a:cs typeface="Times New Roman"/>
              </a:rPr>
              <a:t>CUEBC</a:t>
            </a:r>
            <a:r>
              <a:rPr lang="en-US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  (ՌԱՎԵԼՈ</a:t>
            </a:r>
            <a:r>
              <a:rPr lang="en-US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,  </a:t>
            </a:r>
            <a:r>
              <a:rPr lang="en-US" sz="20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Sylfaen"/>
                <a:ea typeface="Calibri"/>
                <a:cs typeface="Times New Roman"/>
              </a:rPr>
              <a:t>ԻՏԱԼԻԱ) </a:t>
            </a:r>
            <a:endParaRPr lang="hy-AM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9619"/>
            <a:ext cx="1676400" cy="1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12338</TotalTime>
  <Words>5182</Words>
  <Application>Microsoft Office PowerPoint</Application>
  <PresentationFormat>On-screen Show (4:3)</PresentationFormat>
  <Paragraphs>459</Paragraphs>
  <Slides>62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Бумажная</vt:lpstr>
      <vt:lpstr>PowerPoint Presentation</vt:lpstr>
      <vt:lpstr>ՆԱԽԱԳԾԻ  ՀԱՄԱԿԱՐԳՈՂ` Խոշոր  Ռիսկերի  Կառավարման  Եվրոպական  Միջտարածաշրջանային  Գիտական  և  Կրթական  Կենտրոն, Երևան,  Հայաստան </vt:lpstr>
      <vt:lpstr>                        1.  ՅՈՒՐԱՔԱՆՉՅՈՒՐԻ      ՊԱՏԱՍԽԱՆԱՏՎՈՒԹՅՈՒՆԸ      ԵՎ     ԳՈՐԾՈՒՆ      ՄԱՍՆԱԿՑՈՒԹՅՈՒՆԸ                                                                                                  ԻՐ   ՏԱՐԱԾՔԻ     ՊԱՇՏՊԱՆՈՒԹՅԱՆԸ   </vt:lpstr>
      <vt:lpstr>ՅՈՒՐԱՔԱՆՉՅՈՒՐԻ      ՊԱՏԱՍԽԱՆԱՏՎՈՒԹՅՈՒՆԸ      ԵՎ       ԳՈՐԾՈՒՆ      ՄԱՍՆԱԿՑՈՒԹՅՈՒՆԸ                                                                                             ԻՐ    ՏԱՐԱԾՔԻ    ՊԱՇՏՊԱՆՈՒԹՅԱՆԸ   (շարունակություն)</vt:lpstr>
      <vt:lpstr>ՄԻ   ՔԱՆԻՍԻ   ԳԻՏԵԼԻՔԸ    ԴԱՌՆՈՒՄ   Է   ԲՈԼՈՐԻ   ԳԻՏԵԼԻՔԸ </vt:lpstr>
      <vt:lpstr>ՀԱՃԱԽ   ԱՂԵՏՆԵՐԻ   ՎԱՅՐԵՐԻՑ   ԶԼՄ-ՆԵՐԻ   ԼՈՒՐԵՐԻ   ՄԵՋ ՀԱՂՈՐԴՎՈՒՄ  Է,   ՈՐ`  </vt:lpstr>
      <vt:lpstr>ՈՐՊԵՍ  ՀԵՏԵՎԱՆՔ՝  ԵԹԵ  ՉԿԱ  ԼՈՒՍԱԲԱՆՈՒՄ   ԶԼՄ-ՆԵՐԻ ԿՈՂՄԻՑ</vt:lpstr>
      <vt:lpstr>  ԵՐԻՏՍԱՐԴՆԵՐԻ   ԿԱՌՈՒՑՈՂԱԿԱՆ ՏԵՂԵԿԱՏՎԱԿԱՆ  ԵՎ  ԻՆԺԵՆԵՐԱԿԱՆ  ՏԵԽՆՈԼՈԳԻԱՆԵՐԸ ԱՂԵՏՆԵՐԻ    ԴԵՄ</vt:lpstr>
      <vt:lpstr>ն </vt:lpstr>
      <vt:lpstr>“ՏԵՂԱԿԱՆ  ԲՆԱԿՉՈՒԹՅԱՆ  ԳԻՏԵԼԻՔՆԵՐԸ ,   ԴՊՐՈՑԱԿԱՆՆԵՐԻ  ԵՎ  ՈՒՍԱՆՈՂՆԵՐԻ ԿԱՌՈՒՑՈՂԱԿԱՆ   ՏԵՂԵԿԱՏՎԱԿԱՆ   ԵՎ   ԻՆԺԵՆԵՐԱԿԱՆ  ՏԵԽՆՈԼՈԳԻԱՆԵՐԸ   ՈՒ  ԶԱՆԳՎԱԾԱՅԻՆ   ԼՐԱՏՎՈՒԹՅԱՆ   ՄԻՋՈՑՆԵՐԸ   ԱՂԵՏՆԵՐԻ    ԴԵՄ”.</vt:lpstr>
      <vt:lpstr>ՀԱՄԱԳՈՐԾԱԿՑՈՒԹՅՈՒՆ,  ՈՐԸ   ՀԻՄՆՎՈՒՄ  Է   ՀԻՄՆԱՀԱՐՑԵՐԻ   ՓՈԽԱՆՑՄԱՆ,  ՓՈՐՁԻ   ԵՎ   ԱՐԴՅՈՒՆՔՆԵՐԻ   ՓՈԽԱՆԱԿՄԱՆ   ՎՐԱ: </vt:lpstr>
      <vt:lpstr>   “ԹՈՒՄՈ”  Կառուցողական  Տեխնոլոգիաների  Կենտրոնները  և       ՞ԱՐՄԱՏ՞  ինժեներական  լաբորատորիաները՝  եզական  կառույցներ      ԵՐԻՏԱՍԱՐԴՆԵՐԻՆ  ԻՐԵՆՑ   ՏԱՐԱՑՔԻ  ՊԱՇՊԱՆՈՒԹՅԱՆԸ    ԿԱՌՈՒՑՈՂԱԿԱՆ  ՆԵՐԳՐԱՎՄԱՆ  ՀԱՄԱՐ</vt:lpstr>
      <vt:lpstr>“ԹՈՒՄՈՅԻ”   ԵՎ   “ԱՐՄԱՏԻ”   ԿՐԹԱԿԱՆ  ԲԱՐՁՐ   ՆՈՐԱՄՈՒԾԱԿԱՆ  (ԻՆՈՎԱՑԻՈՆ)  ՄԵԹՈԴՆԵՐԸ  ԵՎ  ՊՔՏ  Կայք  էջերի  ԳՈՐԾՈՒՆԵՈՒԹՅՈՒՆԸ </vt:lpstr>
      <vt:lpstr>ԵՐԻՏԱՍԱՐԴՆԵՐԻ   ԱՆ ՕԴԱՉՈՒ   ԹՌՉՈՂ   ՍԱՐՔԵՐԸ   ԵՎ   ԳԵՏՆԵՐԵՍԻ   ՌՈԲՈՏՆԵՐ Ը   ԻՐԵՆՑ   ՏԱՐԱՑՔԻ   ՎՏԱՆԳՆԵՐԻ  ԲԱՑԱՀԱՅՏՎԱՆ   ԵՎ  ՎԵՐԱՑՄԱՆ   ԱՐԴՅՈՒՆԱՎԵՏ   ԳՈՐԾԻՔ</vt:lpstr>
      <vt:lpstr>ՊԻԼՈՏԱՅԻՆ   ՆԱԽԱԳԾԻ   ԱՐԴՅՈՒՆՔՆԵՐԸ   ԵՎ  ԱՐԺԵՔԱՎՈՐ   ՓՈՐՁԸ  ԸՆՏՐՎԱԾ   ՄԱՐԶԻ   ՕՐԻՆԱԿՈՎ   ԿԱՐՈՂ  ԵՆ   ՀԱՋՈՂՈՒԹՅԱՄԲ   ՆԵՐԴՐՎԵԼ ՀԱՆՐԱՊԵՏՈՒԹՅԱՆ    ԲՈԼՈՐ    ՄԱՐԶԵՐՈՒՄ:</vt:lpstr>
      <vt:lpstr>Ի   ՇՆՈՐՀԻՎ   ՀԱՅԱՍՏԱՆԻ   “ԹՈՒՄՈ”   ԵՎ   “ԱՐՄԱՏ”   ԿԱՌՈՒՅՑՆԵՐԻ   ՍԵՐ Տ   ՀԱՄԱԳՈՐԾԱԿՑՈՒԹՅԱՆԸ    ԳՈՐԾԸՆԿԵՐ   ԵՐԿՐՆԵՐԻ   ՀԱՄԱՆՈՒՆ   ԿԱՌՈՒՅՑՆԵՐԻ    ՀԵՏ ՊԻԼՈՏԱՅԻՆ   ՆԱԽԱԳԾԻ   ՓՈՐՁԸ   ԿԱՐՈՂ   Է   ՓՈԽԱՆՑՎԵԼ  ԳՈՐԾԸՆԿԵՐ   ԵՐԿՐՆԵՐԻՆ </vt:lpstr>
      <vt:lpstr> “ԹՈՒՄՈ”   ԿԵՆՏՐՈՆԸ   ՓԱՐԻԶՈՒՄ  բացվել է   2019թ.   Հոկտեմբերի  15-ին  ՓԱՐԻԶԻ   ՔԱՂԱՔԱՊԵՏ   ԱՆՆԱ  ՀԻԴԱԼԳՈՅԻ   ՆԱԽԱՁԵՌՆՈՒԹՅԱՄԲ</vt:lpstr>
      <vt:lpstr>“ԱՐՄԱՏ”-ի   կողմից   ներկայացրած  ՏԵԽՆՈԼՈԳԻԱՆԵՐԻ    ՈՒՍՈՒՑՄԱՆ    ՀԱՅԿԱԿԱՆ    ՄՈԴԵԼԸ  ԱՐԴԵՆ   ՆԵՐԴՐՎԱԾ  Է    ՏԱՐԲԵՐ    ԵՐԿՐՆԵՐԻ   ԴՊՐՈՑՆԵՐՈՒՄ</vt:lpstr>
      <vt:lpstr>  2.   ԱՌԱՋԱՐԿՈՒԹՅՈՒՆՆԵՐ “ՊԱՇՏՊԱՆԻՐ  ՔՈ  ՏԱՐԱԾՔԸ”  (ՊՔՏ)  ԿԱՅՔ  ԷՋԵՐ ՍՏԵՂԾԵԼՈՒ   ՀԱՄԱՐ</vt:lpstr>
      <vt:lpstr>        ՕԳՏԱԿԱՐ   ԸՆԹԱՑԱԿԱՐԳԵՐ  (ԳՈՐԾԻՔՆԵՐ)՝ “ՊԱՇՏՊԱՆԻՐ  ՔՈ  ՏԱՐԱՑՔԸ “ (ՊՔՏ )  ԿԱՅՔ  ԷՋ  ՍՏԵՂԾԵԻՈՒ  ՀԱՄԱՐ</vt:lpstr>
      <vt:lpstr>այդ  հաղորգրությունների  արդյունքը:</vt:lpstr>
      <vt:lpstr>գ) ՀԱՂՈՐԴԱԳՐՈՒԹՅՈՒՆՆԵՐԻ   ՀԱՎԱՔՄԱՆ   ԵՎ  ՓՈԽԱՆՑՄԱՆ ՀԱՄԱԿԱՐԳԵՐԻ   ՎԵՐԼՈՒԾՈՒԹՅՈՒՆ</vt:lpstr>
      <vt:lpstr>դ) ՆԱԽՈՐԴ`   ա),  բ)  և  գ)   ՓՈՒԼԵՐՈՒՄ   ՀԱՎԱՔՎԱԾ    ՏՎՅԱԼՆԵՐԻ   ՀԱՄԱԿԱՐԳՈՒՄԸ:</vt:lpstr>
      <vt:lpstr>ե)  ՏԵՂԱԿԱՆ   ԶԼՄ  - ՆԵՐԻ   ՀԵՏ   ՇՓՈՒՄ:</vt:lpstr>
      <vt:lpstr>զ )   ՆԱԽՆԱԿԱՆ   ՁԵՎԻ   ՊԱՏՐԱՍՏՈՒՄ:</vt:lpstr>
      <vt:lpstr>է)  ՊՔՏ   ԿԱՅՔ   ԷՋԻ    ՆԵՐԿԱՅԱՑՈՒՄ: </vt:lpstr>
      <vt:lpstr>ը)  ՇՆՈՐՀԱՆԴԵՍԻՑ   ՀԵՏՈ. </vt:lpstr>
      <vt:lpstr>3.  ՀԱՂՈՐԴԱԳՐՈՒԹՅԱՆ  ԿԱԶՄՄԱՆ  ՁԵՎԸ : </vt:lpstr>
      <vt:lpstr>3.1  ԻՆՉԻ   ՄԱՍԻՆ   ՊԵՏՔ  Է   ՀԱՂՈՐԴԵԼ </vt:lpstr>
      <vt:lpstr>                  3.1  ԻՆՉԻ  ՄԱՍԻՆ  ՊԵՏՔ Է  ՀԱՂՈՐԴԵԼ:</vt:lpstr>
      <vt:lpstr>3.2   ԻՆՉՊԵՍ   ՀԱՂՈՐԴԵԼ  ՌԻՍԿԻ  ՀԵՏ  ԿԱՊՎԱԾ  ԻՐԱՎԻՃԱԿԻ  ՄԱՍԻՆ :</vt:lpstr>
      <vt:lpstr>3.2   ԻՆՉՊԵՍ   ՀԱՂՈՐԴԵԼ  ՌԻՍԿԻ  ՀԵՏ  ԿԱՊՎԱԾ  ԻՐԱՎԻՃԱԿԻ  ՄԱՍԻՆ </vt:lpstr>
      <vt:lpstr>3.3   Ո՞Վ  Է  ՈՒՂԱՐԿՈՒՄ  ՀԱՂՈՐԴԱԳՐՈՒԹՅՈՒՆԸ :</vt:lpstr>
      <vt:lpstr>ՀԱՂՈՐԴԱԳՐՈՒԹՅԱՆ   ՏԱՐԲԵՐԱԿՆԵՐԸ. </vt:lpstr>
      <vt:lpstr>3.4   ՀԵՏԱԳԱ   ԳՈՐԾՈՂՈՒԹՅՈՒՆՆԵՐԸ </vt:lpstr>
      <vt:lpstr>ՀԱՂՈՐԴԱԳՐՈՒԹՅԱՆ   ՄՇԱԿՄԱՆ ԸՆԹԱՑԱԿԱՐԳԸ</vt:lpstr>
      <vt:lpstr>4.  ՀԱՂՈՐԴԱԳՐՈՒԹՅԱՆ ՁԵՎԸ , որն  օգտագործվում  է   ԱՄԱԼՖԻ   ԾՈՎԱՓԻՆ</vt:lpstr>
      <vt:lpstr>ՀԱՂՈՐԴԱԳՐՈՒԹՅԱՆ   ՁԵՎԸ </vt:lpstr>
      <vt:lpstr>Ա )  ՀԱՂՈՐԴՎՈՂ  ԻՐԱՎԻՃԱԿԸ</vt:lpstr>
      <vt:lpstr> Ա) ՀԱՂՈՐԴՎՈՂ   ԻՐԱՎԻՃԱԿԸ </vt:lpstr>
      <vt:lpstr>Ա)  ՀԱՂՈՐԴՎՈՂ   ԻՐԱՎԻՃԱԿԸ</vt:lpstr>
      <vt:lpstr>Ա)   ՀԱՂՈՐԴՎՈՂ  ԻՐԱՎԻՃԱԿԸ</vt:lpstr>
      <vt:lpstr>Ա) ՀԱՂՈՐԴՎՈՂ   ԻՐԱՎԻՃԱԿԸ</vt:lpstr>
      <vt:lpstr>Ա)  ՀԱՂՈՐԴՎՈՂ   ԻՐԱՎԻՃԱԿԸ </vt:lpstr>
      <vt:lpstr>Բ) ԼՐԱՀԱՂՈՐԴ  ( հաղորդագրության  հեղինակ) </vt:lpstr>
      <vt:lpstr>Բ) ԼՐԱՀԱՂՈՐԴ  (հաղորդագրության  հեղինակ)</vt:lpstr>
      <vt:lpstr>5. “ՊԱՇՏՊԱՆԻՐ  ՔՈ  ՏԱՐԱԾՔԸ”` ՄԱՐԶԱՅԻՆ    Կայք   էջի                                                              ՀԱՄԱՌՈՏ   ԲՈՎԱՆԴԱԿՈՒԹՅՈՒՆԸ</vt:lpstr>
      <vt:lpstr>“ՊԱՇՏՊԱՆԻՐ   ՔՈ   ՏԱՐԱԾՔԸ”` ՄԱՐԶԱՅԻՆ    Կայք   էջի                                                                                                             ՀԱՄԱՌՈՏ    ԲՈՎԱՆԴԱԿՈՒԹՅՈՒՆԸ  </vt:lpstr>
      <vt:lpstr>      6.  ԿԱՐԵՎՈՐԱԳՈՒՅՆ  ՓԱՍՏԱԹՂԹԵՐ,  ՈՐՈՆՔ  ՊԵՏՔ  Է  ՄՇԱԿՎԵՆ,  ԵՎ  ԽՆԴԻՐՆԵՐ,  ՈՐՈՆՔ  ԵՆԹԱԿԱ  ԵՆ  ԼՈՒԾՄԱՆ                                                              “Պաշտպանիր  քո տարածքը”  (ՊՔՏ)  ՄԱՐԶԱՅԻՆ   Կայք  էջերի   ՍՏԵՂԾՄԱՆ  ԵՎ  ԿԱՆՈՆԱՎՈՒ  ԳՈՐԾԵԼՈՒ  ՀԱՄԱՐ</vt:lpstr>
      <vt:lpstr>  “ԱՌԱՋՆՈՐԴՈՂ   ՑՈՒՑՈՒՄՆԵՐ   “ՊԱՇՏՊԱՆԻՐ  ՔՈ   ՏԱՐԱԾՔԸ”  (ՊՔՏ)  ԿԱՅՔ   ԷՋ   ՍՏԵՂԾԵԼՈՒ   ՀԱՄԱՐ”  (ՏԵՂԱԿԱՆ  ԲՆԱԿՉՈՒԹՅԱՆ  ԳԻՏԵԼԻՔՆԵՐԸ ,   ԴՊՐՈՑԱԿԱՆՆԵՐԻ  ԵՎ  ՈՒՍԱՆՈՂՆԵՐԻ ԿԱՌՈՒՑՈՂԱԿԱՆ   ՏԵՂԵԿԱՏՎԱԿԱՆ   ԵՎ   ԻՆԺԵՆԵՐԱԿԱՆ   ՏԵԽՆՈԼՈԳԻԱՆԵՐԸ   ՈՒ ԶԱՆԳՎԱԾԱՅԻՆ   ԼՐԱՏՎՈՒԹՅԱՆ   ՄԻՋՈՑՆԵՐԸ    ԱՂԵՏՆԵՐԻ   ԴԵՄ)”:</vt:lpstr>
      <vt:lpstr>“ՏԵԽՆԻԿԱԿԱՆ  ԱՌԱՋԱԴՐԱՆՔ   “ՊԱՇՏՊԱՆԻՐ  ՔՈ  ՏԱՐԱԾՔԸ”  (ՊՔՏ)  ՈՒՆԻՎԵՐՍԱԼ  ՏԱՐԱԾԱՇՐՋԱՆԱՅԻՆ  (ՄԱՐԶԱՅԻՆ)  ԿԱՅՔ  ԷՋԵՐԻ                    ՍՏԵՂԾՄԱՆ  ՀԱՄԱՐ   (ՀԱՅԱՍՏԱՆԻ ՀԱՄԱՐ) ”</vt:lpstr>
      <vt:lpstr>“ՊԱՇՏՊԱՆԻՐ  ՔՈ  ՏԱՐԱԾՔԸ”` ՄԱՐԶԱՅԻՆ  ԿԱՅՔ ԷՋԵՐԻ ՍՏԵՂԾՄԱՆ ԵՎ ԿԱՆՈՆԱՎՈՐ ԳՈՐԾԵԼՈՒ ԱՆՀՐԱԺԵՇՏՈՒԹՅԱՆ     "ՀԱՄԱՌՈՏ   ՀԻՄՆԱՎՈՐՈՒՄ: (ՀԱՅԱՍՏԱՆԻ  ՀԱՄԱՐ ) </vt:lpstr>
      <vt:lpstr>ՊՔՏ   ՆԱԽԱԳԾԻ   ՀԻՄՆԱԿԱՆ   ԽԱՂԱՑՈՂՆԵՐԻ   ՄՈՏԻՎԱՑԻԱՅԻ   ՈՒԺԵՂԱՑՄԱՆԸ ԵՎ  ԳՈՐԾՈՂՈՒԹՈՒՆՆԵՐԻ   ԿՈՆԿՐԵՏԱՑՄԱՆԸ .  ՆՊԱՏԱԿԱՈՒՂՂՎԱԾ ԼՐԱՑՈՒՑԻՉ   ՓԱՍՏԱԹՂԹԵՐ </vt:lpstr>
      <vt:lpstr>ՊՔՏ   ՆԱԽԱԳԾԻ   ԻՐԱԿԱՆԱՑՄԱՆԸ   ԴՊՐՈՑՆԵՐԻ   ԵՎ   ՏԵՂԱԿԱՆ    ԲՆԱԿՉՈՒԹՅԱՆ   ՆԵՐԳՐԱՎՄԱՆ                               ԼԱՎԱԳՈՒՅՆ   ՇԱՐԺԱՌԻԹ   (ՄՈՏԻՎԱՑԻԱ) NG schools</vt:lpstr>
      <vt:lpstr>ՏԵՂԱԿԱՆ   ԶԼՄ - երի   ԴՐԴՈՒՄԸ   ԱՌԱՎԵԼ   ԱՐԴՅՈՒՆԱՎԵՏ    ՕԳՏԱԳՈՐԾԵԼ  ՊՔՏ   ԿԱՅՔ   ԷՋԸ:</vt:lpstr>
      <vt:lpstr>“ՀԱՏՈՒԿ  ՏԵՍՏԵՐ   ԴՊՐՈՑԻ  ՎԱՐՉԱԿԱԶՄԻ,  ՈՒՍՈՒՑԻՉՆԵՐԻ,  ԱՇԱԿԵՐՏՆԵՐԻ  ԵՎ  ՆՐԱՆՑ   ԾՆՈՂՆԵՐԻ   ՀԱՄԱՐ,  ՈՒՂՂՎԱԾ   ԲՆԱԿԱՆ , ՏԵԽՆԱԾԻՆ  ԵՎ  ԱՅԼ  ԲՆՈՒՅԹԻ   ԱՐՏԱԿԱՐԳ  ԻՐԱՎԻՃԱԿՆԵՐԻՑ   ԴՊՐՈՑՆԵՐԻ   ԵՎ  ԱՅԼ  ԿՐԹԱԿԱՆ   ՀԱՍՏԱՏՈՒԹՅՈՒՆՆԵՐԻ   ԱՆՎՏԱՆԳՈՒԹՅԱՆ   ԳՆԱՀԱՏՄԱՆԸ ” ”:</vt:lpstr>
      <vt:lpstr> ՏԵՂԱԿԱՆ    ԲՆԱԿՉՈՒԹՅԱՆ   ԱՌԱՋՆԱՀԵՐԹ   ԳՈՐԾՈՂՈՒԹՅՈՒՆՆԵՐԸ  ԸՍՏ   ԻՐԵՆՑ   ԲՆԱԿՎԵԼՈՒ   ՎԱՅՐԻ</vt:lpstr>
      <vt:lpstr>ԱՐՏԱԿԱՐԳ   ԻՐԱՎԻՃԱԿՆԵՐՈՒՄ   ԻՇԽԱՆՈՒԹՅՈՒՆՆԵՐԻ,    ԶԼՄ – ԵՐԻ   ԵՎ   ՔԱՂԱՔԱՑԻՆԵՐԻ   ՄԻՋԵՎ  ՀԱՂՈՐԴԱԿՑԱԿԱՆ  - ՏԵՂԵԿԱՏՎԱԿԱՆ   ՀԱՄԱԳՈՐԾԱԿՑՈՒԹՅԱՆ   ՈՒԺԵՂԱՑՈՒՄ:</vt:lpstr>
      <vt:lpstr>ԱՄՓՈՓԵԼՈՎ  ԵՎՍ  ՄԵԿ ԱՆԳԱՄ  ՆՇԵՆՔ,    ՈՐ  </vt:lpstr>
      <vt:lpstr> ԱՅՍՏԵՂ  ՆՊԱՏԱԿԱՀԱՐՄԱՐ Է  ԵՎՍ  ՄԵԿ  ԱՆԳԱՄ  ՆՇԵԼ,  ՈՐ՝  </vt:lpstr>
      <vt:lpstr>ՊՔՏ  ԿԱՅՔ  ԷՋԸ   ՆԱԵՎ   ԻՄԱՑԱԿԱՆ   ՏԵՂԵԿԱՏՎՈՒԹՅՈՒՆ  Է ՊԱՐՈՒՆԱԿՈՒՄ   ՏԱՐԱՑՔԻ   ԵՎ   ՄԱՐԴԿԱՆՑ   ՄԱՍԻՆ, ԱՅՆ   ԱՐԴՅՈՒՆԱՎԵՏ   ՔԱՅԼԵՐԻ   ՄԱՍԻՆ,   ՈՐՈՆՔ   ՈՒՂՂՎԱԾ   ԵՆ ՏԱՐԱՑՔՈՒՄ   ԱՊՐԵԼՈՒ   ՀԱՄԱՐ   ԳՐԱՎՉՈՒԹՅԱՆ   ԲԱՐՁՐԱՑՄԱՆԸ, ՋԱՆՔԵՐԻ   ԵՎ   ՄԻՋՈՑՆԵՐԻ   ՆԵՐԴՐՄԱՆԸ ,  ՏՈՒՐԻԶՄԻ   ԶԱՐԳԱՑՄԱՆԸ : </vt:lpstr>
      <vt:lpstr>  Իրենց   Տարածքի  Պաշտպանությանն  ՈՒղղված  Քաղաքացիների (Լրահաղորդների)  ՀԱՂՈՐԴԱԳՐՈՒԹՅԱՆ   ՇԱՐԺՄԱՆ   ԼՐԻՎ   ՊՏՈՒՅՏԸ!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Ыказания по Создание веб страЗащити свою территорию</dc:title>
  <dc:creator>HP</dc:creator>
  <cp:lastModifiedBy>User</cp:lastModifiedBy>
  <cp:revision>925</cp:revision>
  <cp:lastPrinted>2021-01-24T11:48:40Z</cp:lastPrinted>
  <dcterms:created xsi:type="dcterms:W3CDTF">2020-08-05T17:04:15Z</dcterms:created>
  <dcterms:modified xsi:type="dcterms:W3CDTF">2023-12-09T18:48:54Z</dcterms:modified>
</cp:coreProperties>
</file>